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314" r:id="rId4"/>
    <p:sldId id="332" r:id="rId5"/>
    <p:sldId id="315" r:id="rId6"/>
    <p:sldId id="319" r:id="rId7"/>
    <p:sldId id="316" r:id="rId8"/>
    <p:sldId id="321" r:id="rId9"/>
    <p:sldId id="322" r:id="rId10"/>
    <p:sldId id="323" r:id="rId11"/>
    <p:sldId id="320" r:id="rId12"/>
    <p:sldId id="333" r:id="rId13"/>
    <p:sldId id="334" r:id="rId14"/>
    <p:sldId id="335" r:id="rId15"/>
    <p:sldId id="336" r:id="rId16"/>
    <p:sldId id="337" r:id="rId17"/>
    <p:sldId id="31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280" userDrawn="1">
          <p15:clr>
            <a:srgbClr val="A4A3A4"/>
          </p15:clr>
        </p15:guide>
        <p15:guide id="2" pos="1497" userDrawn="1">
          <p15:clr>
            <a:srgbClr val="A4A3A4"/>
          </p15:clr>
        </p15:guide>
        <p15:guide id="3" orient="horz" pos="3082" userDrawn="1">
          <p15:clr>
            <a:srgbClr val="A4A3A4"/>
          </p15:clr>
        </p15:guide>
        <p15:guide id="4" orient="horz" pos="1570" userDrawn="1">
          <p15:clr>
            <a:srgbClr val="A4A3A4"/>
          </p15:clr>
        </p15:guide>
        <p15:guide id="5" orient="horz" pos="3589" userDrawn="1">
          <p15:clr>
            <a:srgbClr val="A4A3A4"/>
          </p15:clr>
        </p15:guide>
        <p15:guide id="6" orient="horz" pos="3911" userDrawn="1">
          <p15:clr>
            <a:srgbClr val="A4A3A4"/>
          </p15:clr>
        </p15:guide>
        <p15:guide id="7" orient="horz" pos="2260" userDrawn="1">
          <p15:clr>
            <a:srgbClr val="A4A3A4"/>
          </p15:clr>
        </p15:guide>
        <p15:guide id="8" orient="horz" pos="2442" userDrawn="1">
          <p15:clr>
            <a:srgbClr val="A4A3A4"/>
          </p15:clr>
        </p15:guide>
        <p15:guide id="9" pos="2895" userDrawn="1">
          <p15:clr>
            <a:srgbClr val="A4A3A4"/>
          </p15:clr>
        </p15:guide>
        <p15:guide id="10" orient="horz" pos="3782" userDrawn="1">
          <p15:clr>
            <a:srgbClr val="A4A3A4"/>
          </p15:clr>
        </p15:guide>
        <p15:guide id="11" pos="277" userDrawn="1">
          <p15:clr>
            <a:srgbClr val="A4A3A4"/>
          </p15:clr>
        </p15:guide>
        <p15:guide id="12" pos="55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  <a:srgbClr val="E9EBF5"/>
    <a:srgbClr val="177397"/>
    <a:srgbClr val="00A19A"/>
    <a:srgbClr val="72151A"/>
    <a:srgbClr val="A27400"/>
    <a:srgbClr val="EAA700"/>
    <a:srgbClr val="FFC226"/>
    <a:srgbClr val="7A1C1E"/>
    <a:srgbClr val="25B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05" autoAdjust="0"/>
    <p:restoredTop sz="94558"/>
  </p:normalViewPr>
  <p:slideViewPr>
    <p:cSldViewPr snapToGrid="0" snapToObjects="1">
      <p:cViewPr varScale="1">
        <p:scale>
          <a:sx n="69" d="100"/>
          <a:sy n="69" d="100"/>
        </p:scale>
        <p:origin x="812" y="40"/>
      </p:cViewPr>
      <p:guideLst>
        <p:guide pos="4280"/>
        <p:guide pos="1497"/>
        <p:guide orient="horz" pos="3082"/>
        <p:guide orient="horz" pos="1570"/>
        <p:guide orient="horz" pos="3589"/>
        <p:guide orient="horz" pos="3911"/>
        <p:guide orient="horz" pos="2260"/>
        <p:guide orient="horz" pos="2442"/>
        <p:guide pos="2895"/>
        <p:guide orient="horz" pos="3782"/>
        <p:guide pos="277"/>
        <p:guide pos="550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FAD21-198F-EA40-B0D2-9199D1D0E597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6F883-61B1-CC4F-89EA-150C02864D8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9378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3170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908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372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717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0639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277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856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437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743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368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5270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738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0" b="22619"/>
          <a:stretch/>
        </p:blipFill>
        <p:spPr>
          <a:xfrm>
            <a:off x="0" y="3600450"/>
            <a:ext cx="8987728" cy="2924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4"/>
          <a:stretch/>
        </p:blipFill>
        <p:spPr>
          <a:xfrm>
            <a:off x="2247900" y="-177606"/>
            <a:ext cx="4879539" cy="44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Tá trí chuid den bhriathar le meas agat</a:t>
            </a:r>
            <a:endParaRPr lang="en-IE" sz="32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2" y="1607575"/>
            <a:ext cx="5679872" cy="220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IE" sz="2400" dirty="0" smtClean="0"/>
              <a:t>an </a:t>
            </a:r>
            <a:r>
              <a:rPr lang="en-IE" sz="2400" dirty="0"/>
              <a:t>fhréamh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IE" sz="2400" dirty="0" smtClean="0"/>
              <a:t>an </a:t>
            </a:r>
            <a:r>
              <a:rPr lang="en-IE" sz="2400" dirty="0"/>
              <a:t>lár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IE" sz="2400" dirty="0" smtClean="0"/>
              <a:t>an </a:t>
            </a:r>
            <a:r>
              <a:rPr lang="en-IE" sz="2400" dirty="0"/>
              <a:t>clib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8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759225"/>
              </p:ext>
            </p:extLst>
          </p:nvPr>
        </p:nvGraphicFramePr>
        <p:xfrm>
          <a:off x="408407" y="1603736"/>
          <a:ext cx="8327186" cy="4483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5231">
                  <a:extLst>
                    <a:ext uri="{9D8B030D-6E8A-4147-A177-3AD203B41FA5}">
                      <a16:colId xmlns:a16="http://schemas.microsoft.com/office/drawing/2014/main" val="1583095997"/>
                    </a:ext>
                  </a:extLst>
                </a:gridCol>
                <a:gridCol w="1232997">
                  <a:extLst>
                    <a:ext uri="{9D8B030D-6E8A-4147-A177-3AD203B41FA5}">
                      <a16:colId xmlns:a16="http://schemas.microsoft.com/office/drawing/2014/main" val="884026840"/>
                    </a:ext>
                  </a:extLst>
                </a:gridCol>
                <a:gridCol w="5138958">
                  <a:extLst>
                    <a:ext uri="{9D8B030D-6E8A-4147-A177-3AD203B41FA5}">
                      <a16:colId xmlns:a16="http://schemas.microsoft.com/office/drawing/2014/main" val="528493258"/>
                    </a:ext>
                  </a:extLst>
                </a:gridCol>
              </a:tblGrid>
              <a:tr h="11196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1. An fhréamh</a:t>
                      </a:r>
                      <a:endParaRPr lang="en-I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2. An lár</a:t>
                      </a:r>
                      <a:endParaRPr lang="en-I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IE" sz="2200" dirty="0">
                          <a:effectLst/>
                        </a:rPr>
                        <a:t>3. An clib</a:t>
                      </a:r>
                      <a:endParaRPr lang="en-I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306682"/>
                  </a:ext>
                </a:extLst>
              </a:tr>
              <a:tr h="33639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b="0" dirty="0">
                          <a:solidFill>
                            <a:schemeClr val="tx1"/>
                          </a:solidFill>
                          <a:effectLst/>
                        </a:rPr>
                        <a:t>Éist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b="0" dirty="0">
                          <a:solidFill>
                            <a:schemeClr val="tx1"/>
                          </a:solidFill>
                          <a:effectLst/>
                        </a:rPr>
                        <a:t>Sroich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b="0" dirty="0">
                          <a:solidFill>
                            <a:schemeClr val="tx1"/>
                          </a:solidFill>
                          <a:effectLst/>
                        </a:rPr>
                        <a:t>Scríobh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b="0" dirty="0">
                          <a:solidFill>
                            <a:schemeClr val="tx1"/>
                          </a:solidFill>
                          <a:effectLst/>
                        </a:rPr>
                        <a:t>Glan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b="0" dirty="0">
                          <a:solidFill>
                            <a:schemeClr val="tx1"/>
                          </a:solidFill>
                          <a:effectLst/>
                        </a:rPr>
                        <a:t>Féach </a:t>
                      </a:r>
                      <a:endParaRPr lang="en-IE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i/ai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i (gearr)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(e)a</a:t>
                      </a:r>
                      <a:endParaRPr lang="en-I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m – </a:t>
                      </a:r>
                      <a:r>
                        <a:rPr lang="en-IE" sz="2200" b="1" i="1" dirty="0">
                          <a:effectLst/>
                        </a:rPr>
                        <a:t>mé</a:t>
                      </a:r>
                      <a:r>
                        <a:rPr lang="en-IE" sz="2200" dirty="0">
                          <a:effectLst/>
                        </a:rPr>
                        <a:t> san aimsir láithreach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mid – </a:t>
                      </a:r>
                      <a:r>
                        <a:rPr lang="en-IE" sz="2200" b="1" i="1" dirty="0">
                          <a:effectLst/>
                        </a:rPr>
                        <a:t>muid</a:t>
                      </a:r>
                      <a:r>
                        <a:rPr lang="en-IE" sz="2200" dirty="0">
                          <a:effectLst/>
                        </a:rPr>
                        <a:t> san aimsir láithreach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nn – gach duine eile san aimsir láithreach</a:t>
                      </a:r>
                      <a:endParaRPr lang="en-I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762648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An chéad </a:t>
            </a:r>
            <a:r>
              <a:rPr lang="fr-FR" sz="3200" b="1" dirty="0" smtClean="0"/>
              <a:t>réimniú</a:t>
            </a:r>
            <a:endParaRPr lang="en-IE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698742"/>
              </p:ext>
            </p:extLst>
          </p:nvPr>
        </p:nvGraphicFramePr>
        <p:xfrm>
          <a:off x="408407" y="1603736"/>
          <a:ext cx="8327186" cy="4483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5231">
                  <a:extLst>
                    <a:ext uri="{9D8B030D-6E8A-4147-A177-3AD203B41FA5}">
                      <a16:colId xmlns:a16="http://schemas.microsoft.com/office/drawing/2014/main" val="1583095997"/>
                    </a:ext>
                  </a:extLst>
                </a:gridCol>
                <a:gridCol w="1232997">
                  <a:extLst>
                    <a:ext uri="{9D8B030D-6E8A-4147-A177-3AD203B41FA5}">
                      <a16:colId xmlns:a16="http://schemas.microsoft.com/office/drawing/2014/main" val="884026840"/>
                    </a:ext>
                  </a:extLst>
                </a:gridCol>
                <a:gridCol w="5138958">
                  <a:extLst>
                    <a:ext uri="{9D8B030D-6E8A-4147-A177-3AD203B41FA5}">
                      <a16:colId xmlns:a16="http://schemas.microsoft.com/office/drawing/2014/main" val="528493258"/>
                    </a:ext>
                  </a:extLst>
                </a:gridCol>
              </a:tblGrid>
              <a:tr h="11196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1. An fhréamh</a:t>
                      </a:r>
                      <a:endParaRPr lang="en-I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2. An lár</a:t>
                      </a:r>
                      <a:endParaRPr lang="en-I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IE" sz="2200" dirty="0">
                          <a:effectLst/>
                        </a:rPr>
                        <a:t>3. An clib</a:t>
                      </a:r>
                      <a:endParaRPr lang="en-I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306682"/>
                  </a:ext>
                </a:extLst>
              </a:tr>
              <a:tr h="33639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Éist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Sroich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Scríobh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Glan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Féach </a:t>
                      </a:r>
                      <a:endParaRPr lang="en-I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i/ai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i (gearr)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(e)a</a:t>
                      </a:r>
                      <a:endParaRPr lang="en-I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m – </a:t>
                      </a:r>
                      <a:r>
                        <a:rPr lang="en-IE" sz="2200" b="1" dirty="0">
                          <a:effectLst/>
                        </a:rPr>
                        <a:t>mé</a:t>
                      </a:r>
                      <a:r>
                        <a:rPr lang="en-IE" sz="2200" dirty="0">
                          <a:effectLst/>
                        </a:rPr>
                        <a:t> san aimsir láithreach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mid – </a:t>
                      </a:r>
                      <a:r>
                        <a:rPr lang="en-IE" sz="2200" b="1" dirty="0">
                          <a:effectLst/>
                        </a:rPr>
                        <a:t>muid</a:t>
                      </a:r>
                      <a:r>
                        <a:rPr lang="en-IE" sz="2200" dirty="0">
                          <a:effectLst/>
                        </a:rPr>
                        <a:t> san aimsir láithreach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nn – gach duine eile san aimsir láithreach</a:t>
                      </a:r>
                      <a:endParaRPr lang="en-I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762648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An chéad réimniú – Samplaí</a:t>
            </a:r>
            <a:endParaRPr lang="en-IE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911731"/>
              </p:ext>
            </p:extLst>
          </p:nvPr>
        </p:nvGraphicFramePr>
        <p:xfrm>
          <a:off x="408407" y="1603736"/>
          <a:ext cx="8327183" cy="4483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6438">
                  <a:extLst>
                    <a:ext uri="{9D8B030D-6E8A-4147-A177-3AD203B41FA5}">
                      <a16:colId xmlns:a16="http://schemas.microsoft.com/office/drawing/2014/main" val="3042775649"/>
                    </a:ext>
                  </a:extLst>
                </a:gridCol>
                <a:gridCol w="1932317">
                  <a:extLst>
                    <a:ext uri="{9D8B030D-6E8A-4147-A177-3AD203B41FA5}">
                      <a16:colId xmlns:a16="http://schemas.microsoft.com/office/drawing/2014/main" val="2049046276"/>
                    </a:ext>
                  </a:extLst>
                </a:gridCol>
                <a:gridCol w="2173857">
                  <a:extLst>
                    <a:ext uri="{9D8B030D-6E8A-4147-A177-3AD203B41FA5}">
                      <a16:colId xmlns:a16="http://schemas.microsoft.com/office/drawing/2014/main" val="2731754566"/>
                    </a:ext>
                  </a:extLst>
                </a:gridCol>
                <a:gridCol w="2524571">
                  <a:extLst>
                    <a:ext uri="{9D8B030D-6E8A-4147-A177-3AD203B41FA5}">
                      <a16:colId xmlns:a16="http://schemas.microsoft.com/office/drawing/2014/main" val="4059150894"/>
                    </a:ext>
                  </a:extLst>
                </a:gridCol>
              </a:tblGrid>
              <a:tr h="7472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Fréamh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Mé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Muid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Eile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2028171"/>
                  </a:ext>
                </a:extLst>
              </a:tr>
              <a:tr h="747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Éist (le)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Éistim le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Éistimid le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Éisteann tú le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366415"/>
                  </a:ext>
                </a:extLst>
              </a:tr>
              <a:tr h="747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Sroich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Sroichim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Sroichimid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Sroicheann sé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4180538"/>
                  </a:ext>
                </a:extLst>
              </a:tr>
              <a:tr h="747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Scríobh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Scríobhaim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Scríobhaimid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Scríobhann sí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1457487"/>
                  </a:ext>
                </a:extLst>
              </a:tr>
              <a:tr h="747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Glan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Glanaim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Glanaimid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Glanann sibh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949123"/>
                  </a:ext>
                </a:extLst>
              </a:tr>
              <a:tr h="747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Féach (ar)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Féachaim ar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Féachaimid ar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Féachann siad ar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2064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564941"/>
              </p:ext>
            </p:extLst>
          </p:nvPr>
        </p:nvGraphicFramePr>
        <p:xfrm>
          <a:off x="408406" y="1603734"/>
          <a:ext cx="8327186" cy="4483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3593">
                  <a:extLst>
                    <a:ext uri="{9D8B030D-6E8A-4147-A177-3AD203B41FA5}">
                      <a16:colId xmlns:a16="http://schemas.microsoft.com/office/drawing/2014/main" val="1841531416"/>
                    </a:ext>
                  </a:extLst>
                </a:gridCol>
                <a:gridCol w="4163593">
                  <a:extLst>
                    <a:ext uri="{9D8B030D-6E8A-4147-A177-3AD203B41FA5}">
                      <a16:colId xmlns:a16="http://schemas.microsoft.com/office/drawing/2014/main" val="355113866"/>
                    </a:ext>
                  </a:extLst>
                </a:gridCol>
              </a:tblGrid>
              <a:tr h="896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An briathar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An fhréamh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571418"/>
                  </a:ext>
                </a:extLst>
              </a:tr>
              <a:tr h="896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Tosaigh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Tos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096670"/>
                  </a:ext>
                </a:extLst>
              </a:tr>
              <a:tr h="896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Críochnaigh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Críoch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2014303"/>
                  </a:ext>
                </a:extLst>
              </a:tr>
              <a:tr h="896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Oscail 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Oscl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4508670"/>
                  </a:ext>
                </a:extLst>
              </a:tr>
              <a:tr h="896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Foghlaim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Foghlaim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82144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An dara réimniú</a:t>
            </a:r>
            <a:endParaRPr lang="en-IE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684917"/>
              </p:ext>
            </p:extLst>
          </p:nvPr>
        </p:nvGraphicFramePr>
        <p:xfrm>
          <a:off x="408407" y="1603736"/>
          <a:ext cx="8327185" cy="4483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9351">
                  <a:extLst>
                    <a:ext uri="{9D8B030D-6E8A-4147-A177-3AD203B41FA5}">
                      <a16:colId xmlns:a16="http://schemas.microsoft.com/office/drawing/2014/main" val="1911436858"/>
                    </a:ext>
                  </a:extLst>
                </a:gridCol>
                <a:gridCol w="1280543">
                  <a:extLst>
                    <a:ext uri="{9D8B030D-6E8A-4147-A177-3AD203B41FA5}">
                      <a16:colId xmlns:a16="http://schemas.microsoft.com/office/drawing/2014/main" val="1799461118"/>
                    </a:ext>
                  </a:extLst>
                </a:gridCol>
                <a:gridCol w="5117291">
                  <a:extLst>
                    <a:ext uri="{9D8B030D-6E8A-4147-A177-3AD203B41FA5}">
                      <a16:colId xmlns:a16="http://schemas.microsoft.com/office/drawing/2014/main" val="3500161150"/>
                    </a:ext>
                  </a:extLst>
                </a:gridCol>
              </a:tblGrid>
              <a:tr h="838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1. An fhréamh</a:t>
                      </a:r>
                      <a:endParaRPr lang="en-I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2. An lár</a:t>
                      </a:r>
                      <a:endParaRPr lang="en-I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3. An clib</a:t>
                      </a:r>
                      <a:endParaRPr lang="en-I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8085842"/>
                  </a:ext>
                </a:extLst>
              </a:tr>
              <a:tr h="36448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b="0" dirty="0">
                          <a:solidFill>
                            <a:schemeClr val="tx1"/>
                          </a:solidFill>
                          <a:effectLst/>
                        </a:rPr>
                        <a:t>Tos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b="0" dirty="0">
                          <a:solidFill>
                            <a:schemeClr val="tx1"/>
                          </a:solidFill>
                          <a:effectLst/>
                        </a:rPr>
                        <a:t>Críoch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b="0" dirty="0">
                          <a:solidFill>
                            <a:schemeClr val="tx1"/>
                          </a:solidFill>
                          <a:effectLst/>
                        </a:rPr>
                        <a:t>Oscl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b="0" dirty="0">
                          <a:solidFill>
                            <a:schemeClr val="tx1"/>
                          </a:solidFill>
                          <a:effectLst/>
                        </a:rPr>
                        <a:t>Foghlaim</a:t>
                      </a:r>
                      <a:endParaRPr lang="en-IE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í/aí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í (fada)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(a)ío</a:t>
                      </a:r>
                      <a:endParaRPr lang="en-I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m – </a:t>
                      </a:r>
                      <a:r>
                        <a:rPr lang="en-IE" sz="2200" b="1" i="1" dirty="0">
                          <a:effectLst/>
                        </a:rPr>
                        <a:t>mé</a:t>
                      </a:r>
                      <a:r>
                        <a:rPr lang="en-IE" sz="2200" dirty="0">
                          <a:effectLst/>
                        </a:rPr>
                        <a:t> san aimsir láithreach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mid – </a:t>
                      </a:r>
                      <a:r>
                        <a:rPr lang="en-IE" sz="2200" b="1" i="1" dirty="0">
                          <a:effectLst/>
                        </a:rPr>
                        <a:t>muid</a:t>
                      </a:r>
                      <a:r>
                        <a:rPr lang="en-IE" sz="2200" dirty="0">
                          <a:effectLst/>
                        </a:rPr>
                        <a:t> san aimsir láithreach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200" dirty="0">
                          <a:effectLst/>
                        </a:rPr>
                        <a:t>nn – gach duine eile san aimsir láithreach</a:t>
                      </a:r>
                      <a:endParaRPr lang="en-I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79302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An dara réimniú</a:t>
            </a:r>
            <a:endParaRPr lang="en-IE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217839"/>
              </p:ext>
            </p:extLst>
          </p:nvPr>
        </p:nvGraphicFramePr>
        <p:xfrm>
          <a:off x="408408" y="1603734"/>
          <a:ext cx="8327182" cy="4483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4060">
                  <a:extLst>
                    <a:ext uri="{9D8B030D-6E8A-4147-A177-3AD203B41FA5}">
                      <a16:colId xmlns:a16="http://schemas.microsoft.com/office/drawing/2014/main" val="739684560"/>
                    </a:ext>
                  </a:extLst>
                </a:gridCol>
                <a:gridCol w="1860468">
                  <a:extLst>
                    <a:ext uri="{9D8B030D-6E8A-4147-A177-3AD203B41FA5}">
                      <a16:colId xmlns:a16="http://schemas.microsoft.com/office/drawing/2014/main" val="3923514232"/>
                    </a:ext>
                  </a:extLst>
                </a:gridCol>
                <a:gridCol w="2156928">
                  <a:extLst>
                    <a:ext uri="{9D8B030D-6E8A-4147-A177-3AD203B41FA5}">
                      <a16:colId xmlns:a16="http://schemas.microsoft.com/office/drawing/2014/main" val="4219949418"/>
                    </a:ext>
                  </a:extLst>
                </a:gridCol>
                <a:gridCol w="2705726">
                  <a:extLst>
                    <a:ext uri="{9D8B030D-6E8A-4147-A177-3AD203B41FA5}">
                      <a16:colId xmlns:a16="http://schemas.microsoft.com/office/drawing/2014/main" val="4222093482"/>
                    </a:ext>
                  </a:extLst>
                </a:gridCol>
              </a:tblGrid>
              <a:tr h="8967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Fréamh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Mé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Muid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Eile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1580202"/>
                  </a:ext>
                </a:extLst>
              </a:tr>
              <a:tr h="896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Tos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Tosaím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Tosaímid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Tosaíonn tú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9994496"/>
                  </a:ext>
                </a:extLst>
              </a:tr>
              <a:tr h="896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Críoch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Críochnaím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Críochnaímid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Críochnaíonn sé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2786328"/>
                  </a:ext>
                </a:extLst>
              </a:tr>
              <a:tr h="896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Oscl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Osclaím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Osclaímid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Osclaíonn sí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7616499"/>
                  </a:ext>
                </a:extLst>
              </a:tr>
              <a:tr h="896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Foghlaim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Foghlaimím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Foghlaimímid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Foghlaimíonn sibh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43646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An dara réimniú – Samplaí</a:t>
            </a:r>
            <a:endParaRPr lang="en-IE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39759"/>
              </p:ext>
            </p:extLst>
          </p:nvPr>
        </p:nvGraphicFramePr>
        <p:xfrm>
          <a:off x="410682" y="1687214"/>
          <a:ext cx="8322634" cy="4316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6009">
                  <a:extLst>
                    <a:ext uri="{9D8B030D-6E8A-4147-A177-3AD203B41FA5}">
                      <a16:colId xmlns:a16="http://schemas.microsoft.com/office/drawing/2014/main" val="1510196158"/>
                    </a:ext>
                  </a:extLst>
                </a:gridCol>
                <a:gridCol w="4056625">
                  <a:extLst>
                    <a:ext uri="{9D8B030D-6E8A-4147-A177-3AD203B41FA5}">
                      <a16:colId xmlns:a16="http://schemas.microsoft.com/office/drawing/2014/main" val="3362376299"/>
                    </a:ext>
                  </a:extLst>
                </a:gridCol>
              </a:tblGrid>
              <a:tr h="10791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An chéad réimniú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An dara réimniú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6407481"/>
                  </a:ext>
                </a:extLst>
              </a:tr>
              <a:tr h="10791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Gearr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Bailigh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4202549"/>
                  </a:ext>
                </a:extLst>
              </a:tr>
              <a:tr h="10791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Ól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Ceannaigh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8677546"/>
                  </a:ext>
                </a:extLst>
              </a:tr>
              <a:tr h="10791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Caill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Imir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92933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Tasc: Cuir na briathra seo san aimsir láithreach</a:t>
            </a:r>
            <a:endParaRPr lang="en-IE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Illustrations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607575"/>
            <a:ext cx="40289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dirty="0" smtClean="0"/>
              <a:t>•</a:t>
            </a:r>
            <a:r>
              <a:rPr lang="en-IE" sz="2200" dirty="0"/>
              <a:t>	</a:t>
            </a:r>
            <a:r>
              <a:rPr lang="en-IE" sz="2200" dirty="0" smtClean="0"/>
              <a:t>Shutterstock</a:t>
            </a:r>
            <a:endParaRPr lang="en-IE" sz="2200" dirty="0"/>
          </a:p>
          <a:p>
            <a:pPr>
              <a:lnSpc>
                <a:spcPct val="200000"/>
              </a:lnSpc>
            </a:pPr>
            <a:r>
              <a:rPr lang="en-IE" sz="2200" dirty="0"/>
              <a:t>•	</a:t>
            </a:r>
            <a:r>
              <a:rPr lang="en-IE" sz="2200" dirty="0" smtClean="0"/>
              <a:t>Beehive</a:t>
            </a:r>
            <a:endParaRPr lang="en-IE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CD02C82-010F-6F42-A28C-939CCC13DBC6}"/>
              </a:ext>
            </a:extLst>
          </p:cNvPr>
          <p:cNvGrpSpPr/>
          <p:nvPr/>
        </p:nvGrpSpPr>
        <p:grpSpPr>
          <a:xfrm>
            <a:off x="-2" y="5105400"/>
            <a:ext cx="9172578" cy="1209675"/>
            <a:chOff x="0" y="4277862"/>
            <a:chExt cx="9172578" cy="685306"/>
          </a:xfrm>
          <a:effectLst/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2403E8-3614-444C-A692-68363080939D}"/>
                </a:ext>
              </a:extLst>
            </p:cNvPr>
            <p:cNvSpPr/>
            <p:nvPr/>
          </p:nvSpPr>
          <p:spPr>
            <a:xfrm>
              <a:off x="0" y="4277862"/>
              <a:ext cx="9144000" cy="685306"/>
            </a:xfrm>
            <a:prstGeom prst="rect">
              <a:avLst/>
            </a:prstGeom>
            <a:solidFill>
              <a:srgbClr val="FFC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9BB6EFB-8F2D-984A-A160-60DCF581845C}"/>
                </a:ext>
              </a:extLst>
            </p:cNvPr>
            <p:cNvSpPr txBox="1"/>
            <p:nvPr/>
          </p:nvSpPr>
          <p:spPr>
            <a:xfrm>
              <a:off x="28579" y="4358971"/>
              <a:ext cx="9143999" cy="523086"/>
            </a:xfrm>
            <a:prstGeom prst="rect">
              <a:avLst/>
            </a:prstGeom>
            <a:noFill/>
            <a:effectLst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IE" sz="5400" b="1" dirty="0" smtClean="0">
                  <a:solidFill>
                    <a:srgbClr val="177397"/>
                  </a:solidFill>
                </a:rPr>
                <a:t>Grammar</a:t>
              </a:r>
              <a:endParaRPr lang="en-IE" sz="5400" b="1" dirty="0">
                <a:solidFill>
                  <a:srgbClr val="177397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92" y="3836925"/>
            <a:ext cx="2085567" cy="1564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4"/>
          <a:stretch/>
        </p:blipFill>
        <p:spPr>
          <a:xfrm>
            <a:off x="2247900" y="-177606"/>
            <a:ext cx="4879539" cy="44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r="12577"/>
          <a:stretch/>
        </p:blipFill>
        <p:spPr>
          <a:xfrm>
            <a:off x="4493968" y="1674265"/>
            <a:ext cx="4414058" cy="440179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22792"/>
              </p:ext>
            </p:extLst>
          </p:nvPr>
        </p:nvGraphicFramePr>
        <p:xfrm>
          <a:off x="327804" y="1559249"/>
          <a:ext cx="4071668" cy="4572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1668">
                  <a:extLst>
                    <a:ext uri="{9D8B030D-6E8A-4147-A177-3AD203B41FA5}">
                      <a16:colId xmlns:a16="http://schemas.microsoft.com/office/drawing/2014/main" val="2181510433"/>
                    </a:ext>
                  </a:extLst>
                </a:gridCol>
              </a:tblGrid>
              <a:tr h="653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Uimhreacha 1–6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6532623"/>
                  </a:ext>
                </a:extLst>
              </a:tr>
              <a:tr h="653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a haon = 1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358010"/>
                  </a:ext>
                </a:extLst>
              </a:tr>
              <a:tr h="653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a dó = 2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053262"/>
                  </a:ext>
                </a:extLst>
              </a:tr>
              <a:tr h="653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a trí = 3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31336"/>
                  </a:ext>
                </a:extLst>
              </a:tr>
              <a:tr h="653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a ceathair = 4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789956"/>
                  </a:ext>
                </a:extLst>
              </a:tr>
              <a:tr h="653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a cúig = 5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831092"/>
                  </a:ext>
                </a:extLst>
              </a:tr>
              <a:tr h="653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a sé = 6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9225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Na maoluimhreacha</a:t>
            </a:r>
            <a:endParaRPr lang="en-IE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86102"/>
              </p:ext>
            </p:extLst>
          </p:nvPr>
        </p:nvGraphicFramePr>
        <p:xfrm>
          <a:off x="327804" y="1559247"/>
          <a:ext cx="4071668" cy="4572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1668">
                  <a:extLst>
                    <a:ext uri="{9D8B030D-6E8A-4147-A177-3AD203B41FA5}">
                      <a16:colId xmlns:a16="http://schemas.microsoft.com/office/drawing/2014/main" val="4186323640"/>
                    </a:ext>
                  </a:extLst>
                </a:gridCol>
              </a:tblGrid>
              <a:tr h="653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Uimhreacha 7–12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8163843"/>
                  </a:ext>
                </a:extLst>
              </a:tr>
              <a:tr h="653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a seacht = 7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336308"/>
                  </a:ext>
                </a:extLst>
              </a:tr>
              <a:tr h="653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a hocht = 8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098892"/>
                  </a:ext>
                </a:extLst>
              </a:tr>
              <a:tr h="653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a naoi = 9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11525"/>
                  </a:ext>
                </a:extLst>
              </a:tr>
              <a:tr h="653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a deich = 10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496781"/>
                  </a:ext>
                </a:extLst>
              </a:tr>
              <a:tr h="653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a haon déag = 11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01239"/>
                  </a:ext>
                </a:extLst>
              </a:tr>
              <a:tr h="653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a dó dhéag = 12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130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Na maoluimhreacha</a:t>
            </a:r>
            <a:endParaRPr lang="en-IE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r="12577"/>
          <a:stretch/>
        </p:blipFill>
        <p:spPr>
          <a:xfrm>
            <a:off x="4493968" y="1674265"/>
            <a:ext cx="4414058" cy="440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" y="0"/>
            <a:ext cx="914102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4844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Rialacha </a:t>
            </a:r>
            <a:r>
              <a:rPr lang="fr-FR" sz="2800" b="1" dirty="0"/>
              <a:t>– Cathain a úsáideann tú na maoluimhreacha?</a:t>
            </a:r>
            <a:endParaRPr lang="en-IE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2" y="1906487"/>
            <a:ext cx="48671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sz="2400" dirty="0" smtClean="0"/>
              <a:t>An </a:t>
            </a:r>
            <a:r>
              <a:rPr lang="en-IE" sz="2400" dirty="0" smtClean="0"/>
              <a:t>clog</a:t>
            </a:r>
          </a:p>
          <a:p>
            <a:pPr marL="342900" indent="-342900">
              <a:buFont typeface="+mj-lt"/>
              <a:buAutoNum type="arabicPeriod"/>
            </a:pPr>
            <a:endParaRPr lang="en-IE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IE" sz="2400" dirty="0" smtClean="0"/>
              <a:t>Uimhir </a:t>
            </a:r>
            <a:r>
              <a:rPr lang="en-IE" sz="2400" dirty="0"/>
              <a:t>ar d’fhón </a:t>
            </a:r>
            <a:r>
              <a:rPr lang="en-IE" sz="2400" dirty="0" smtClean="0"/>
              <a:t>póca</a:t>
            </a:r>
          </a:p>
          <a:p>
            <a:pPr marL="342900" indent="-342900">
              <a:buFont typeface="+mj-lt"/>
              <a:buAutoNum type="arabicPeriod"/>
            </a:pPr>
            <a:endParaRPr lang="en-IE" sz="1600" dirty="0"/>
          </a:p>
          <a:p>
            <a:pPr marL="457200" indent="-457200">
              <a:buFont typeface="+mj-lt"/>
              <a:buAutoNum type="arabicPeriod"/>
            </a:pPr>
            <a:r>
              <a:rPr lang="en-IE" sz="2400" dirty="0" smtClean="0"/>
              <a:t>Maoluimhir </a:t>
            </a:r>
            <a:r>
              <a:rPr lang="en-IE" sz="2400" dirty="0"/>
              <a:t>ar an mbus </a:t>
            </a:r>
            <a:r>
              <a:rPr lang="en-IE" sz="2400" dirty="0" smtClean="0"/>
              <a:t>scoile</a:t>
            </a:r>
          </a:p>
          <a:p>
            <a:pPr marL="342900" indent="-342900">
              <a:buFont typeface="+mj-lt"/>
              <a:buAutoNum type="arabicPeriod"/>
            </a:pPr>
            <a:endParaRPr lang="en-IE" sz="1600" dirty="0"/>
          </a:p>
          <a:p>
            <a:pPr marL="457200" indent="-457200">
              <a:buFont typeface="+mj-lt"/>
              <a:buAutoNum type="arabicPeriod"/>
            </a:pPr>
            <a:r>
              <a:rPr lang="en-IE" sz="2400" dirty="0" smtClean="0"/>
              <a:t>Seomraí </a:t>
            </a:r>
            <a:r>
              <a:rPr lang="en-IE" sz="2400" dirty="0"/>
              <a:t>timpeall na </a:t>
            </a:r>
            <a:r>
              <a:rPr lang="en-IE" sz="2400" dirty="0" smtClean="0"/>
              <a:t>scoile</a:t>
            </a:r>
          </a:p>
          <a:p>
            <a:pPr marL="342900" indent="-342900">
              <a:buFont typeface="+mj-lt"/>
              <a:buAutoNum type="arabicPeriod"/>
            </a:pPr>
            <a:endParaRPr lang="en-IE" sz="1600" dirty="0"/>
          </a:p>
          <a:p>
            <a:pPr marL="457200" indent="-457200">
              <a:buFont typeface="+mj-lt"/>
              <a:buAutoNum type="arabicPeriod"/>
            </a:pPr>
            <a:r>
              <a:rPr lang="en-IE" sz="2400" dirty="0" smtClean="0"/>
              <a:t>Leathanaigh </a:t>
            </a:r>
            <a:r>
              <a:rPr lang="en-IE" sz="2400" dirty="0"/>
              <a:t>sna leabhair </a:t>
            </a:r>
            <a:r>
              <a:rPr lang="en-IE" sz="2400" dirty="0" smtClean="0"/>
              <a:t>scoile</a:t>
            </a:r>
          </a:p>
          <a:p>
            <a:pPr marL="342900" indent="-342900">
              <a:buFont typeface="+mj-lt"/>
              <a:buAutoNum type="arabicPeriod"/>
            </a:pPr>
            <a:endParaRPr lang="en-IE" sz="1600" dirty="0"/>
          </a:p>
          <a:p>
            <a:pPr marL="457200" indent="-457200">
              <a:buFont typeface="+mj-lt"/>
              <a:buAutoNum type="arabicPeriod"/>
            </a:pPr>
            <a:r>
              <a:rPr lang="en-IE" sz="2400" dirty="0" smtClean="0"/>
              <a:t>Mar </a:t>
            </a:r>
            <a:r>
              <a:rPr lang="en-IE" sz="2400" dirty="0"/>
              <a:t>aidiacht le hainm a chur ar rudaí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7"/>
          <a:stretch/>
        </p:blipFill>
        <p:spPr>
          <a:xfrm>
            <a:off x="5080958" y="733245"/>
            <a:ext cx="4061556" cy="5686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8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749808" y="2525219"/>
            <a:ext cx="7644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/>
              <a:t>Na briathra rialta san aimsir láithreach</a:t>
            </a:r>
            <a:endParaRPr lang="en-IE" sz="36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458191"/>
              </p:ext>
            </p:extLst>
          </p:nvPr>
        </p:nvGraphicFramePr>
        <p:xfrm>
          <a:off x="410682" y="1687214"/>
          <a:ext cx="8322634" cy="4316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1317">
                  <a:extLst>
                    <a:ext uri="{9D8B030D-6E8A-4147-A177-3AD203B41FA5}">
                      <a16:colId xmlns:a16="http://schemas.microsoft.com/office/drawing/2014/main" val="730224379"/>
                    </a:ext>
                  </a:extLst>
                </a:gridCol>
                <a:gridCol w="4161317">
                  <a:extLst>
                    <a:ext uri="{9D8B030D-6E8A-4147-A177-3AD203B41FA5}">
                      <a16:colId xmlns:a16="http://schemas.microsoft.com/office/drawing/2014/main" val="1865925580"/>
                    </a:ext>
                  </a:extLst>
                </a:gridCol>
              </a:tblGrid>
              <a:tr h="12052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An chéad réimniú – briathra gearra de ghnáth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An dara réimniú – briathra fada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9976743"/>
                  </a:ext>
                </a:extLst>
              </a:tr>
              <a:tr h="31114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éist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sroich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scríobh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glan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féach 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>
                          <a:effectLst/>
                        </a:rPr>
                        <a:t>tosaigh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>
                          <a:effectLst/>
                        </a:rPr>
                        <a:t>críochnaigh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>
                          <a:effectLst/>
                        </a:rPr>
                        <a:t>oscail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>
                          <a:effectLst/>
                        </a:rPr>
                        <a:t>foghlaim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509882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Tá dhá réimniú (ghrúpa) briathra sa Ghaeilge</a:t>
            </a:r>
            <a:endParaRPr lang="en-IE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Bíonn dhá cheist le cur faoin mbriathar rialta</a:t>
            </a:r>
            <a:endParaRPr lang="en-IE" sz="32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2" y="1607575"/>
            <a:ext cx="5679872" cy="14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IE" sz="2400" dirty="0" smtClean="0"/>
              <a:t>An </a:t>
            </a:r>
            <a:r>
              <a:rPr lang="en-IE" sz="2400" dirty="0"/>
              <a:t>bhfuil an fhréamh caol nó leathan?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IE" sz="2400" dirty="0" smtClean="0"/>
              <a:t>An </a:t>
            </a:r>
            <a:r>
              <a:rPr lang="en-IE" sz="2400" dirty="0"/>
              <a:t>bhfuil an briathar gearr nó fada?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19" y="2501946"/>
            <a:ext cx="5345362" cy="4009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Na gutaí</a:t>
            </a:r>
            <a:endParaRPr lang="en-IE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2" y="1506991"/>
            <a:ext cx="5190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i="1" dirty="0" smtClean="0"/>
              <a:t>i</a:t>
            </a:r>
            <a:r>
              <a:rPr lang="pt-BR" sz="2400" dirty="0" smtClean="0"/>
              <a:t> </a:t>
            </a:r>
            <a:r>
              <a:rPr lang="pt-BR" sz="2400" dirty="0"/>
              <a:t>agus </a:t>
            </a:r>
            <a:r>
              <a:rPr lang="pt-BR" sz="2400" b="1" i="1" dirty="0"/>
              <a:t>e</a:t>
            </a:r>
            <a:r>
              <a:rPr lang="pt-BR" sz="2400" dirty="0"/>
              <a:t> = na gutaí caola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b="1" i="1" dirty="0" smtClean="0"/>
              <a:t>a</a:t>
            </a:r>
            <a:r>
              <a:rPr lang="pt-BR" sz="2400" dirty="0"/>
              <a:t>, </a:t>
            </a:r>
            <a:r>
              <a:rPr lang="pt-BR" sz="2400" b="1" i="1" dirty="0"/>
              <a:t>o</a:t>
            </a:r>
            <a:r>
              <a:rPr lang="pt-BR" sz="2400" dirty="0"/>
              <a:t> agus </a:t>
            </a:r>
            <a:r>
              <a:rPr lang="pt-BR" sz="2400" b="1" i="1" dirty="0"/>
              <a:t>u</a:t>
            </a:r>
            <a:r>
              <a:rPr lang="pt-BR" sz="2400" dirty="0"/>
              <a:t> = na gutaí leathana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" y="0"/>
            <a:ext cx="914102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6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444</Words>
  <Application>Microsoft Office PowerPoint</Application>
  <PresentationFormat>On-screen Show (4:3)</PresentationFormat>
  <Paragraphs>164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Surface</dc:creator>
  <cp:lastModifiedBy>Lehane, Catriona</cp:lastModifiedBy>
  <cp:revision>236</cp:revision>
  <dcterms:created xsi:type="dcterms:W3CDTF">2021-03-03T14:25:31Z</dcterms:created>
  <dcterms:modified xsi:type="dcterms:W3CDTF">2022-03-15T16:12:10Z</dcterms:modified>
</cp:coreProperties>
</file>