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1" r:id="rId4"/>
    <p:sldId id="313" r:id="rId5"/>
    <p:sldId id="314" r:id="rId6"/>
    <p:sldId id="295" r:id="rId7"/>
    <p:sldId id="315" r:id="rId8"/>
    <p:sldId id="296" r:id="rId9"/>
    <p:sldId id="297" r:id="rId10"/>
    <p:sldId id="298" r:id="rId11"/>
    <p:sldId id="299" r:id="rId12"/>
    <p:sldId id="316" r:id="rId13"/>
    <p:sldId id="317" r:id="rId14"/>
    <p:sldId id="300" r:id="rId15"/>
    <p:sldId id="318" r:id="rId16"/>
    <p:sldId id="319" r:id="rId17"/>
    <p:sldId id="320" r:id="rId18"/>
    <p:sldId id="321" r:id="rId19"/>
    <p:sldId id="322" r:id="rId20"/>
    <p:sldId id="324" r:id="rId21"/>
    <p:sldId id="301" r:id="rId22"/>
    <p:sldId id="302" r:id="rId23"/>
    <p:sldId id="323" r:id="rId24"/>
    <p:sldId id="306" r:id="rId25"/>
    <p:sldId id="325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280" userDrawn="1">
          <p15:clr>
            <a:srgbClr val="A4A3A4"/>
          </p15:clr>
        </p15:guide>
        <p15:guide id="2" pos="1497" userDrawn="1">
          <p15:clr>
            <a:srgbClr val="A4A3A4"/>
          </p15:clr>
        </p15:guide>
        <p15:guide id="3" orient="horz" pos="3082" userDrawn="1">
          <p15:clr>
            <a:srgbClr val="A4A3A4"/>
          </p15:clr>
        </p15:guide>
        <p15:guide id="4" orient="horz" pos="1570" userDrawn="1">
          <p15:clr>
            <a:srgbClr val="A4A3A4"/>
          </p15:clr>
        </p15:guide>
        <p15:guide id="5" orient="horz" pos="3589" userDrawn="1">
          <p15:clr>
            <a:srgbClr val="A4A3A4"/>
          </p15:clr>
        </p15:guide>
        <p15:guide id="6" orient="horz" pos="3911" userDrawn="1">
          <p15:clr>
            <a:srgbClr val="A4A3A4"/>
          </p15:clr>
        </p15:guide>
        <p15:guide id="7" orient="horz" pos="2260" userDrawn="1">
          <p15:clr>
            <a:srgbClr val="A4A3A4"/>
          </p15:clr>
        </p15:guide>
        <p15:guide id="8" orient="horz" pos="2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26"/>
    <a:srgbClr val="177397"/>
    <a:srgbClr val="2670AC"/>
    <a:srgbClr val="72151A"/>
    <a:srgbClr val="A27400"/>
    <a:srgbClr val="EAA700"/>
    <a:srgbClr val="FFC226"/>
    <a:srgbClr val="7A1C1E"/>
    <a:srgbClr val="25B260"/>
    <a:srgbClr val="FFC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74" autoAdjust="0"/>
    <p:restoredTop sz="94558"/>
  </p:normalViewPr>
  <p:slideViewPr>
    <p:cSldViewPr snapToGrid="0" snapToObjects="1">
      <p:cViewPr varScale="1">
        <p:scale>
          <a:sx n="69" d="100"/>
          <a:sy n="69" d="100"/>
        </p:scale>
        <p:origin x="840" y="40"/>
      </p:cViewPr>
      <p:guideLst>
        <p:guide pos="4280"/>
        <p:guide pos="1497"/>
        <p:guide orient="horz" pos="3082"/>
        <p:guide orient="horz" pos="1570"/>
        <p:guide orient="horz" pos="3589"/>
        <p:guide orient="horz" pos="3911"/>
        <p:guide orient="horz" pos="2260"/>
        <p:guide orient="horz" pos="24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5B77E-A5A7-459E-AC77-AD6E51245F13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3670D-0DA1-4F30-9F02-F9005A106F27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3778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FAD21-198F-EA40-B0D2-9199D1D0E597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6F883-61B1-CC4F-89EA-150C02864D8A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9378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170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90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5372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717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0639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277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85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37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743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368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270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40672-111C-D140-BD4E-BC4A218C3686}" type="datetimeFigureOut">
              <a:rPr lang="en-IE" smtClean="0"/>
              <a:t>15/03/2022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4643-CA88-EA47-9941-3A388858AA6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738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jpg"/><Relationship Id="rId7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1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7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4.png"/><Relationship Id="rId4" Type="http://schemas.openxmlformats.org/officeDocument/2006/relationships/image" Target="../media/image5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0" b="22619"/>
          <a:stretch/>
        </p:blipFill>
        <p:spPr>
          <a:xfrm>
            <a:off x="0" y="3600450"/>
            <a:ext cx="8987728" cy="2924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4"/>
          <a:stretch/>
        </p:blipFill>
        <p:spPr>
          <a:xfrm>
            <a:off x="2247900" y="-177606"/>
            <a:ext cx="4879539" cy="44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5" y="4238651"/>
            <a:ext cx="2351943" cy="1378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90" y="4131611"/>
            <a:ext cx="2345436" cy="1564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38" y="1676791"/>
            <a:ext cx="2346888" cy="1549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08" y="1687452"/>
            <a:ext cx="2681219" cy="14872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2" y="1722463"/>
            <a:ext cx="2594239" cy="1732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Na teangacha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982871" y="3391477"/>
            <a:ext cx="1552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Ghaeilge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654734" y="3389003"/>
            <a:ext cx="1559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Fhraincis</a:t>
            </a:r>
            <a:endParaRPr lang="en-IE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47" y="4245576"/>
            <a:ext cx="2351943" cy="13780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3780846" y="3392054"/>
            <a:ext cx="1552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Béarla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83305" y="5795843"/>
            <a:ext cx="23519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Ghearmáinis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261138" y="5795843"/>
            <a:ext cx="2346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Spáinnis</a:t>
            </a:r>
            <a:endParaRPr lang="en-IE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3422948" y="5795842"/>
            <a:ext cx="2351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An Iodáilis</a:t>
            </a:r>
          </a:p>
        </p:txBody>
      </p:sp>
    </p:spTree>
    <p:extLst>
      <p:ext uri="{BB962C8B-B14F-4D97-AF65-F5344CB8AC3E}">
        <p14:creationId xmlns:p14="http://schemas.microsoft.com/office/powerpoint/2010/main" val="84664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Na hábhair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06477" y="1607575"/>
            <a:ext cx="83083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Céard iad na hábhair a thaitníonn leat</a:t>
            </a:r>
            <a:r>
              <a:rPr lang="en-IE" sz="2400" dirty="0" smtClean="0"/>
              <a:t>?</a:t>
            </a:r>
            <a:endParaRPr lang="en-IE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Is </a:t>
            </a:r>
            <a:r>
              <a:rPr lang="en-IE" sz="2400" dirty="0"/>
              <a:t>maith liom </a:t>
            </a:r>
            <a:r>
              <a:rPr lang="en-IE" sz="2400" dirty="0" smtClean="0"/>
              <a:t>an Ghaeilge.</a:t>
            </a:r>
            <a:endParaRPr lang="en-IE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Is </a:t>
            </a:r>
            <a:r>
              <a:rPr lang="en-IE" sz="2400" dirty="0"/>
              <a:t>breá liom an ealaín.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Ní </a:t>
            </a:r>
            <a:r>
              <a:rPr lang="en-IE" sz="2400" dirty="0"/>
              <a:t>maith liom an tíreolaíocht.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Is </a:t>
            </a:r>
            <a:r>
              <a:rPr lang="en-IE" sz="2400" dirty="0"/>
              <a:t>maith liom an mhata ach is fearr liom an stair.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An lá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490284"/>
            <a:ext cx="8308357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/>
              <a:t>Scríobh abairtí ag baint úsáid as na frásaí seo: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tús </a:t>
            </a:r>
            <a:r>
              <a:rPr lang="en-IE" sz="2400" dirty="0"/>
              <a:t>an lae </a:t>
            </a:r>
            <a:endParaRPr lang="en-IE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ar </a:t>
            </a:r>
            <a:r>
              <a:rPr lang="en-IE" sz="2400" dirty="0"/>
              <a:t>maidin </a:t>
            </a:r>
            <a:endParaRPr lang="en-IE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am </a:t>
            </a:r>
            <a:r>
              <a:rPr lang="en-IE" sz="2400" dirty="0"/>
              <a:t>sosa/an sos </a:t>
            </a:r>
            <a:endParaRPr lang="en-IE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am </a:t>
            </a:r>
            <a:r>
              <a:rPr lang="en-IE" sz="2400" dirty="0"/>
              <a:t>lóin </a:t>
            </a:r>
            <a:endParaRPr lang="en-IE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sa </a:t>
            </a:r>
            <a:r>
              <a:rPr lang="en-IE" sz="2400" dirty="0"/>
              <a:t>tráthnóna/san iarnóin </a:t>
            </a:r>
            <a:endParaRPr lang="en-IE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deireadh </a:t>
            </a:r>
            <a:r>
              <a:rPr lang="en-IE" sz="2400" dirty="0"/>
              <a:t>an </a:t>
            </a:r>
            <a:r>
              <a:rPr lang="en-IE" sz="2400" dirty="0" smtClean="0"/>
              <a:t>lae</a:t>
            </a:r>
            <a:endParaRPr lang="en-IE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An t-am</a:t>
            </a:r>
            <a:endParaRPr lang="en-IE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-606642" y="5377150"/>
            <a:ext cx="4265018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ceathrú </a:t>
            </a:r>
            <a:r>
              <a:rPr lang="en-IE" sz="2400" b="1" dirty="0"/>
              <a:t>chun</a:t>
            </a:r>
            <a:r>
              <a:rPr lang="en-IE" sz="2400" dirty="0"/>
              <a:t> a </a:t>
            </a:r>
            <a:r>
              <a:rPr lang="en-IE" sz="2400" dirty="0" smtClean="0"/>
              <a:t>trí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298900" y="5377151"/>
            <a:ext cx="4200557" cy="41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ceathrú </a:t>
            </a:r>
            <a:r>
              <a:rPr lang="pt-BR" sz="2400" b="1" dirty="0"/>
              <a:t>tar éis</a:t>
            </a:r>
            <a:r>
              <a:rPr lang="pt-BR" sz="2400" dirty="0"/>
              <a:t> a </a:t>
            </a:r>
            <a:r>
              <a:rPr lang="pt-BR" sz="2400" dirty="0" smtClean="0"/>
              <a:t>cúig</a:t>
            </a:r>
            <a:endParaRPr lang="en-IE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371297" y="5377151"/>
            <a:ext cx="42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leathuair </a:t>
            </a:r>
            <a:r>
              <a:rPr lang="pt-BR" sz="2400" b="1" dirty="0"/>
              <a:t>tar éis</a:t>
            </a:r>
            <a:r>
              <a:rPr lang="pt-BR" sz="2400" dirty="0"/>
              <a:t> a </a:t>
            </a:r>
            <a:r>
              <a:rPr lang="pt-BR" sz="2400" dirty="0" smtClean="0"/>
              <a:t>hocht</a:t>
            </a:r>
            <a:endParaRPr lang="en-IE" sz="2400" dirty="0" smtClean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8308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ceathrú </a:t>
            </a:r>
            <a:r>
              <a:rPr lang="en-IE" sz="2400" dirty="0"/>
              <a:t>= 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leathuair </a:t>
            </a:r>
            <a:r>
              <a:rPr lang="en-IE" sz="2400" dirty="0"/>
              <a:t>= ½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1" y="2929552"/>
            <a:ext cx="2299585" cy="2299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76" y="2929552"/>
            <a:ext cx="2299585" cy="2299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71" y="2940896"/>
            <a:ext cx="2288241" cy="22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r="12577"/>
          <a:stretch/>
        </p:blipFill>
        <p:spPr>
          <a:xfrm>
            <a:off x="4663728" y="1607574"/>
            <a:ext cx="4244298" cy="42325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An </a:t>
            </a:r>
            <a:r>
              <a:rPr lang="en-IE" sz="3200" b="1" dirty="0" smtClean="0"/>
              <a:t>t-am – </a:t>
            </a:r>
            <a:r>
              <a:rPr lang="en-IE" sz="3200" b="1" dirty="0"/>
              <a:t>Tasc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41166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Freagair na ceisteanna seo: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Cén </a:t>
            </a:r>
            <a:r>
              <a:rPr lang="en-IE" sz="2400" dirty="0"/>
              <a:t>t-am a </a:t>
            </a:r>
            <a:r>
              <a:rPr lang="en-IE" sz="2400" b="1" dirty="0"/>
              <a:t>thosaíonn</a:t>
            </a:r>
            <a:r>
              <a:rPr lang="en-IE" sz="2400" dirty="0"/>
              <a:t> do lá scoile gach lá?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Cén </a:t>
            </a:r>
            <a:r>
              <a:rPr lang="en-IE" sz="2400" dirty="0"/>
              <a:t>t-am a </a:t>
            </a:r>
            <a:r>
              <a:rPr lang="en-IE" sz="2400" b="1" dirty="0"/>
              <a:t>chríochníonn</a:t>
            </a:r>
            <a:r>
              <a:rPr lang="en-IE" sz="2400" dirty="0"/>
              <a:t> tú ar scoil gach lá?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Cén </a:t>
            </a:r>
            <a:r>
              <a:rPr lang="en-IE" sz="2400" dirty="0"/>
              <a:t>t-am a bhíonn </a:t>
            </a:r>
            <a:r>
              <a:rPr lang="en-IE" sz="2400" b="1" dirty="0"/>
              <a:t>lón</a:t>
            </a:r>
            <a:r>
              <a:rPr lang="en-IE" sz="2400" dirty="0"/>
              <a:t> agat gach lá?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6207650" y="2137847"/>
            <a:ext cx="115645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9900" b="1" dirty="0" smtClean="0">
                <a:solidFill>
                  <a:srgbClr val="177397"/>
                </a:solidFill>
              </a:rPr>
              <a:t>?</a:t>
            </a:r>
            <a:endParaRPr lang="en-IE" sz="19900" b="1" dirty="0">
              <a:solidFill>
                <a:srgbClr val="1773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5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Dathanna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533687"/>
            <a:ext cx="4211845" cy="534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dearg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oráiste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buí</a:t>
            </a:r>
            <a:endParaRPr lang="en-IE" sz="2400" dirty="0"/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glas</a:t>
            </a:r>
            <a:endParaRPr lang="en-IE" sz="2400" dirty="0"/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gorm</a:t>
            </a:r>
            <a:endParaRPr lang="en-IE" sz="2400" dirty="0"/>
          </a:p>
          <a:p>
            <a:pPr>
              <a:lnSpc>
                <a:spcPct val="200000"/>
              </a:lnSpc>
            </a:pPr>
            <a:endParaRPr lang="en-IE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r="85506"/>
          <a:stretch/>
        </p:blipFill>
        <p:spPr>
          <a:xfrm rot="16200000">
            <a:off x="5756767" y="-668870"/>
            <a:ext cx="540666" cy="5510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r="75803"/>
          <a:stretch/>
        </p:blipFill>
        <p:spPr>
          <a:xfrm rot="16200000">
            <a:off x="5763997" y="218268"/>
            <a:ext cx="526211" cy="5510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2" r="65477"/>
          <a:stretch/>
        </p:blipFill>
        <p:spPr>
          <a:xfrm rot="16200000">
            <a:off x="5746743" y="1115434"/>
            <a:ext cx="560719" cy="5510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2" r="55707"/>
          <a:stretch/>
        </p:blipFill>
        <p:spPr>
          <a:xfrm rot="16200000">
            <a:off x="5746742" y="2029852"/>
            <a:ext cx="560717" cy="5510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5" r="36664"/>
          <a:stretch/>
        </p:blipFill>
        <p:spPr>
          <a:xfrm rot="16200000">
            <a:off x="5746745" y="2944268"/>
            <a:ext cx="560717" cy="55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50854" y="234222"/>
            <a:ext cx="552498" cy="5510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Dathanna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533687"/>
            <a:ext cx="42118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liath</a:t>
            </a:r>
            <a:endParaRPr lang="en-IE" sz="2400" dirty="0"/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dúghorm</a:t>
            </a:r>
            <a:endParaRPr lang="en-IE" sz="2400" dirty="0"/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corcra</a:t>
            </a:r>
            <a:endParaRPr lang="en-IE" sz="2400" dirty="0"/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dubh</a:t>
            </a:r>
            <a:endParaRPr lang="en-IE" sz="2400" dirty="0"/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bán</a:t>
            </a:r>
            <a:endParaRPr lang="en-IE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4" r="46178"/>
          <a:stretch/>
        </p:blipFill>
        <p:spPr>
          <a:xfrm rot="16200000">
            <a:off x="5756767" y="-668870"/>
            <a:ext cx="540666" cy="5510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2" r="27087"/>
          <a:stretch/>
        </p:blipFill>
        <p:spPr>
          <a:xfrm rot="16200000">
            <a:off x="5746743" y="1115434"/>
            <a:ext cx="560719" cy="5510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7" r="17552"/>
          <a:stretch/>
        </p:blipFill>
        <p:spPr>
          <a:xfrm rot="16200000">
            <a:off x="5746742" y="2029852"/>
            <a:ext cx="560717" cy="5510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2" r="7197"/>
          <a:stretch/>
        </p:blipFill>
        <p:spPr>
          <a:xfrm rot="16200000">
            <a:off x="5746745" y="2944268"/>
            <a:ext cx="560717" cy="55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Éide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4529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/>
              <a:t>Tá sciorta liath ar Anita.</a:t>
            </a:r>
          </a:p>
          <a:p>
            <a:pPr>
              <a:lnSpc>
                <a:spcPct val="300000"/>
              </a:lnSpc>
            </a:pPr>
            <a:r>
              <a:rPr lang="en-IE" sz="2400" dirty="0"/>
              <a:t>Caitheann sí geansaí gorm ar scoil.</a:t>
            </a:r>
          </a:p>
          <a:p>
            <a:pPr>
              <a:lnSpc>
                <a:spcPct val="300000"/>
              </a:lnSpc>
            </a:pPr>
            <a:r>
              <a:rPr lang="en-IE" sz="2400" dirty="0"/>
              <a:t>Tá bróga dubha uirthi freisin.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7" y="1454930"/>
            <a:ext cx="12858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7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11" y="1416830"/>
            <a:ext cx="1571625" cy="4695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Éide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45200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/>
              <a:t>Tá geansaí dubh agus léine ghorm ar Dhaithí.</a:t>
            </a:r>
          </a:p>
          <a:p>
            <a:pPr>
              <a:lnSpc>
                <a:spcPct val="300000"/>
              </a:lnSpc>
            </a:pPr>
            <a:r>
              <a:rPr lang="en-IE" sz="2400" dirty="0"/>
              <a:t>Caitheann sé bríste liath ar scoil</a:t>
            </a:r>
            <a:r>
              <a:rPr lang="en-IE" sz="2400" dirty="0" smtClean="0"/>
              <a:t>.</a:t>
            </a:r>
          </a:p>
          <a:p>
            <a:endParaRPr lang="en-IE" sz="2400" dirty="0"/>
          </a:p>
          <a:p>
            <a:pPr>
              <a:lnSpc>
                <a:spcPct val="150000"/>
              </a:lnSpc>
            </a:pPr>
            <a:r>
              <a:rPr lang="en-IE" sz="2400" dirty="0"/>
              <a:t>Tá sé ag caitheamh carbhat dearg chomh maith.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9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01" y="1607575"/>
            <a:ext cx="4699099" cy="4311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Éide scoile – Tasc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4689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An gcaitheann tú éide scoile</a:t>
            </a:r>
            <a:r>
              <a:rPr lang="en-IE" sz="2400" dirty="0" smtClean="0"/>
              <a:t>?</a:t>
            </a:r>
          </a:p>
          <a:p>
            <a:endParaRPr lang="en-IE" sz="2400" dirty="0"/>
          </a:p>
          <a:p>
            <a:r>
              <a:rPr lang="en-IE" sz="2400" dirty="0"/>
              <a:t>Déan cur síos ar na héadaí atá </a:t>
            </a:r>
            <a:r>
              <a:rPr lang="en-IE" sz="2400" dirty="0" smtClean="0"/>
              <a:t>ort </a:t>
            </a:r>
            <a:r>
              <a:rPr lang="en-IE" sz="2400" dirty="0"/>
              <a:t>inniu don duine atá in aice leat.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CD02C82-010F-6F42-A28C-939CCC13DBC6}"/>
              </a:ext>
            </a:extLst>
          </p:cNvPr>
          <p:cNvGrpSpPr/>
          <p:nvPr/>
        </p:nvGrpSpPr>
        <p:grpSpPr>
          <a:xfrm>
            <a:off x="-2" y="5105400"/>
            <a:ext cx="9172578" cy="1209675"/>
            <a:chOff x="0" y="4277862"/>
            <a:chExt cx="9172578" cy="685306"/>
          </a:xfrm>
          <a:effectLst/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2403E8-3614-444C-A692-68363080939D}"/>
                </a:ext>
              </a:extLst>
            </p:cNvPr>
            <p:cNvSpPr/>
            <p:nvPr/>
          </p:nvSpPr>
          <p:spPr>
            <a:xfrm>
              <a:off x="0" y="4277862"/>
              <a:ext cx="9144000" cy="685306"/>
            </a:xfrm>
            <a:prstGeom prst="rect">
              <a:avLst/>
            </a:prstGeom>
            <a:solidFill>
              <a:srgbClr val="FFC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9BB6EFB-8F2D-984A-A160-60DCF581845C}"/>
                </a:ext>
              </a:extLst>
            </p:cNvPr>
            <p:cNvSpPr txBox="1"/>
            <p:nvPr/>
          </p:nvSpPr>
          <p:spPr>
            <a:xfrm>
              <a:off x="28579" y="4358971"/>
              <a:ext cx="9143999" cy="523086"/>
            </a:xfrm>
            <a:prstGeom prst="rect">
              <a:avLst/>
            </a:prstGeom>
            <a:noFill/>
            <a:effectLst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IE" sz="5400" b="1" dirty="0">
                  <a:solidFill>
                    <a:srgbClr val="177397"/>
                  </a:solidFill>
                </a:rPr>
                <a:t>Vocabulary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02" y="3975327"/>
            <a:ext cx="1857189" cy="1392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4"/>
          <a:stretch/>
        </p:blipFill>
        <p:spPr>
          <a:xfrm>
            <a:off x="2247900" y="-177606"/>
            <a:ext cx="4879539" cy="44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Rialacha na scoile – Tasc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46893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dirty="0"/>
              <a:t>Scríobh 4 riail scoile ag baint úsáid as na frásaí thíos: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Tá </a:t>
            </a:r>
            <a:r>
              <a:rPr lang="en-IE" sz="2400" dirty="0"/>
              <a:t>ort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Níl </a:t>
            </a:r>
            <a:r>
              <a:rPr lang="en-IE" sz="2400" dirty="0"/>
              <a:t>cead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Ná </a:t>
            </a:r>
            <a:r>
              <a:rPr lang="en-IE" sz="2400" dirty="0"/>
              <a:t>bí ag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Tá </a:t>
            </a:r>
            <a:r>
              <a:rPr lang="en-IE" sz="2400" dirty="0"/>
              <a:t>cosc ar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64" y="778655"/>
            <a:ext cx="4253336" cy="55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Gníomhaíochtaí seach-churaclaim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1316251" y="5798059"/>
            <a:ext cx="2128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Cleachtadh </a:t>
            </a:r>
            <a:r>
              <a:rPr lang="en-IE" sz="2400" dirty="0"/>
              <a:t>cóir</a:t>
            </a:r>
            <a:endParaRPr lang="en-IE" sz="2400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723329" y="5809383"/>
            <a:ext cx="197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Peil </a:t>
            </a:r>
            <a:r>
              <a:rPr lang="en-IE" sz="2400" dirty="0"/>
              <a:t>Ghaelach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1231192" y="3455883"/>
            <a:ext cx="229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Traenáil </a:t>
            </a:r>
            <a:r>
              <a:rPr lang="en-IE" sz="2400" dirty="0"/>
              <a:t>leadóige</a:t>
            </a:r>
            <a:endParaRPr lang="en-IE" sz="2400" dirty="0" smtClea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765438" y="3455333"/>
            <a:ext cx="204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Ciorcal </a:t>
            </a:r>
            <a:r>
              <a:rPr lang="en-IE" sz="2400" dirty="0"/>
              <a:t>comhrá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7" y="1725856"/>
            <a:ext cx="1807388" cy="1807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9" t="51494" r="4713" b="5747"/>
          <a:stretch/>
        </p:blipFill>
        <p:spPr>
          <a:xfrm>
            <a:off x="5853774" y="1698259"/>
            <a:ext cx="1881449" cy="18132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53" y="4021809"/>
            <a:ext cx="1865914" cy="1865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1" t="4661" r="19413" b="4022"/>
          <a:stretch/>
        </p:blipFill>
        <p:spPr>
          <a:xfrm>
            <a:off x="6286917" y="4148466"/>
            <a:ext cx="1005841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6" y="4048162"/>
            <a:ext cx="2373692" cy="17802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Clubanna na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25469" y="5773302"/>
            <a:ext cx="246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Club drámaíochta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406470" y="5775256"/>
            <a:ext cx="189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Club </a:t>
            </a:r>
            <a:r>
              <a:rPr lang="en-IE" sz="2400" dirty="0"/>
              <a:t>leabhar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888826" y="3410793"/>
            <a:ext cx="173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Club ealaíne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494401" y="3412210"/>
            <a:ext cx="17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Club </a:t>
            </a:r>
            <a:r>
              <a:rPr lang="en-IE" sz="2400" dirty="0"/>
              <a:t>fichille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3787525" y="4493576"/>
            <a:ext cx="153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Club </a:t>
            </a:r>
            <a:r>
              <a:rPr lang="en-IE" sz="2400" dirty="0"/>
              <a:t>ceoil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2000" r="13900" b="2134"/>
          <a:stretch/>
        </p:blipFill>
        <p:spPr>
          <a:xfrm>
            <a:off x="874393" y="1669654"/>
            <a:ext cx="1776697" cy="17693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r="65700" b="70800"/>
          <a:stretch/>
        </p:blipFill>
        <p:spPr>
          <a:xfrm>
            <a:off x="6465966" y="1701876"/>
            <a:ext cx="1773200" cy="1733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36" y="4123373"/>
            <a:ext cx="1660119" cy="1660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81" y="2737869"/>
            <a:ext cx="1777693" cy="177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5" grpId="0"/>
      <p:bldP spid="17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An seomra ranga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2" y="1607575"/>
            <a:ext cx="45105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Aimsigh na focail san fhoclóir: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leabhragán</a:t>
            </a:r>
            <a:endParaRPr lang="en-IE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léarscáil</a:t>
            </a:r>
            <a:endParaRPr lang="en-IE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cruinneog</a:t>
            </a:r>
            <a:endParaRPr lang="en-IE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teilgeoir</a:t>
            </a:r>
            <a:endParaRPr lang="en-IE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córas </a:t>
            </a:r>
            <a:r>
              <a:rPr lang="en-IE" sz="2400" dirty="0"/>
              <a:t>fuaime</a:t>
            </a:r>
          </a:p>
          <a:p>
            <a:endParaRPr lang="en-IE" sz="2400" dirty="0"/>
          </a:p>
          <a:p>
            <a:r>
              <a:rPr lang="en-IE" sz="2400" dirty="0"/>
              <a:t>Céard eile atá i do sheomra ranga?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"/>
          <a:stretch/>
        </p:blipFill>
        <p:spPr>
          <a:xfrm>
            <a:off x="3270539" y="2347629"/>
            <a:ext cx="5593772" cy="25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14859"/>
          <a:stretch/>
        </p:blipFill>
        <p:spPr>
          <a:xfrm>
            <a:off x="118872" y="4200638"/>
            <a:ext cx="3285708" cy="1947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" r="100" b="-35"/>
          <a:stretch/>
        </p:blipFill>
        <p:spPr>
          <a:xfrm>
            <a:off x="380701" y="1453896"/>
            <a:ext cx="3250718" cy="2167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48" y="2623599"/>
            <a:ext cx="2171069" cy="1736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/>
              <a:t>An teicneolaíocht </a:t>
            </a:r>
            <a:r>
              <a:rPr lang="en-IE" sz="3200" b="1" dirty="0"/>
              <a:t>ar scoil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1006150" y="5775256"/>
            <a:ext cx="1505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ríomhaire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516914" y="5775256"/>
            <a:ext cx="1671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micreafón</a:t>
            </a:r>
            <a:endParaRPr lang="en-IE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963701" y="3414385"/>
            <a:ext cx="15943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fón </a:t>
            </a:r>
            <a:r>
              <a:rPr lang="en-IE" sz="2200" dirty="0"/>
              <a:t>póca</a:t>
            </a:r>
            <a:endParaRPr lang="en-IE" sz="2200" dirty="0" smtClea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571628" y="3418031"/>
            <a:ext cx="1561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cluasáin</a:t>
            </a:r>
            <a:endParaRPr lang="en-IE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4202496" y="4339437"/>
            <a:ext cx="1301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200" dirty="0" smtClean="0"/>
              <a:t>scáileán</a:t>
            </a:r>
            <a:endParaRPr lang="en-IE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t="5200" r="8645" b="2133"/>
          <a:stretch/>
        </p:blipFill>
        <p:spPr>
          <a:xfrm>
            <a:off x="6546868" y="1693555"/>
            <a:ext cx="1611393" cy="17336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29091" r="20310"/>
          <a:stretch/>
        </p:blipFill>
        <p:spPr>
          <a:xfrm>
            <a:off x="6301625" y="4360454"/>
            <a:ext cx="2269997" cy="14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5" grpId="0"/>
      <p:bldP spid="17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Tasc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533685"/>
            <a:ext cx="830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Scríobh 10 n-abairt faoi do scoil</a:t>
            </a:r>
            <a:r>
              <a:rPr lang="pt-BR" sz="2400" dirty="0" smtClean="0"/>
              <a:t>.</a:t>
            </a:r>
            <a:endParaRPr lang="en-IE" sz="105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4772" y="716514"/>
            <a:ext cx="4489228" cy="5698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" y="0"/>
            <a:ext cx="914102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Illustrations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4028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dirty="0" smtClean="0"/>
              <a:t>•</a:t>
            </a:r>
            <a:r>
              <a:rPr lang="en-IE" sz="2200" dirty="0"/>
              <a:t>	</a:t>
            </a:r>
            <a:r>
              <a:rPr lang="en-IE" sz="2200" dirty="0" smtClean="0"/>
              <a:t>Shutterstock</a:t>
            </a:r>
            <a:endParaRPr lang="en-IE" sz="2200" dirty="0"/>
          </a:p>
          <a:p>
            <a:pPr>
              <a:lnSpc>
                <a:spcPct val="200000"/>
              </a:lnSpc>
            </a:pPr>
            <a:r>
              <a:rPr lang="en-IE" sz="2200" dirty="0"/>
              <a:t>•	</a:t>
            </a:r>
            <a:r>
              <a:rPr lang="en-IE" sz="2200" dirty="0" smtClean="0"/>
              <a:t>Beehive</a:t>
            </a:r>
            <a:endParaRPr lang="en-IE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Seomraí na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-606642" y="5369864"/>
            <a:ext cx="42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Seomra feistis</a:t>
            </a:r>
            <a:endParaRPr lang="en-IE" sz="2400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456972" y="5369864"/>
            <a:ext cx="420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Seomra ceoil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413"/>
            <a:ext cx="3051735" cy="3051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35" y="1871872"/>
            <a:ext cx="3043276" cy="3043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10" y="1863412"/>
            <a:ext cx="3051735" cy="30517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490950" y="5369864"/>
            <a:ext cx="42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An ceaintín</a:t>
            </a: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11706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71" y="1860720"/>
            <a:ext cx="3054426" cy="3054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75" y="1854951"/>
            <a:ext cx="3060196" cy="3060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1" y="1854951"/>
            <a:ext cx="3060197" cy="3060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Seomraí na scoile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-584216" y="5367171"/>
            <a:ext cx="420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Seomra na ríomhairí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424742" y="5367169"/>
            <a:ext cx="42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Halla spóirt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530405" y="5367172"/>
            <a:ext cx="420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An </a:t>
            </a:r>
            <a:r>
              <a:rPr lang="en-IE" sz="2400" dirty="0" smtClean="0"/>
              <a:t>leithreas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2319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Seomraí na scoile – Tasc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1" y="1607575"/>
            <a:ext cx="8308357" cy="4420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Aimsigh na seomraí seo san fhoclóir agus scríobh i do leabhar nótaí iad: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Saotharlann</a:t>
            </a:r>
            <a:endParaRPr lang="en-IE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Seomra </a:t>
            </a:r>
            <a:r>
              <a:rPr lang="en-IE" sz="2400" dirty="0"/>
              <a:t>ealaíne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Oifig </a:t>
            </a:r>
            <a:r>
              <a:rPr lang="en-IE" sz="2400" dirty="0"/>
              <a:t>an phríomhoide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Seomra </a:t>
            </a:r>
            <a:r>
              <a:rPr lang="en-IE" sz="2400" dirty="0"/>
              <a:t>foirne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sz="2400" dirty="0" smtClean="0"/>
              <a:t>Seomra </a:t>
            </a:r>
            <a:r>
              <a:rPr lang="en-IE" sz="2400" dirty="0"/>
              <a:t>tíreolaíochta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4546" y="2403380"/>
            <a:ext cx="5385446" cy="37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6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Seomraí na scoile – Tasc </a:t>
            </a:r>
            <a:r>
              <a:rPr lang="en-IE" sz="3200" b="1" dirty="0" smtClean="0"/>
              <a:t>2</a:t>
            </a:r>
            <a:endParaRPr lang="en-IE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4546" y="2403380"/>
            <a:ext cx="5385446" cy="377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13852" y="1607575"/>
            <a:ext cx="33975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Céard iad na seomraí eile i do scoil? </a:t>
            </a:r>
            <a:endParaRPr lang="en-IE" sz="2400" dirty="0" smtClean="0"/>
          </a:p>
          <a:p>
            <a:endParaRPr lang="en-IE" sz="2400" dirty="0"/>
          </a:p>
          <a:p>
            <a:r>
              <a:rPr lang="en-IE" sz="2400" dirty="0" smtClean="0"/>
              <a:t>Scríobh </a:t>
            </a:r>
            <a:r>
              <a:rPr lang="en-IE" sz="2400" dirty="0"/>
              <a:t>liosta díobh i do leabhar </a:t>
            </a:r>
            <a:r>
              <a:rPr lang="en-IE" sz="2400" dirty="0" smtClean="0"/>
              <a:t>nótaí. </a:t>
            </a:r>
          </a:p>
          <a:p>
            <a:endParaRPr lang="en-IE" sz="2400" dirty="0"/>
          </a:p>
          <a:p>
            <a:r>
              <a:rPr lang="en-IE" sz="2400" dirty="0" smtClean="0"/>
              <a:t>Bain </a:t>
            </a:r>
            <a:r>
              <a:rPr lang="en-IE" sz="2400" dirty="0"/>
              <a:t>úsáid as an bhfoclóir chun cuidiú leat.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" b="6574"/>
          <a:stretch/>
        </p:blipFill>
        <p:spPr>
          <a:xfrm>
            <a:off x="555840" y="4242885"/>
            <a:ext cx="2406872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" b="6870"/>
          <a:stretch/>
        </p:blipFill>
        <p:spPr>
          <a:xfrm>
            <a:off x="3395481" y="1826419"/>
            <a:ext cx="2406872" cy="15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" b="3467"/>
          <a:stretch/>
        </p:blipFill>
        <p:spPr>
          <a:xfrm>
            <a:off x="555840" y="1826419"/>
            <a:ext cx="2406872" cy="1514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Baill fhoireann na scoile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83305" y="3391477"/>
            <a:ext cx="235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Feighlí na scoile</a:t>
            </a:r>
            <a:endParaRPr lang="en-IE" sz="2400" dirty="0" smtClea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6261138" y="3377008"/>
            <a:ext cx="234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Rúnaí na scoile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3422948" y="3385436"/>
            <a:ext cx="2351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An leabharlannaí</a:t>
            </a:r>
            <a:endParaRPr lang="en-IE" sz="2400" dirty="0" smtClean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83305" y="5795843"/>
            <a:ext cx="2351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An cócaire</a:t>
            </a:r>
            <a:endParaRPr lang="en-IE" sz="2400" dirty="0" smtClean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962712" y="4768168"/>
            <a:ext cx="601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/>
              <a:t>Cé hiad na daoine eile a oibríonn i do scoil?</a:t>
            </a:r>
            <a:endParaRPr lang="en-IE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" b="7740"/>
          <a:stretch/>
        </p:blipFill>
        <p:spPr>
          <a:xfrm>
            <a:off x="6235122" y="1826420"/>
            <a:ext cx="2406872" cy="15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40" y="1599555"/>
            <a:ext cx="2767584" cy="2075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59" y="1730886"/>
            <a:ext cx="2246680" cy="1685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Na hábhair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48002" y="5798059"/>
            <a:ext cx="42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An </a:t>
            </a:r>
            <a:r>
              <a:rPr lang="en-IE" sz="2400" dirty="0"/>
              <a:t>eolaíocht </a:t>
            </a:r>
            <a:endParaRPr lang="en-IE" sz="2400" dirty="0" smtClean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4694221" y="5799585"/>
            <a:ext cx="420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An </a:t>
            </a:r>
            <a:r>
              <a:rPr lang="en-IE" sz="2400" dirty="0"/>
              <a:t>stair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9"/>
          <a:stretch/>
        </p:blipFill>
        <p:spPr>
          <a:xfrm>
            <a:off x="1083429" y="4176525"/>
            <a:ext cx="2818319" cy="15588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15997" r="4486" b="21497"/>
          <a:stretch/>
        </p:blipFill>
        <p:spPr>
          <a:xfrm>
            <a:off x="5130291" y="4098646"/>
            <a:ext cx="3328417" cy="17099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1" t="-1454" r="32448" b="72543"/>
          <a:stretch/>
        </p:blipFill>
        <p:spPr>
          <a:xfrm>
            <a:off x="1048657" y="4710890"/>
            <a:ext cx="361657" cy="562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6" t="-1454" r="47336" b="73767"/>
          <a:stretch/>
        </p:blipFill>
        <p:spPr>
          <a:xfrm>
            <a:off x="1011225" y="5242254"/>
            <a:ext cx="394103" cy="5147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3" t="-1454" r="11389" b="73986"/>
          <a:stretch/>
        </p:blipFill>
        <p:spPr>
          <a:xfrm>
            <a:off x="939465" y="4194916"/>
            <a:ext cx="502383" cy="4761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52197" y="3455883"/>
            <a:ext cx="42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An </a:t>
            </a:r>
            <a:r>
              <a:rPr lang="en-IE" sz="2400" dirty="0"/>
              <a:t>mhata </a:t>
            </a:r>
            <a:endParaRPr lang="en-IE" sz="2400" dirty="0" smtClea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4694517" y="3455333"/>
            <a:ext cx="420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Staidéar </a:t>
            </a:r>
            <a:r>
              <a:rPr lang="en-IE" sz="2400" dirty="0"/>
              <a:t>gnó </a:t>
            </a:r>
          </a:p>
        </p:txBody>
      </p:sp>
    </p:spTree>
    <p:extLst>
      <p:ext uri="{BB962C8B-B14F-4D97-AF65-F5344CB8AC3E}">
        <p14:creationId xmlns:p14="http://schemas.microsoft.com/office/powerpoint/2010/main" val="25989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106" y="2334933"/>
            <a:ext cx="2560320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92" y="1630585"/>
            <a:ext cx="2468351" cy="1824748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3" y="1577748"/>
            <a:ext cx="2594239" cy="19456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2" y="4080136"/>
            <a:ext cx="2288431" cy="1716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468C22-4B16-F04C-85C6-E934E571E44C}"/>
              </a:ext>
            </a:extLst>
          </p:cNvPr>
          <p:cNvSpPr txBox="1"/>
          <p:nvPr/>
        </p:nvSpPr>
        <p:spPr>
          <a:xfrm>
            <a:off x="206477" y="870155"/>
            <a:ext cx="8701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Na hábhair scoile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-373231" y="5775256"/>
            <a:ext cx="42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An corpoideachas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252290" y="5775256"/>
            <a:ext cx="420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An reiligiún</a:t>
            </a:r>
            <a:endParaRPr lang="en-IE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8" b="-16642"/>
          <a:stretch/>
        </p:blipFill>
        <p:spPr>
          <a:xfrm>
            <a:off x="8181976" y="6419285"/>
            <a:ext cx="990600" cy="4672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-369036" y="3442224"/>
            <a:ext cx="426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An </a:t>
            </a:r>
            <a:r>
              <a:rPr lang="en-IE" sz="2400" dirty="0"/>
              <a:t>ceol</a:t>
            </a:r>
            <a:endParaRPr lang="en-IE" sz="2400" dirty="0" smtClean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5252586" y="3449292"/>
            <a:ext cx="420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An ealaín</a:t>
            </a:r>
            <a:endParaRPr lang="en-IE" sz="2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00"/>
          <a:stretch/>
        </p:blipFill>
        <p:spPr>
          <a:xfrm>
            <a:off x="6230835" y="3926060"/>
            <a:ext cx="2243463" cy="17850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8F0468-4469-6E46-847F-2C45B23E2A68}"/>
              </a:ext>
            </a:extLst>
          </p:cNvPr>
          <p:cNvSpPr txBox="1"/>
          <p:nvPr/>
        </p:nvSpPr>
        <p:spPr>
          <a:xfrm>
            <a:off x="2456972" y="4844532"/>
            <a:ext cx="4200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An tíreolaíocht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0225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5" grpId="0"/>
      <p:bldP spid="17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464</Words>
  <Application>Microsoft Office PowerPoint</Application>
  <PresentationFormat>On-screen Show (4:3)</PresentationFormat>
  <Paragraphs>137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Surface</dc:creator>
  <cp:lastModifiedBy>Lehane, Catriona</cp:lastModifiedBy>
  <cp:revision>206</cp:revision>
  <dcterms:created xsi:type="dcterms:W3CDTF">2021-03-03T14:25:31Z</dcterms:created>
  <dcterms:modified xsi:type="dcterms:W3CDTF">2022-03-15T15:12:35Z</dcterms:modified>
</cp:coreProperties>
</file>