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71" r:id="rId4"/>
    <p:sldId id="293" r:id="rId5"/>
    <p:sldId id="294" r:id="rId6"/>
    <p:sldId id="273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309" r:id="rId22"/>
    <p:sldId id="310" r:id="rId23"/>
    <p:sldId id="311" r:id="rId24"/>
    <p:sldId id="312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280" userDrawn="1">
          <p15:clr>
            <a:srgbClr val="A4A3A4"/>
          </p15:clr>
        </p15:guide>
        <p15:guide id="2" pos="1497" userDrawn="1">
          <p15:clr>
            <a:srgbClr val="A4A3A4"/>
          </p15:clr>
        </p15:guide>
        <p15:guide id="3" orient="horz" pos="3082" userDrawn="1">
          <p15:clr>
            <a:srgbClr val="A4A3A4"/>
          </p15:clr>
        </p15:guide>
        <p15:guide id="4" orient="horz" pos="1570" userDrawn="1">
          <p15:clr>
            <a:srgbClr val="A4A3A4"/>
          </p15:clr>
        </p15:guide>
        <p15:guide id="5" orient="horz" pos="3589" userDrawn="1">
          <p15:clr>
            <a:srgbClr val="A4A3A4"/>
          </p15:clr>
        </p15:guide>
        <p15:guide id="6" orient="horz" pos="3911" userDrawn="1">
          <p15:clr>
            <a:srgbClr val="A4A3A4"/>
          </p15:clr>
        </p15:guide>
        <p15:guide id="7" orient="horz" pos="2260" userDrawn="1">
          <p15:clr>
            <a:srgbClr val="A4A3A4"/>
          </p15:clr>
        </p15:guide>
        <p15:guide id="8" orient="horz" pos="24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151A"/>
    <a:srgbClr val="A27400"/>
    <a:srgbClr val="EAA700"/>
    <a:srgbClr val="FFC226"/>
    <a:srgbClr val="7A1C1E"/>
    <a:srgbClr val="25B260"/>
    <a:srgbClr val="FFC222"/>
    <a:srgbClr val="8DC6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974" autoAdjust="0"/>
    <p:restoredTop sz="94558"/>
  </p:normalViewPr>
  <p:slideViewPr>
    <p:cSldViewPr snapToGrid="0" snapToObjects="1">
      <p:cViewPr varScale="1">
        <p:scale>
          <a:sx n="69" d="100"/>
          <a:sy n="69" d="100"/>
        </p:scale>
        <p:origin x="840" y="40"/>
      </p:cViewPr>
      <p:guideLst>
        <p:guide pos="4280"/>
        <p:guide pos="1497"/>
        <p:guide orient="horz" pos="3082"/>
        <p:guide orient="horz" pos="1570"/>
        <p:guide orient="horz" pos="3589"/>
        <p:guide orient="horz" pos="3911"/>
        <p:guide orient="horz" pos="2260"/>
        <p:guide orient="horz" pos="24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FFAD21-198F-EA40-B0D2-9199D1D0E597}" type="datetimeFigureOut">
              <a:rPr lang="en-IE" smtClean="0"/>
              <a:t>09/03/2022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26F883-61B1-CC4F-89EA-150C02864D8A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93780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40672-111C-D140-BD4E-BC4A218C3686}" type="datetimeFigureOut">
              <a:rPr lang="en-IE" smtClean="0"/>
              <a:t>09/03/2022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4643-CA88-EA47-9941-3A388858AA65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31708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40672-111C-D140-BD4E-BC4A218C3686}" type="datetimeFigureOut">
              <a:rPr lang="en-IE" smtClean="0"/>
              <a:t>09/03/2022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4643-CA88-EA47-9941-3A388858AA65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89088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40672-111C-D140-BD4E-BC4A218C3686}" type="datetimeFigureOut">
              <a:rPr lang="en-IE" smtClean="0"/>
              <a:t>09/03/2022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4643-CA88-EA47-9941-3A388858AA65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53720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40672-111C-D140-BD4E-BC4A218C3686}" type="datetimeFigureOut">
              <a:rPr lang="en-IE" smtClean="0"/>
              <a:t>09/03/2022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4643-CA88-EA47-9941-3A388858AA65}" type="slidenum">
              <a:rPr lang="en-IE" smtClean="0"/>
              <a:t>‹#›</a:t>
            </a:fld>
            <a:endParaRPr lang="en-IE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" y="0"/>
            <a:ext cx="91410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179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40672-111C-D140-BD4E-BC4A218C3686}" type="datetimeFigureOut">
              <a:rPr lang="en-IE" smtClean="0"/>
              <a:t>09/03/2022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4643-CA88-EA47-9941-3A388858AA65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606394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40672-111C-D140-BD4E-BC4A218C3686}" type="datetimeFigureOut">
              <a:rPr lang="en-IE" smtClean="0"/>
              <a:t>09/03/2022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4643-CA88-EA47-9941-3A388858AA65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82772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40672-111C-D140-BD4E-BC4A218C3686}" type="datetimeFigureOut">
              <a:rPr lang="en-IE" smtClean="0"/>
              <a:t>09/03/2022</a:t>
            </a:fld>
            <a:endParaRPr lang="en-I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4643-CA88-EA47-9941-3A388858AA65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28560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40672-111C-D140-BD4E-BC4A218C3686}" type="datetimeFigureOut">
              <a:rPr lang="en-IE" smtClean="0"/>
              <a:t>09/03/2022</a:t>
            </a:fld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4643-CA88-EA47-9941-3A388858AA65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64371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40672-111C-D140-BD4E-BC4A218C3686}" type="datetimeFigureOut">
              <a:rPr lang="en-IE" smtClean="0"/>
              <a:t>09/03/2022</a:t>
            </a:fld>
            <a:endParaRPr lang="en-I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4643-CA88-EA47-9941-3A388858AA65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97431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40672-111C-D140-BD4E-BC4A218C3686}" type="datetimeFigureOut">
              <a:rPr lang="en-IE" smtClean="0"/>
              <a:t>09/03/2022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4643-CA88-EA47-9941-3A388858AA65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33685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40672-111C-D140-BD4E-BC4A218C3686}" type="datetimeFigureOut">
              <a:rPr lang="en-IE" smtClean="0"/>
              <a:t>09/03/2022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4643-CA88-EA47-9941-3A388858AA65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52706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40672-111C-D140-BD4E-BC4A218C3686}" type="datetimeFigureOut">
              <a:rPr lang="en-IE" smtClean="0"/>
              <a:t>09/03/2022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A4643-CA88-EA47-9941-3A388858AA65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77380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4.jpg"/><Relationship Id="rId7" Type="http://schemas.openxmlformats.org/officeDocument/2006/relationships/image" Target="../media/image5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9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7" Type="http://schemas.openxmlformats.org/officeDocument/2006/relationships/image" Target="../media/image46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g"/><Relationship Id="rId5" Type="http://schemas.openxmlformats.org/officeDocument/2006/relationships/image" Target="../media/image5.png"/><Relationship Id="rId4" Type="http://schemas.openxmlformats.org/officeDocument/2006/relationships/image" Target="../media/image4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40" b="22619"/>
          <a:stretch/>
        </p:blipFill>
        <p:spPr>
          <a:xfrm>
            <a:off x="0" y="3600450"/>
            <a:ext cx="8987728" cy="29241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811" y="-275772"/>
            <a:ext cx="5794582" cy="46881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18" b="-16642"/>
          <a:stretch/>
        </p:blipFill>
        <p:spPr>
          <a:xfrm>
            <a:off x="8181976" y="6419285"/>
            <a:ext cx="990600" cy="46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00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5" y="4238651"/>
            <a:ext cx="2351943" cy="137809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590" y="4131611"/>
            <a:ext cx="2345436" cy="15643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138" y="1676791"/>
            <a:ext cx="2346888" cy="15493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308" y="1687452"/>
            <a:ext cx="2681219" cy="14872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22" y="1722463"/>
            <a:ext cx="2594239" cy="17328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4468C22-4B16-F04C-85C6-E934E571E44C}"/>
              </a:ext>
            </a:extLst>
          </p:cNvPr>
          <p:cNvSpPr txBox="1"/>
          <p:nvPr/>
        </p:nvSpPr>
        <p:spPr>
          <a:xfrm>
            <a:off x="206477" y="870155"/>
            <a:ext cx="8701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/>
              <a:t>Na teangacha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18" b="-16642"/>
          <a:stretch/>
        </p:blipFill>
        <p:spPr>
          <a:xfrm>
            <a:off x="8181976" y="6419285"/>
            <a:ext cx="990600" cy="46729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38F0468-4469-6E46-847F-2C45B23E2A68}"/>
              </a:ext>
            </a:extLst>
          </p:cNvPr>
          <p:cNvSpPr txBox="1"/>
          <p:nvPr/>
        </p:nvSpPr>
        <p:spPr>
          <a:xfrm>
            <a:off x="982871" y="3391477"/>
            <a:ext cx="15528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200" dirty="0" smtClean="0"/>
              <a:t>An Ghaeilge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38F0468-4469-6E46-847F-2C45B23E2A68}"/>
              </a:ext>
            </a:extLst>
          </p:cNvPr>
          <p:cNvSpPr txBox="1"/>
          <p:nvPr/>
        </p:nvSpPr>
        <p:spPr>
          <a:xfrm>
            <a:off x="6654734" y="3377008"/>
            <a:ext cx="15596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200" dirty="0" smtClean="0"/>
              <a:t>An Fhraincis</a:t>
            </a:r>
            <a:endParaRPr lang="en-IE" sz="2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947" y="4245576"/>
            <a:ext cx="2351943" cy="137809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38F0468-4469-6E46-847F-2C45B23E2A68}"/>
              </a:ext>
            </a:extLst>
          </p:cNvPr>
          <p:cNvSpPr txBox="1"/>
          <p:nvPr/>
        </p:nvSpPr>
        <p:spPr>
          <a:xfrm>
            <a:off x="3780846" y="3385436"/>
            <a:ext cx="15528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200" dirty="0" smtClean="0"/>
              <a:t>An Béarla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38F0468-4469-6E46-847F-2C45B23E2A68}"/>
              </a:ext>
            </a:extLst>
          </p:cNvPr>
          <p:cNvSpPr txBox="1"/>
          <p:nvPr/>
        </p:nvSpPr>
        <p:spPr>
          <a:xfrm>
            <a:off x="583305" y="5795843"/>
            <a:ext cx="23519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200" dirty="0" smtClean="0"/>
              <a:t>An Ghearmáinis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38F0468-4469-6E46-847F-2C45B23E2A68}"/>
              </a:ext>
            </a:extLst>
          </p:cNvPr>
          <p:cNvSpPr txBox="1"/>
          <p:nvPr/>
        </p:nvSpPr>
        <p:spPr>
          <a:xfrm>
            <a:off x="6261138" y="5795843"/>
            <a:ext cx="23468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200" dirty="0" smtClean="0"/>
              <a:t>An Spáinnis</a:t>
            </a:r>
            <a:endParaRPr lang="en-IE" sz="22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38F0468-4469-6E46-847F-2C45B23E2A68}"/>
              </a:ext>
            </a:extLst>
          </p:cNvPr>
          <p:cNvSpPr txBox="1"/>
          <p:nvPr/>
        </p:nvSpPr>
        <p:spPr>
          <a:xfrm>
            <a:off x="3422946" y="5837477"/>
            <a:ext cx="23519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200" dirty="0" smtClean="0"/>
              <a:t>An Iodáilis</a:t>
            </a:r>
          </a:p>
        </p:txBody>
      </p:sp>
    </p:spTree>
    <p:extLst>
      <p:ext uri="{BB962C8B-B14F-4D97-AF65-F5344CB8AC3E}">
        <p14:creationId xmlns:p14="http://schemas.microsoft.com/office/powerpoint/2010/main" val="84664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21" grpId="0"/>
      <p:bldP spid="24" grpId="0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4468C22-4B16-F04C-85C6-E934E571E44C}"/>
              </a:ext>
            </a:extLst>
          </p:cNvPr>
          <p:cNvSpPr txBox="1"/>
          <p:nvPr/>
        </p:nvSpPr>
        <p:spPr>
          <a:xfrm>
            <a:off x="206477" y="870155"/>
            <a:ext cx="8701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/>
              <a:t>Na hábhair scoile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8F0468-4469-6E46-847F-2C45B23E2A68}"/>
              </a:ext>
            </a:extLst>
          </p:cNvPr>
          <p:cNvSpPr txBox="1"/>
          <p:nvPr/>
        </p:nvSpPr>
        <p:spPr>
          <a:xfrm>
            <a:off x="213851" y="1607575"/>
            <a:ext cx="8308357" cy="3312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/>
              <a:t>Céard iad na hábhair a thaitníonn leat</a:t>
            </a:r>
            <a:r>
              <a:rPr lang="en-IE" sz="2400" dirty="0" smtClean="0"/>
              <a:t>?</a:t>
            </a:r>
          </a:p>
          <a:p>
            <a:endParaRPr lang="en-IE" sz="2400" dirty="0"/>
          </a:p>
          <a:p>
            <a:r>
              <a:rPr lang="en-IE" sz="2400" dirty="0"/>
              <a:t>•	Is maith liom an Ghaeilge.</a:t>
            </a:r>
          </a:p>
          <a:p>
            <a:pPr>
              <a:lnSpc>
                <a:spcPct val="200000"/>
              </a:lnSpc>
            </a:pPr>
            <a:r>
              <a:rPr lang="en-IE" sz="2400" dirty="0"/>
              <a:t>•	Is breá liom an ealaín.</a:t>
            </a:r>
          </a:p>
          <a:p>
            <a:pPr>
              <a:lnSpc>
                <a:spcPct val="200000"/>
              </a:lnSpc>
            </a:pPr>
            <a:r>
              <a:rPr lang="en-IE" sz="2400" dirty="0"/>
              <a:t>•	Ní maith liom an tíreolaíocht.</a:t>
            </a:r>
          </a:p>
          <a:p>
            <a:pPr>
              <a:lnSpc>
                <a:spcPct val="200000"/>
              </a:lnSpc>
            </a:pPr>
            <a:r>
              <a:rPr lang="en-IE" sz="2400" dirty="0"/>
              <a:t>•	Is maith liom an mhata ach is fearr liom an stair.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18" b="-16642"/>
          <a:stretch/>
        </p:blipFill>
        <p:spPr>
          <a:xfrm>
            <a:off x="8181976" y="6419285"/>
            <a:ext cx="990600" cy="46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39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4468C22-4B16-F04C-85C6-E934E571E44C}"/>
              </a:ext>
            </a:extLst>
          </p:cNvPr>
          <p:cNvSpPr txBox="1"/>
          <p:nvPr/>
        </p:nvSpPr>
        <p:spPr>
          <a:xfrm>
            <a:off x="206477" y="870155"/>
            <a:ext cx="8701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/>
              <a:t>Rialacha na scoile – Tasc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8F0468-4469-6E46-847F-2C45B23E2A68}"/>
              </a:ext>
            </a:extLst>
          </p:cNvPr>
          <p:cNvSpPr txBox="1"/>
          <p:nvPr/>
        </p:nvSpPr>
        <p:spPr>
          <a:xfrm>
            <a:off x="213851" y="1607575"/>
            <a:ext cx="467218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/>
              <a:t>Aimsigh na frásaí seo san fhoclór agus scríobh 6 riail scoile ag baint úsáid as na frásaí thíos</a:t>
            </a:r>
            <a:r>
              <a:rPr lang="en-IE" sz="2400" dirty="0" smtClean="0"/>
              <a:t>:</a:t>
            </a:r>
          </a:p>
          <a:p>
            <a:endParaRPr lang="en-IE" sz="2400" dirty="0"/>
          </a:p>
          <a:p>
            <a:r>
              <a:rPr lang="en-IE" sz="2400" dirty="0"/>
              <a:t>•	Ní cheadaítear</a:t>
            </a:r>
          </a:p>
          <a:p>
            <a:pPr>
              <a:lnSpc>
                <a:spcPct val="150000"/>
              </a:lnSpc>
            </a:pPr>
            <a:r>
              <a:rPr lang="en-IE" sz="2400" dirty="0"/>
              <a:t>•	Ní ghlactar le</a:t>
            </a:r>
          </a:p>
          <a:p>
            <a:pPr>
              <a:lnSpc>
                <a:spcPct val="150000"/>
              </a:lnSpc>
            </a:pPr>
            <a:r>
              <a:rPr lang="en-IE" sz="2400" dirty="0"/>
              <a:t>•	Beidh cosc ar</a:t>
            </a:r>
          </a:p>
          <a:p>
            <a:pPr>
              <a:lnSpc>
                <a:spcPct val="150000"/>
              </a:lnSpc>
            </a:pPr>
            <a:r>
              <a:rPr lang="en-IE" sz="2400" dirty="0"/>
              <a:t>•	Níl cead ag</a:t>
            </a:r>
          </a:p>
          <a:p>
            <a:pPr>
              <a:lnSpc>
                <a:spcPct val="150000"/>
              </a:lnSpc>
            </a:pPr>
            <a:r>
              <a:rPr lang="en-IE" sz="2400" dirty="0"/>
              <a:t>•	Fionraí</a:t>
            </a:r>
          </a:p>
          <a:p>
            <a:pPr>
              <a:lnSpc>
                <a:spcPct val="150000"/>
              </a:lnSpc>
            </a:pPr>
            <a:r>
              <a:rPr lang="en-IE" sz="2400" dirty="0"/>
              <a:t>•	Coinneáil istigh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304" y="807206"/>
            <a:ext cx="4189722" cy="56057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33"/>
          <a:stretch/>
        </p:blipFill>
        <p:spPr>
          <a:xfrm>
            <a:off x="1486" y="6236208"/>
            <a:ext cx="9141028" cy="6217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18" b="-16642"/>
          <a:stretch/>
        </p:blipFill>
        <p:spPr>
          <a:xfrm>
            <a:off x="8181976" y="6419285"/>
            <a:ext cx="990600" cy="46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752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4468C22-4B16-F04C-85C6-E934E571E44C}"/>
              </a:ext>
            </a:extLst>
          </p:cNvPr>
          <p:cNvSpPr txBox="1"/>
          <p:nvPr/>
        </p:nvSpPr>
        <p:spPr>
          <a:xfrm>
            <a:off x="206477" y="870155"/>
            <a:ext cx="8701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/>
              <a:t>Gníomhaíochtaí seach-churaclaim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8F0468-4469-6E46-847F-2C45B23E2A68}"/>
              </a:ext>
            </a:extLst>
          </p:cNvPr>
          <p:cNvSpPr txBox="1"/>
          <p:nvPr/>
        </p:nvSpPr>
        <p:spPr>
          <a:xfrm>
            <a:off x="1413304" y="5798059"/>
            <a:ext cx="19344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200" dirty="0" smtClean="0"/>
              <a:t>Cleachtadh </a:t>
            </a:r>
            <a:r>
              <a:rPr lang="en-IE" sz="2200" dirty="0"/>
              <a:t>cóir</a:t>
            </a:r>
            <a:endParaRPr lang="en-IE" sz="2200" dirty="0" smtClean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8F0468-4469-6E46-847F-2C45B23E2A68}"/>
              </a:ext>
            </a:extLst>
          </p:cNvPr>
          <p:cNvSpPr txBox="1"/>
          <p:nvPr/>
        </p:nvSpPr>
        <p:spPr>
          <a:xfrm>
            <a:off x="5918259" y="5799585"/>
            <a:ext cx="17431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200" dirty="0" smtClean="0"/>
              <a:t>Peil </a:t>
            </a:r>
            <a:r>
              <a:rPr lang="en-IE" sz="2200" dirty="0"/>
              <a:t>Ghaelach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18" b="-16642"/>
          <a:stretch/>
        </p:blipFill>
        <p:spPr>
          <a:xfrm>
            <a:off x="8181976" y="6419285"/>
            <a:ext cx="990600" cy="46729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38F0468-4469-6E46-847F-2C45B23E2A68}"/>
              </a:ext>
            </a:extLst>
          </p:cNvPr>
          <p:cNvSpPr txBox="1"/>
          <p:nvPr/>
        </p:nvSpPr>
        <p:spPr>
          <a:xfrm>
            <a:off x="1328911" y="3455883"/>
            <a:ext cx="21031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200" dirty="0" smtClean="0"/>
              <a:t>Traenáil </a:t>
            </a:r>
            <a:r>
              <a:rPr lang="en-IE" sz="2200" dirty="0"/>
              <a:t>leadóige</a:t>
            </a:r>
            <a:endParaRPr lang="en-IE" sz="2200" dirty="0" smtClean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38F0468-4469-6E46-847F-2C45B23E2A68}"/>
              </a:ext>
            </a:extLst>
          </p:cNvPr>
          <p:cNvSpPr txBox="1"/>
          <p:nvPr/>
        </p:nvSpPr>
        <p:spPr>
          <a:xfrm>
            <a:off x="5844453" y="3455333"/>
            <a:ext cx="18907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200" dirty="0" smtClean="0"/>
              <a:t>Ciorcal </a:t>
            </a:r>
            <a:r>
              <a:rPr lang="en-IE" sz="2200" dirty="0"/>
              <a:t>comhrá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817" y="1725856"/>
            <a:ext cx="1807388" cy="18073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19" t="51494" r="4713" b="5747"/>
          <a:stretch/>
        </p:blipFill>
        <p:spPr>
          <a:xfrm>
            <a:off x="5853774" y="1698259"/>
            <a:ext cx="1881449" cy="181321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553" y="4021809"/>
            <a:ext cx="1865914" cy="186591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1" t="4661" r="19413" b="4022"/>
          <a:stretch/>
        </p:blipFill>
        <p:spPr>
          <a:xfrm>
            <a:off x="6286917" y="4148466"/>
            <a:ext cx="1005841" cy="170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323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15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06" y="4048162"/>
            <a:ext cx="2373692" cy="17802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4468C22-4B16-F04C-85C6-E934E571E44C}"/>
              </a:ext>
            </a:extLst>
          </p:cNvPr>
          <p:cNvSpPr txBox="1"/>
          <p:nvPr/>
        </p:nvSpPr>
        <p:spPr>
          <a:xfrm>
            <a:off x="206477" y="870155"/>
            <a:ext cx="8701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/>
              <a:t>Clubanna na scoile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8F0468-4469-6E46-847F-2C45B23E2A68}"/>
              </a:ext>
            </a:extLst>
          </p:cNvPr>
          <p:cNvSpPr txBox="1"/>
          <p:nvPr/>
        </p:nvSpPr>
        <p:spPr>
          <a:xfrm>
            <a:off x="669939" y="5764854"/>
            <a:ext cx="21776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200" dirty="0" smtClean="0"/>
              <a:t>Club drámaíochta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8F0468-4469-6E46-847F-2C45B23E2A68}"/>
              </a:ext>
            </a:extLst>
          </p:cNvPr>
          <p:cNvSpPr txBox="1"/>
          <p:nvPr/>
        </p:nvSpPr>
        <p:spPr>
          <a:xfrm>
            <a:off x="6516914" y="5775256"/>
            <a:ext cx="16713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200" dirty="0" smtClean="0"/>
              <a:t>Club </a:t>
            </a:r>
            <a:r>
              <a:rPr lang="en-IE" sz="2200" dirty="0"/>
              <a:t>leabhar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18" b="-16642"/>
          <a:stretch/>
        </p:blipFill>
        <p:spPr>
          <a:xfrm>
            <a:off x="8181976" y="6419285"/>
            <a:ext cx="990600" cy="46729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38F0468-4469-6E46-847F-2C45B23E2A68}"/>
              </a:ext>
            </a:extLst>
          </p:cNvPr>
          <p:cNvSpPr txBox="1"/>
          <p:nvPr/>
        </p:nvSpPr>
        <p:spPr>
          <a:xfrm>
            <a:off x="963701" y="3414385"/>
            <a:ext cx="15943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200" dirty="0" smtClean="0"/>
              <a:t>Club ealaíne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38F0468-4469-6E46-847F-2C45B23E2A68}"/>
              </a:ext>
            </a:extLst>
          </p:cNvPr>
          <p:cNvSpPr txBox="1"/>
          <p:nvPr/>
        </p:nvSpPr>
        <p:spPr>
          <a:xfrm>
            <a:off x="6677295" y="3418031"/>
            <a:ext cx="15618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200" dirty="0" smtClean="0"/>
              <a:t>Club </a:t>
            </a:r>
            <a:r>
              <a:rPr lang="en-IE" sz="2200" dirty="0"/>
              <a:t>fichille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38F0468-4469-6E46-847F-2C45B23E2A68}"/>
              </a:ext>
            </a:extLst>
          </p:cNvPr>
          <p:cNvSpPr txBox="1"/>
          <p:nvPr/>
        </p:nvSpPr>
        <p:spPr>
          <a:xfrm>
            <a:off x="3869659" y="4476937"/>
            <a:ext cx="13012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200" dirty="0" smtClean="0"/>
              <a:t>Club </a:t>
            </a:r>
            <a:r>
              <a:rPr lang="en-IE" sz="2200" dirty="0"/>
              <a:t>ceoil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0" t="2000" r="13900" b="2134"/>
          <a:stretch/>
        </p:blipFill>
        <p:spPr>
          <a:xfrm>
            <a:off x="874393" y="1669654"/>
            <a:ext cx="1776697" cy="17693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0" r="65700" b="70800"/>
          <a:stretch/>
        </p:blipFill>
        <p:spPr>
          <a:xfrm>
            <a:off x="6465966" y="1701876"/>
            <a:ext cx="1773200" cy="17336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836" y="4096848"/>
            <a:ext cx="1660119" cy="16601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419" y="2715451"/>
            <a:ext cx="1777693" cy="177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13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15" grpId="0"/>
      <p:bldP spid="17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780" y="1857474"/>
            <a:ext cx="5636245" cy="39739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4468C22-4B16-F04C-85C6-E934E571E44C}"/>
              </a:ext>
            </a:extLst>
          </p:cNvPr>
          <p:cNvSpPr txBox="1"/>
          <p:nvPr/>
        </p:nvSpPr>
        <p:spPr>
          <a:xfrm>
            <a:off x="206477" y="870155"/>
            <a:ext cx="8701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/>
              <a:t>An </a:t>
            </a:r>
            <a:r>
              <a:rPr lang="en-IE" sz="3200" b="1" dirty="0" smtClean="0"/>
              <a:t>tsaotharlann</a:t>
            </a:r>
            <a:endParaRPr lang="en-IE" sz="3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8F0468-4469-6E46-847F-2C45B23E2A68}"/>
              </a:ext>
            </a:extLst>
          </p:cNvPr>
          <p:cNvSpPr txBox="1"/>
          <p:nvPr/>
        </p:nvSpPr>
        <p:spPr>
          <a:xfrm>
            <a:off x="213851" y="1533687"/>
            <a:ext cx="4211845" cy="4420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IE" sz="2200" dirty="0"/>
              <a:t>•	</a:t>
            </a:r>
            <a:r>
              <a:rPr lang="en-IE" sz="2400" dirty="0"/>
              <a:t>córas na gréine </a:t>
            </a:r>
          </a:p>
          <a:p>
            <a:pPr>
              <a:lnSpc>
                <a:spcPct val="200000"/>
              </a:lnSpc>
            </a:pPr>
            <a:r>
              <a:rPr lang="en-IE" sz="2400" dirty="0"/>
              <a:t>•	cruinneog</a:t>
            </a:r>
          </a:p>
          <a:p>
            <a:pPr>
              <a:lnSpc>
                <a:spcPct val="200000"/>
              </a:lnSpc>
            </a:pPr>
            <a:r>
              <a:rPr lang="en-IE" sz="2400" dirty="0"/>
              <a:t>•	creatlach</a:t>
            </a:r>
          </a:p>
          <a:p>
            <a:pPr>
              <a:lnSpc>
                <a:spcPct val="200000"/>
              </a:lnSpc>
            </a:pPr>
            <a:r>
              <a:rPr lang="en-IE" sz="2400" dirty="0"/>
              <a:t>•	maighnéad</a:t>
            </a:r>
          </a:p>
          <a:p>
            <a:pPr>
              <a:lnSpc>
                <a:spcPct val="200000"/>
              </a:lnSpc>
            </a:pPr>
            <a:r>
              <a:rPr lang="en-IE" sz="2400" dirty="0"/>
              <a:t>•	Tábla Peiriadach</a:t>
            </a:r>
          </a:p>
          <a:p>
            <a:pPr>
              <a:lnSpc>
                <a:spcPct val="200000"/>
              </a:lnSpc>
            </a:pPr>
            <a:r>
              <a:rPr lang="en-IE" sz="2400" dirty="0"/>
              <a:t>•	osteilgeoir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33"/>
          <a:stretch/>
        </p:blipFill>
        <p:spPr>
          <a:xfrm>
            <a:off x="1486" y="6236208"/>
            <a:ext cx="9141028" cy="6217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18" b="-16642"/>
          <a:stretch/>
        </p:blipFill>
        <p:spPr>
          <a:xfrm>
            <a:off x="8181976" y="6419285"/>
            <a:ext cx="990600" cy="46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88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4468C22-4B16-F04C-85C6-E934E571E44C}"/>
              </a:ext>
            </a:extLst>
          </p:cNvPr>
          <p:cNvSpPr txBox="1"/>
          <p:nvPr/>
        </p:nvSpPr>
        <p:spPr>
          <a:xfrm>
            <a:off x="206477" y="870155"/>
            <a:ext cx="8701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/>
              <a:t>An seomra ealaíne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8F0468-4469-6E46-847F-2C45B23E2A68}"/>
              </a:ext>
            </a:extLst>
          </p:cNvPr>
          <p:cNvSpPr txBox="1"/>
          <p:nvPr/>
        </p:nvSpPr>
        <p:spPr>
          <a:xfrm>
            <a:off x="213851" y="1589103"/>
            <a:ext cx="4211845" cy="3682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IE" sz="2200" dirty="0"/>
              <a:t>•	</a:t>
            </a:r>
            <a:r>
              <a:rPr lang="en-IE" sz="2400" dirty="0" smtClean="0"/>
              <a:t>pota </a:t>
            </a:r>
            <a:r>
              <a:rPr lang="en-IE" sz="2400" dirty="0"/>
              <a:t>péinte</a:t>
            </a:r>
          </a:p>
          <a:p>
            <a:pPr>
              <a:lnSpc>
                <a:spcPct val="200000"/>
              </a:lnSpc>
            </a:pPr>
            <a:r>
              <a:rPr lang="en-IE" sz="2400" dirty="0"/>
              <a:t>•	tacas</a:t>
            </a:r>
          </a:p>
          <a:p>
            <a:pPr>
              <a:lnSpc>
                <a:spcPct val="200000"/>
              </a:lnSpc>
            </a:pPr>
            <a:r>
              <a:rPr lang="en-IE" sz="2400" dirty="0"/>
              <a:t>•	bord canbháis</a:t>
            </a:r>
          </a:p>
          <a:p>
            <a:pPr>
              <a:lnSpc>
                <a:spcPct val="200000"/>
              </a:lnSpc>
            </a:pPr>
            <a:r>
              <a:rPr lang="en-IE" sz="2400" dirty="0"/>
              <a:t>•	pinn luaidhe</a:t>
            </a:r>
          </a:p>
          <a:p>
            <a:pPr>
              <a:lnSpc>
                <a:spcPct val="200000"/>
              </a:lnSpc>
            </a:pPr>
            <a:r>
              <a:rPr lang="en-IE" sz="2400" dirty="0"/>
              <a:t>•	mainicín adhmhaid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33"/>
          <a:stretch/>
        </p:blipFill>
        <p:spPr>
          <a:xfrm>
            <a:off x="1486" y="6236208"/>
            <a:ext cx="9141028" cy="62179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781" y="1857473"/>
            <a:ext cx="5639658" cy="39763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18" b="-16642"/>
          <a:stretch/>
        </p:blipFill>
        <p:spPr>
          <a:xfrm>
            <a:off x="8181976" y="6419285"/>
            <a:ext cx="990600" cy="46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659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4468C22-4B16-F04C-85C6-E934E571E44C}"/>
              </a:ext>
            </a:extLst>
          </p:cNvPr>
          <p:cNvSpPr txBox="1"/>
          <p:nvPr/>
        </p:nvSpPr>
        <p:spPr>
          <a:xfrm>
            <a:off x="206477" y="870155"/>
            <a:ext cx="8701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/>
              <a:t>An seomra ealaíne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8F0468-4469-6E46-847F-2C45B23E2A68}"/>
              </a:ext>
            </a:extLst>
          </p:cNvPr>
          <p:cNvSpPr txBox="1"/>
          <p:nvPr/>
        </p:nvSpPr>
        <p:spPr>
          <a:xfrm>
            <a:off x="213851" y="1542923"/>
            <a:ext cx="4211845" cy="4420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IE" sz="2200" dirty="0"/>
              <a:t>•	</a:t>
            </a:r>
            <a:r>
              <a:rPr lang="en-IE" sz="2400" dirty="0" smtClean="0"/>
              <a:t>stól</a:t>
            </a:r>
            <a:endParaRPr lang="en-IE" sz="2400" dirty="0"/>
          </a:p>
          <a:p>
            <a:pPr>
              <a:lnSpc>
                <a:spcPct val="200000"/>
              </a:lnSpc>
            </a:pPr>
            <a:r>
              <a:rPr lang="en-IE" sz="2400" dirty="0"/>
              <a:t>•	pailéad</a:t>
            </a:r>
          </a:p>
          <a:p>
            <a:pPr>
              <a:lnSpc>
                <a:spcPct val="200000"/>
              </a:lnSpc>
            </a:pPr>
            <a:r>
              <a:rPr lang="en-IE" sz="2400" dirty="0"/>
              <a:t>•	páipéar </a:t>
            </a:r>
          </a:p>
          <a:p>
            <a:pPr>
              <a:lnSpc>
                <a:spcPct val="200000"/>
              </a:lnSpc>
            </a:pPr>
            <a:r>
              <a:rPr lang="en-IE" sz="2400" dirty="0"/>
              <a:t>•	tiúb phéinte</a:t>
            </a:r>
          </a:p>
          <a:p>
            <a:pPr>
              <a:lnSpc>
                <a:spcPct val="200000"/>
              </a:lnSpc>
            </a:pPr>
            <a:r>
              <a:rPr lang="en-IE" sz="2400" dirty="0"/>
              <a:t>•	seilf</a:t>
            </a:r>
          </a:p>
          <a:p>
            <a:pPr>
              <a:lnSpc>
                <a:spcPct val="200000"/>
              </a:lnSpc>
            </a:pPr>
            <a:r>
              <a:rPr lang="en-IE" sz="2400" dirty="0"/>
              <a:t>•	tarraiceáin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33"/>
          <a:stretch/>
        </p:blipFill>
        <p:spPr>
          <a:xfrm>
            <a:off x="1486" y="6236208"/>
            <a:ext cx="9141028" cy="62179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781" y="1857473"/>
            <a:ext cx="5639658" cy="39763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18" b="-16642"/>
          <a:stretch/>
        </p:blipFill>
        <p:spPr>
          <a:xfrm>
            <a:off x="8181976" y="6419285"/>
            <a:ext cx="990600" cy="46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931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" t="14859"/>
          <a:stretch/>
        </p:blipFill>
        <p:spPr>
          <a:xfrm>
            <a:off x="118872" y="4200638"/>
            <a:ext cx="3285708" cy="19477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" r="100" b="-35"/>
          <a:stretch/>
        </p:blipFill>
        <p:spPr>
          <a:xfrm>
            <a:off x="380701" y="1453896"/>
            <a:ext cx="3250718" cy="21671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148" y="2623599"/>
            <a:ext cx="2171069" cy="17368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4468C22-4B16-F04C-85C6-E934E571E44C}"/>
              </a:ext>
            </a:extLst>
          </p:cNvPr>
          <p:cNvSpPr txBox="1"/>
          <p:nvPr/>
        </p:nvSpPr>
        <p:spPr>
          <a:xfrm>
            <a:off x="206477" y="870155"/>
            <a:ext cx="8701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/>
              <a:t>Teicneolaíocht ar scoil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8F0468-4469-6E46-847F-2C45B23E2A68}"/>
              </a:ext>
            </a:extLst>
          </p:cNvPr>
          <p:cNvSpPr txBox="1"/>
          <p:nvPr/>
        </p:nvSpPr>
        <p:spPr>
          <a:xfrm>
            <a:off x="1006150" y="5775256"/>
            <a:ext cx="15052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200" dirty="0" smtClean="0"/>
              <a:t>ríomhaire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8F0468-4469-6E46-847F-2C45B23E2A68}"/>
              </a:ext>
            </a:extLst>
          </p:cNvPr>
          <p:cNvSpPr txBox="1"/>
          <p:nvPr/>
        </p:nvSpPr>
        <p:spPr>
          <a:xfrm>
            <a:off x="6516914" y="5775256"/>
            <a:ext cx="16713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200" dirty="0" smtClean="0"/>
              <a:t>micreafón</a:t>
            </a:r>
            <a:endParaRPr lang="en-IE" sz="2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18" b="-16642"/>
          <a:stretch/>
        </p:blipFill>
        <p:spPr>
          <a:xfrm>
            <a:off x="8181976" y="6419285"/>
            <a:ext cx="990600" cy="46729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38F0468-4469-6E46-847F-2C45B23E2A68}"/>
              </a:ext>
            </a:extLst>
          </p:cNvPr>
          <p:cNvSpPr txBox="1"/>
          <p:nvPr/>
        </p:nvSpPr>
        <p:spPr>
          <a:xfrm>
            <a:off x="963701" y="3414385"/>
            <a:ext cx="15943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200" dirty="0" smtClean="0"/>
              <a:t>fón </a:t>
            </a:r>
            <a:r>
              <a:rPr lang="en-IE" sz="2200" dirty="0"/>
              <a:t>póca</a:t>
            </a:r>
            <a:endParaRPr lang="en-IE" sz="2200" dirty="0" smtClean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38F0468-4469-6E46-847F-2C45B23E2A68}"/>
              </a:ext>
            </a:extLst>
          </p:cNvPr>
          <p:cNvSpPr txBox="1"/>
          <p:nvPr/>
        </p:nvSpPr>
        <p:spPr>
          <a:xfrm>
            <a:off x="6571628" y="3418031"/>
            <a:ext cx="15618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200" dirty="0" smtClean="0"/>
              <a:t>cluasáin</a:t>
            </a:r>
            <a:endParaRPr lang="en-IE" sz="22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38F0468-4469-6E46-847F-2C45B23E2A68}"/>
              </a:ext>
            </a:extLst>
          </p:cNvPr>
          <p:cNvSpPr txBox="1"/>
          <p:nvPr/>
        </p:nvSpPr>
        <p:spPr>
          <a:xfrm>
            <a:off x="4202496" y="4339437"/>
            <a:ext cx="13012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200" dirty="0" smtClean="0"/>
              <a:t>scáileán</a:t>
            </a:r>
            <a:endParaRPr lang="en-IE" sz="2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6" t="5200" r="8645" b="2133"/>
          <a:stretch/>
        </p:blipFill>
        <p:spPr>
          <a:xfrm>
            <a:off x="6546868" y="1693555"/>
            <a:ext cx="1611393" cy="17336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" t="29091" r="20310"/>
          <a:stretch/>
        </p:blipFill>
        <p:spPr>
          <a:xfrm>
            <a:off x="6301625" y="4360454"/>
            <a:ext cx="2269997" cy="147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64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15" grpId="0"/>
      <p:bldP spid="17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4468C22-4B16-F04C-85C6-E934E571E44C}"/>
              </a:ext>
            </a:extLst>
          </p:cNvPr>
          <p:cNvSpPr txBox="1"/>
          <p:nvPr/>
        </p:nvSpPr>
        <p:spPr>
          <a:xfrm>
            <a:off x="206477" y="870155"/>
            <a:ext cx="8701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/>
              <a:t>Teicneolaíocht ar scoil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8F0468-4469-6E46-847F-2C45B23E2A68}"/>
              </a:ext>
            </a:extLst>
          </p:cNvPr>
          <p:cNvSpPr txBox="1"/>
          <p:nvPr/>
        </p:nvSpPr>
        <p:spPr>
          <a:xfrm>
            <a:off x="213851" y="1533685"/>
            <a:ext cx="8308357" cy="4790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/>
              <a:t>Aimsigh na focail seo san fhoclóir</a:t>
            </a:r>
            <a:r>
              <a:rPr lang="en-IE" sz="2400" dirty="0" smtClean="0"/>
              <a:t>:</a:t>
            </a:r>
          </a:p>
          <a:p>
            <a:endParaRPr lang="en-IE" sz="1050" dirty="0"/>
          </a:p>
          <a:p>
            <a:r>
              <a:rPr lang="en-IE" sz="2400" dirty="0"/>
              <a:t>•	cruinniú</a:t>
            </a:r>
          </a:p>
          <a:p>
            <a:pPr>
              <a:lnSpc>
                <a:spcPct val="200000"/>
              </a:lnSpc>
            </a:pPr>
            <a:r>
              <a:rPr lang="en-IE" sz="2400" dirty="0"/>
              <a:t>•	beoshruth</a:t>
            </a:r>
          </a:p>
          <a:p>
            <a:pPr>
              <a:lnSpc>
                <a:spcPct val="200000"/>
              </a:lnSpc>
            </a:pPr>
            <a:r>
              <a:rPr lang="en-IE" sz="2400" dirty="0"/>
              <a:t>•	forsheomra</a:t>
            </a:r>
          </a:p>
          <a:p>
            <a:pPr>
              <a:lnSpc>
                <a:spcPct val="200000"/>
              </a:lnSpc>
            </a:pPr>
            <a:r>
              <a:rPr lang="en-IE" sz="2400" dirty="0"/>
              <a:t>•	teachtaireacht</a:t>
            </a:r>
          </a:p>
          <a:p>
            <a:pPr>
              <a:lnSpc>
                <a:spcPct val="200000"/>
              </a:lnSpc>
            </a:pPr>
            <a:r>
              <a:rPr lang="en-IE" sz="2400" dirty="0"/>
              <a:t>•	óstach</a:t>
            </a:r>
          </a:p>
          <a:p>
            <a:pPr>
              <a:lnSpc>
                <a:spcPct val="200000"/>
              </a:lnSpc>
            </a:pPr>
            <a:r>
              <a:rPr lang="en-IE" sz="2400" dirty="0"/>
              <a:t>•	fuaim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3" r="36958"/>
          <a:stretch/>
        </p:blipFill>
        <p:spPr>
          <a:xfrm>
            <a:off x="4544568" y="740663"/>
            <a:ext cx="4599432" cy="56694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33"/>
          <a:stretch/>
        </p:blipFill>
        <p:spPr>
          <a:xfrm>
            <a:off x="1486" y="0"/>
            <a:ext cx="9141028" cy="8138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00"/>
          <a:stretch/>
        </p:blipFill>
        <p:spPr>
          <a:xfrm>
            <a:off x="1486" y="6309360"/>
            <a:ext cx="9141028" cy="5486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18" b="-16642"/>
          <a:stretch/>
        </p:blipFill>
        <p:spPr>
          <a:xfrm>
            <a:off x="8181976" y="6419285"/>
            <a:ext cx="990600" cy="46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866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CD02C82-010F-6F42-A28C-939CCC13DBC6}"/>
              </a:ext>
            </a:extLst>
          </p:cNvPr>
          <p:cNvGrpSpPr/>
          <p:nvPr/>
        </p:nvGrpSpPr>
        <p:grpSpPr>
          <a:xfrm>
            <a:off x="-2" y="5105400"/>
            <a:ext cx="9172578" cy="1209675"/>
            <a:chOff x="0" y="4277862"/>
            <a:chExt cx="9172578" cy="685306"/>
          </a:xfrm>
          <a:effectLst/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A2403E8-3614-444C-A692-68363080939D}"/>
                </a:ext>
              </a:extLst>
            </p:cNvPr>
            <p:cNvSpPr/>
            <p:nvPr/>
          </p:nvSpPr>
          <p:spPr>
            <a:xfrm>
              <a:off x="0" y="4277862"/>
              <a:ext cx="9144000" cy="685306"/>
            </a:xfrm>
            <a:prstGeom prst="rect">
              <a:avLst/>
            </a:prstGeom>
            <a:solidFill>
              <a:srgbClr val="FFC2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9BB6EFB-8F2D-984A-A160-60DCF581845C}"/>
                </a:ext>
              </a:extLst>
            </p:cNvPr>
            <p:cNvSpPr txBox="1"/>
            <p:nvPr/>
          </p:nvSpPr>
          <p:spPr>
            <a:xfrm>
              <a:off x="28579" y="4358971"/>
              <a:ext cx="9143999" cy="523086"/>
            </a:xfrm>
            <a:prstGeom prst="rect">
              <a:avLst/>
            </a:prstGeom>
            <a:noFill/>
            <a:effectLst/>
          </p:spPr>
          <p:txBody>
            <a:bodyPr wrap="square" rtlCol="0" anchor="b">
              <a:spAutoFit/>
            </a:bodyPr>
            <a:lstStyle/>
            <a:p>
              <a:pPr algn="ctr"/>
              <a:r>
                <a:rPr lang="en-IE" sz="5400" b="1" dirty="0">
                  <a:solidFill>
                    <a:srgbClr val="C00000"/>
                  </a:solidFill>
                </a:rPr>
                <a:t>Vocabulary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402" y="3975327"/>
            <a:ext cx="1857189" cy="13928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811" y="-275772"/>
            <a:ext cx="5794582" cy="46881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18" b="-16642"/>
          <a:stretch/>
        </p:blipFill>
        <p:spPr>
          <a:xfrm>
            <a:off x="8181976" y="6419285"/>
            <a:ext cx="990600" cy="46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90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4468C22-4B16-F04C-85C6-E934E571E44C}"/>
              </a:ext>
            </a:extLst>
          </p:cNvPr>
          <p:cNvSpPr txBox="1"/>
          <p:nvPr/>
        </p:nvSpPr>
        <p:spPr>
          <a:xfrm>
            <a:off x="206477" y="870155"/>
            <a:ext cx="8701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/>
              <a:t>Léarscáil scoile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8F0468-4469-6E46-847F-2C45B23E2A68}"/>
              </a:ext>
            </a:extLst>
          </p:cNvPr>
          <p:cNvSpPr txBox="1"/>
          <p:nvPr/>
        </p:nvSpPr>
        <p:spPr>
          <a:xfrm>
            <a:off x="213851" y="1478271"/>
            <a:ext cx="8308357" cy="4790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/>
              <a:t>Déan cur síos ar do scoil ag baint úsáid as na téarmaí thíos</a:t>
            </a:r>
            <a:r>
              <a:rPr lang="en-IE" sz="2400" dirty="0" smtClean="0"/>
              <a:t>:</a:t>
            </a:r>
          </a:p>
          <a:p>
            <a:endParaRPr lang="en-IE" sz="2400" dirty="0"/>
          </a:p>
          <a:p>
            <a:r>
              <a:rPr lang="en-IE" sz="2400" dirty="0"/>
              <a:t>•	taobh thiar de</a:t>
            </a:r>
          </a:p>
          <a:p>
            <a:pPr>
              <a:lnSpc>
                <a:spcPct val="200000"/>
              </a:lnSpc>
            </a:pPr>
            <a:r>
              <a:rPr lang="en-IE" sz="2400" dirty="0"/>
              <a:t>•	os comhair</a:t>
            </a:r>
          </a:p>
          <a:p>
            <a:pPr>
              <a:lnSpc>
                <a:spcPct val="200000"/>
              </a:lnSpc>
            </a:pPr>
            <a:r>
              <a:rPr lang="en-IE" sz="2400" dirty="0"/>
              <a:t>•	i lár</a:t>
            </a:r>
          </a:p>
          <a:p>
            <a:pPr>
              <a:lnSpc>
                <a:spcPct val="200000"/>
              </a:lnSpc>
            </a:pPr>
            <a:r>
              <a:rPr lang="en-IE" sz="2400" dirty="0"/>
              <a:t>•	ag bun</a:t>
            </a:r>
          </a:p>
          <a:p>
            <a:pPr>
              <a:lnSpc>
                <a:spcPct val="200000"/>
              </a:lnSpc>
            </a:pPr>
            <a:r>
              <a:rPr lang="en-IE" sz="2400" dirty="0"/>
              <a:t>•	in aice le</a:t>
            </a:r>
          </a:p>
          <a:p>
            <a:pPr>
              <a:lnSpc>
                <a:spcPct val="200000"/>
              </a:lnSpc>
            </a:pPr>
            <a:r>
              <a:rPr lang="en-IE" sz="2400" dirty="0"/>
              <a:t>•	ar an taobh eile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18" b="-16642"/>
          <a:stretch/>
        </p:blipFill>
        <p:spPr>
          <a:xfrm>
            <a:off x="8181976" y="6419285"/>
            <a:ext cx="990600" cy="4672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507950" y="2272728"/>
            <a:ext cx="5572041" cy="390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58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05" r="17046"/>
          <a:stretch/>
        </p:blipFill>
        <p:spPr>
          <a:xfrm>
            <a:off x="4946904" y="712088"/>
            <a:ext cx="4197096" cy="56786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4468C22-4B16-F04C-85C6-E934E571E44C}"/>
              </a:ext>
            </a:extLst>
          </p:cNvPr>
          <p:cNvSpPr txBox="1"/>
          <p:nvPr/>
        </p:nvSpPr>
        <p:spPr>
          <a:xfrm>
            <a:off x="206477" y="870155"/>
            <a:ext cx="8701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/>
              <a:t>An díospóireacht</a:t>
            </a:r>
            <a:endParaRPr lang="en-IE" sz="3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8F0468-4469-6E46-847F-2C45B23E2A68}"/>
              </a:ext>
            </a:extLst>
          </p:cNvPr>
          <p:cNvSpPr txBox="1"/>
          <p:nvPr/>
        </p:nvSpPr>
        <p:spPr>
          <a:xfrm>
            <a:off x="213851" y="1422853"/>
            <a:ext cx="4028965" cy="4790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E" sz="2400" dirty="0"/>
              <a:t>Scríobh na téarmaí thíos i do chóipleabhar</a:t>
            </a:r>
            <a:r>
              <a:rPr lang="en-IE" sz="2400" dirty="0" smtClean="0"/>
              <a:t>:</a:t>
            </a:r>
          </a:p>
          <a:p>
            <a:endParaRPr lang="en-IE" sz="2400" dirty="0"/>
          </a:p>
          <a:p>
            <a:r>
              <a:rPr lang="en-IE" sz="2400" dirty="0"/>
              <a:t>•	díospóireacht</a:t>
            </a:r>
          </a:p>
          <a:p>
            <a:pPr>
              <a:lnSpc>
                <a:spcPct val="200000"/>
              </a:lnSpc>
            </a:pPr>
            <a:r>
              <a:rPr lang="en-IE" sz="2400" dirty="0"/>
              <a:t>•	an rún</a:t>
            </a:r>
          </a:p>
          <a:p>
            <a:pPr>
              <a:lnSpc>
                <a:spcPct val="200000"/>
              </a:lnSpc>
            </a:pPr>
            <a:r>
              <a:rPr lang="en-IE" sz="2400" dirty="0"/>
              <a:t>•	ar son </a:t>
            </a:r>
          </a:p>
          <a:p>
            <a:pPr>
              <a:lnSpc>
                <a:spcPct val="200000"/>
              </a:lnSpc>
            </a:pPr>
            <a:r>
              <a:rPr lang="en-IE" sz="2400" dirty="0"/>
              <a:t>•	i gcoinne</a:t>
            </a:r>
          </a:p>
          <a:p>
            <a:pPr>
              <a:lnSpc>
                <a:spcPct val="200000"/>
              </a:lnSpc>
            </a:pPr>
            <a:r>
              <a:rPr lang="en-IE" sz="2400" dirty="0"/>
              <a:t>•	captaen na foirne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33"/>
          <a:stretch/>
        </p:blipFill>
        <p:spPr>
          <a:xfrm>
            <a:off x="1486" y="0"/>
            <a:ext cx="9141028" cy="8138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00"/>
          <a:stretch/>
        </p:blipFill>
        <p:spPr>
          <a:xfrm>
            <a:off x="1486" y="6309360"/>
            <a:ext cx="9141028" cy="5486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18" b="-16642"/>
          <a:stretch/>
        </p:blipFill>
        <p:spPr>
          <a:xfrm>
            <a:off x="8181976" y="6419285"/>
            <a:ext cx="990600" cy="46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60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05" r="17046"/>
          <a:stretch/>
        </p:blipFill>
        <p:spPr>
          <a:xfrm>
            <a:off x="4946904" y="712088"/>
            <a:ext cx="4197096" cy="56786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4468C22-4B16-F04C-85C6-E934E571E44C}"/>
              </a:ext>
            </a:extLst>
          </p:cNvPr>
          <p:cNvSpPr txBox="1"/>
          <p:nvPr/>
        </p:nvSpPr>
        <p:spPr>
          <a:xfrm>
            <a:off x="206477" y="870155"/>
            <a:ext cx="8701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/>
              <a:t>An </a:t>
            </a:r>
            <a:r>
              <a:rPr lang="en-IE" sz="3200" b="1" dirty="0" smtClean="0"/>
              <a:t>díospóireacht ar lean</a:t>
            </a:r>
            <a:endParaRPr lang="en-IE" sz="3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8F0468-4469-6E46-847F-2C45B23E2A68}"/>
              </a:ext>
            </a:extLst>
          </p:cNvPr>
          <p:cNvSpPr txBox="1"/>
          <p:nvPr/>
        </p:nvSpPr>
        <p:spPr>
          <a:xfrm>
            <a:off x="213851" y="1607575"/>
            <a:ext cx="445974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E" sz="2400" dirty="0"/>
              <a:t>Scríobh na téarmaí thíos i do chóipleabhar</a:t>
            </a:r>
            <a:r>
              <a:rPr lang="en-IE" sz="2400" dirty="0" smtClean="0"/>
              <a:t>:</a:t>
            </a:r>
          </a:p>
          <a:p>
            <a:endParaRPr lang="en-IE" sz="2400" dirty="0"/>
          </a:p>
          <a:p>
            <a:r>
              <a:rPr lang="en-IE" sz="2400" dirty="0"/>
              <a:t>•	</a:t>
            </a:r>
            <a:r>
              <a:rPr lang="en-IE" sz="2400" dirty="0" smtClean="0"/>
              <a:t>croí </a:t>
            </a:r>
            <a:r>
              <a:rPr lang="en-IE" sz="2400" dirty="0"/>
              <a:t>na ceiste</a:t>
            </a:r>
          </a:p>
          <a:p>
            <a:pPr>
              <a:lnSpc>
                <a:spcPct val="200000"/>
              </a:lnSpc>
            </a:pPr>
            <a:r>
              <a:rPr lang="en-IE" sz="2400" dirty="0"/>
              <a:t>•	Ar an gcéad dul síos …</a:t>
            </a:r>
          </a:p>
          <a:p>
            <a:pPr>
              <a:lnSpc>
                <a:spcPct val="200000"/>
              </a:lnSpc>
            </a:pPr>
            <a:r>
              <a:rPr lang="en-IE" sz="2400" dirty="0"/>
              <a:t>•	</a:t>
            </a:r>
            <a:r>
              <a:rPr lang="en-IE" sz="2400" dirty="0" smtClean="0"/>
              <a:t>Mar </a:t>
            </a:r>
            <a:r>
              <a:rPr lang="en-IE" sz="2400" dirty="0"/>
              <a:t>sin féin </a:t>
            </a:r>
            <a:r>
              <a:rPr lang="en-IE" sz="2400" dirty="0" smtClean="0"/>
              <a:t>…</a:t>
            </a:r>
          </a:p>
          <a:p>
            <a:pPr>
              <a:lnSpc>
                <a:spcPct val="200000"/>
              </a:lnSpc>
            </a:pPr>
            <a:r>
              <a:rPr lang="en-IE" sz="2400" dirty="0" smtClean="0"/>
              <a:t>•</a:t>
            </a:r>
            <a:r>
              <a:rPr lang="en-IE" sz="2400" dirty="0"/>
              <a:t>	Measaim/sílim/ceapaim go 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33"/>
          <a:stretch/>
        </p:blipFill>
        <p:spPr>
          <a:xfrm>
            <a:off x="1486" y="0"/>
            <a:ext cx="9141028" cy="8138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00"/>
          <a:stretch/>
        </p:blipFill>
        <p:spPr>
          <a:xfrm>
            <a:off x="1486" y="6309360"/>
            <a:ext cx="9141028" cy="5486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18" b="-16642"/>
          <a:stretch/>
        </p:blipFill>
        <p:spPr>
          <a:xfrm>
            <a:off x="8181976" y="6419285"/>
            <a:ext cx="990600" cy="46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460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05" r="17046"/>
          <a:stretch/>
        </p:blipFill>
        <p:spPr>
          <a:xfrm>
            <a:off x="4946904" y="712088"/>
            <a:ext cx="4197096" cy="56786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4468C22-4B16-F04C-85C6-E934E571E44C}"/>
              </a:ext>
            </a:extLst>
          </p:cNvPr>
          <p:cNvSpPr txBox="1"/>
          <p:nvPr/>
        </p:nvSpPr>
        <p:spPr>
          <a:xfrm>
            <a:off x="206477" y="870155"/>
            <a:ext cx="8701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/>
              <a:t>Muintir na díospóireachta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8F0468-4469-6E46-847F-2C45B23E2A68}"/>
              </a:ext>
            </a:extLst>
          </p:cNvPr>
          <p:cNvSpPr txBox="1"/>
          <p:nvPr/>
        </p:nvSpPr>
        <p:spPr>
          <a:xfrm>
            <a:off x="213851" y="1607575"/>
            <a:ext cx="447822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/>
              <a:t>Aimsigh na focail seo san fhoclóir</a:t>
            </a:r>
            <a:r>
              <a:rPr lang="en-IE" sz="2400" dirty="0" smtClean="0"/>
              <a:t>:</a:t>
            </a:r>
          </a:p>
          <a:p>
            <a:endParaRPr lang="en-IE" sz="2400" dirty="0"/>
          </a:p>
          <a:p>
            <a:r>
              <a:rPr lang="en-IE" sz="2400" dirty="0"/>
              <a:t>•	cathaoirleach</a:t>
            </a:r>
          </a:p>
          <a:p>
            <a:pPr>
              <a:lnSpc>
                <a:spcPct val="200000"/>
              </a:lnSpc>
            </a:pPr>
            <a:r>
              <a:rPr lang="en-IE" sz="2400" dirty="0"/>
              <a:t>•	moltóirí</a:t>
            </a:r>
          </a:p>
          <a:p>
            <a:pPr>
              <a:lnSpc>
                <a:spcPct val="200000"/>
              </a:lnSpc>
            </a:pPr>
            <a:r>
              <a:rPr lang="en-IE" sz="2400" dirty="0"/>
              <a:t>•	comhdhaltaí</a:t>
            </a:r>
          </a:p>
          <a:p>
            <a:pPr>
              <a:lnSpc>
                <a:spcPct val="200000"/>
              </a:lnSpc>
            </a:pPr>
            <a:r>
              <a:rPr lang="en-IE" sz="2400" dirty="0"/>
              <a:t>•	lucht an fhreasúra</a:t>
            </a:r>
          </a:p>
          <a:p>
            <a:pPr>
              <a:lnSpc>
                <a:spcPct val="200000"/>
              </a:lnSpc>
            </a:pPr>
            <a:r>
              <a:rPr lang="en-IE" sz="2400" dirty="0"/>
              <a:t>•	lucht </a:t>
            </a:r>
            <a:r>
              <a:rPr lang="en-IE" sz="2400" dirty="0" smtClean="0"/>
              <a:t>éisteachta</a:t>
            </a:r>
            <a:endParaRPr lang="en-IE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33"/>
          <a:stretch/>
        </p:blipFill>
        <p:spPr>
          <a:xfrm>
            <a:off x="1486" y="0"/>
            <a:ext cx="9141028" cy="8138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00"/>
          <a:stretch/>
        </p:blipFill>
        <p:spPr>
          <a:xfrm>
            <a:off x="1486" y="6309360"/>
            <a:ext cx="9141028" cy="5486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18" b="-16642"/>
          <a:stretch/>
        </p:blipFill>
        <p:spPr>
          <a:xfrm>
            <a:off x="8181976" y="6419285"/>
            <a:ext cx="990600" cy="46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455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4468C22-4B16-F04C-85C6-E934E571E44C}"/>
              </a:ext>
            </a:extLst>
          </p:cNvPr>
          <p:cNvSpPr txBox="1"/>
          <p:nvPr/>
        </p:nvSpPr>
        <p:spPr>
          <a:xfrm>
            <a:off x="206477" y="870155"/>
            <a:ext cx="8701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/>
              <a:t>Illustrations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8F0468-4469-6E46-847F-2C45B23E2A68}"/>
              </a:ext>
            </a:extLst>
          </p:cNvPr>
          <p:cNvSpPr txBox="1"/>
          <p:nvPr/>
        </p:nvSpPr>
        <p:spPr>
          <a:xfrm>
            <a:off x="213851" y="1607575"/>
            <a:ext cx="40289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200" dirty="0" smtClean="0"/>
              <a:t>•</a:t>
            </a:r>
            <a:r>
              <a:rPr lang="en-IE" sz="2200" dirty="0"/>
              <a:t>	</a:t>
            </a:r>
            <a:r>
              <a:rPr lang="en-IE" sz="2200" dirty="0" smtClean="0"/>
              <a:t>Shutterstock</a:t>
            </a:r>
            <a:endParaRPr lang="en-IE" sz="2200" dirty="0"/>
          </a:p>
          <a:p>
            <a:pPr>
              <a:lnSpc>
                <a:spcPct val="200000"/>
              </a:lnSpc>
            </a:pPr>
            <a:r>
              <a:rPr lang="en-IE" sz="2200" dirty="0"/>
              <a:t>•	</a:t>
            </a:r>
            <a:r>
              <a:rPr lang="en-IE" sz="2200" dirty="0" smtClean="0"/>
              <a:t>Beehive</a:t>
            </a:r>
            <a:endParaRPr lang="en-IE" sz="2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18" b="-16642"/>
          <a:stretch/>
        </p:blipFill>
        <p:spPr>
          <a:xfrm>
            <a:off x="8181976" y="6419285"/>
            <a:ext cx="990600" cy="46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6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4468C22-4B16-F04C-85C6-E934E571E44C}"/>
              </a:ext>
            </a:extLst>
          </p:cNvPr>
          <p:cNvSpPr txBox="1"/>
          <p:nvPr/>
        </p:nvSpPr>
        <p:spPr>
          <a:xfrm>
            <a:off x="206477" y="870155"/>
            <a:ext cx="8701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/>
              <a:t>Seomraí na scoile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8F0468-4469-6E46-847F-2C45B23E2A68}"/>
              </a:ext>
            </a:extLst>
          </p:cNvPr>
          <p:cNvSpPr txBox="1"/>
          <p:nvPr/>
        </p:nvSpPr>
        <p:spPr>
          <a:xfrm>
            <a:off x="154748" y="5367172"/>
            <a:ext cx="4265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dirty="0"/>
              <a:t>Seomra feistis</a:t>
            </a:r>
            <a:endParaRPr lang="en-IE" sz="2800" dirty="0" smtClean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8F0468-4469-6E46-847F-2C45B23E2A68}"/>
              </a:ext>
            </a:extLst>
          </p:cNvPr>
          <p:cNvSpPr txBox="1"/>
          <p:nvPr/>
        </p:nvSpPr>
        <p:spPr>
          <a:xfrm>
            <a:off x="4756462" y="5367172"/>
            <a:ext cx="42005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dirty="0"/>
              <a:t>Seomra ceoil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18" b="-16642"/>
          <a:stretch/>
        </p:blipFill>
        <p:spPr>
          <a:xfrm>
            <a:off x="8181976" y="6419285"/>
            <a:ext cx="990600" cy="4672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3981"/>
            <a:ext cx="4574515" cy="30511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483" y="1863981"/>
            <a:ext cx="4574517" cy="305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671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4468C22-4B16-F04C-85C6-E934E571E44C}"/>
              </a:ext>
            </a:extLst>
          </p:cNvPr>
          <p:cNvSpPr txBox="1"/>
          <p:nvPr/>
        </p:nvSpPr>
        <p:spPr>
          <a:xfrm>
            <a:off x="206477" y="870155"/>
            <a:ext cx="8701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/>
              <a:t>Seomraí na scoile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8F0468-4469-6E46-847F-2C45B23E2A68}"/>
              </a:ext>
            </a:extLst>
          </p:cNvPr>
          <p:cNvSpPr txBox="1"/>
          <p:nvPr/>
        </p:nvSpPr>
        <p:spPr>
          <a:xfrm>
            <a:off x="154749" y="5367172"/>
            <a:ext cx="4265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dirty="0"/>
              <a:t>An ceaintín</a:t>
            </a:r>
            <a:endParaRPr lang="en-IE" sz="2800" dirty="0" smtClean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8F0468-4469-6E46-847F-2C45B23E2A68}"/>
              </a:ext>
            </a:extLst>
          </p:cNvPr>
          <p:cNvSpPr txBox="1"/>
          <p:nvPr/>
        </p:nvSpPr>
        <p:spPr>
          <a:xfrm>
            <a:off x="4738459" y="5367172"/>
            <a:ext cx="42005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dirty="0"/>
              <a:t>Seomra na ríomhairí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18" b="-16642"/>
          <a:stretch/>
        </p:blipFill>
        <p:spPr>
          <a:xfrm>
            <a:off x="8181976" y="6419285"/>
            <a:ext cx="990600" cy="4672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3981"/>
            <a:ext cx="4574517" cy="30511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51"/>
          <a:stretch/>
        </p:blipFill>
        <p:spPr>
          <a:xfrm>
            <a:off x="4550251" y="1863981"/>
            <a:ext cx="4595263" cy="305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610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4468C22-4B16-F04C-85C6-E934E571E44C}"/>
              </a:ext>
            </a:extLst>
          </p:cNvPr>
          <p:cNvSpPr txBox="1"/>
          <p:nvPr/>
        </p:nvSpPr>
        <p:spPr>
          <a:xfrm>
            <a:off x="206477" y="870155"/>
            <a:ext cx="8701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/>
              <a:t>Seomraí na scoile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8F0468-4469-6E46-847F-2C45B23E2A68}"/>
              </a:ext>
            </a:extLst>
          </p:cNvPr>
          <p:cNvSpPr txBox="1"/>
          <p:nvPr/>
        </p:nvSpPr>
        <p:spPr>
          <a:xfrm>
            <a:off x="156562" y="5367172"/>
            <a:ext cx="4265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dirty="0" smtClean="0"/>
              <a:t>Halla spóirt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8F0468-4469-6E46-847F-2C45B23E2A68}"/>
              </a:ext>
            </a:extLst>
          </p:cNvPr>
          <p:cNvSpPr txBox="1"/>
          <p:nvPr/>
        </p:nvSpPr>
        <p:spPr>
          <a:xfrm>
            <a:off x="4750076" y="5367172"/>
            <a:ext cx="42005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dirty="0"/>
              <a:t>An </a:t>
            </a:r>
            <a:r>
              <a:rPr lang="en-IE" sz="2800" dirty="0" smtClean="0"/>
              <a:t>leithreas</a:t>
            </a:r>
            <a:endParaRPr lang="en-IE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18" b="-16642"/>
          <a:stretch/>
        </p:blipFill>
        <p:spPr>
          <a:xfrm>
            <a:off x="8181976" y="6419285"/>
            <a:ext cx="990600" cy="4672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1562"/>
            <a:ext cx="4578143" cy="30535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712" y="1863981"/>
            <a:ext cx="4587287" cy="305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0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4468C22-4B16-F04C-85C6-E934E571E44C}"/>
              </a:ext>
            </a:extLst>
          </p:cNvPr>
          <p:cNvSpPr txBox="1"/>
          <p:nvPr/>
        </p:nvSpPr>
        <p:spPr>
          <a:xfrm>
            <a:off x="206477" y="870155"/>
            <a:ext cx="8701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/>
              <a:t>Seomraí na scoile – Tasc 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665412" y="2382981"/>
            <a:ext cx="5414579" cy="37912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38F0468-4469-6E46-847F-2C45B23E2A68}"/>
              </a:ext>
            </a:extLst>
          </p:cNvPr>
          <p:cNvSpPr txBox="1"/>
          <p:nvPr/>
        </p:nvSpPr>
        <p:spPr>
          <a:xfrm>
            <a:off x="213851" y="1607575"/>
            <a:ext cx="8394440" cy="4501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/>
              <a:t>Aimsigh na seomraí seo san fhoclóir agus scríobh i do leabhar nótaí iad</a:t>
            </a:r>
            <a:r>
              <a:rPr lang="en-IE" sz="2400" dirty="0" smtClean="0"/>
              <a:t>:</a:t>
            </a:r>
          </a:p>
          <a:p>
            <a:endParaRPr lang="en-IE" sz="1050" dirty="0"/>
          </a:p>
          <a:p>
            <a:pPr>
              <a:lnSpc>
                <a:spcPct val="150000"/>
              </a:lnSpc>
            </a:pPr>
            <a:r>
              <a:rPr lang="en-IE" sz="2400" dirty="0"/>
              <a:t>•	Saotharlann</a:t>
            </a:r>
          </a:p>
          <a:p>
            <a:pPr>
              <a:lnSpc>
                <a:spcPct val="200000"/>
              </a:lnSpc>
            </a:pPr>
            <a:r>
              <a:rPr lang="en-IE" sz="2400" dirty="0"/>
              <a:t>•	Seomra ealaíne</a:t>
            </a:r>
          </a:p>
          <a:p>
            <a:pPr>
              <a:lnSpc>
                <a:spcPct val="200000"/>
              </a:lnSpc>
            </a:pPr>
            <a:r>
              <a:rPr lang="en-IE" sz="2400" dirty="0"/>
              <a:t>•	Oifig an phríomhoide</a:t>
            </a:r>
          </a:p>
          <a:p>
            <a:pPr>
              <a:lnSpc>
                <a:spcPct val="200000"/>
              </a:lnSpc>
            </a:pPr>
            <a:r>
              <a:rPr lang="en-IE" sz="2400" dirty="0"/>
              <a:t>•	Seomra foirne</a:t>
            </a:r>
          </a:p>
          <a:p>
            <a:pPr>
              <a:lnSpc>
                <a:spcPct val="200000"/>
              </a:lnSpc>
            </a:pPr>
            <a:r>
              <a:rPr lang="en-IE" sz="2400" dirty="0"/>
              <a:t>•	Seomra tíreolaíochta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18" b="-16642"/>
          <a:stretch/>
        </p:blipFill>
        <p:spPr>
          <a:xfrm>
            <a:off x="8181976" y="6419285"/>
            <a:ext cx="990600" cy="46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04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4468C22-4B16-F04C-85C6-E934E571E44C}"/>
              </a:ext>
            </a:extLst>
          </p:cNvPr>
          <p:cNvSpPr txBox="1"/>
          <p:nvPr/>
        </p:nvSpPr>
        <p:spPr>
          <a:xfrm>
            <a:off x="206477" y="870155"/>
            <a:ext cx="8701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/>
              <a:t>Seomraí na scoile – Tasc </a:t>
            </a:r>
            <a:r>
              <a:rPr lang="en-IE" sz="3200" b="1" dirty="0" smtClean="0"/>
              <a:t>2</a:t>
            </a:r>
            <a:endParaRPr lang="en-IE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694546" y="2403380"/>
            <a:ext cx="5385446" cy="37708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38F0468-4469-6E46-847F-2C45B23E2A68}"/>
              </a:ext>
            </a:extLst>
          </p:cNvPr>
          <p:cNvSpPr txBox="1"/>
          <p:nvPr/>
        </p:nvSpPr>
        <p:spPr>
          <a:xfrm>
            <a:off x="213851" y="1607575"/>
            <a:ext cx="482920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/>
              <a:t>Céard iad na seomraí eile i do scoil? </a:t>
            </a:r>
            <a:endParaRPr lang="en-IE" sz="2400" dirty="0" smtClean="0"/>
          </a:p>
          <a:p>
            <a:endParaRPr lang="en-IE" sz="2400" dirty="0"/>
          </a:p>
          <a:p>
            <a:pPr>
              <a:lnSpc>
                <a:spcPct val="150000"/>
              </a:lnSpc>
            </a:pPr>
            <a:r>
              <a:rPr lang="en-IE" sz="2400" dirty="0" smtClean="0"/>
              <a:t>Scríobh </a:t>
            </a:r>
            <a:r>
              <a:rPr lang="en-IE" sz="2400" dirty="0"/>
              <a:t>liosta díobh i do leabhar </a:t>
            </a:r>
            <a:r>
              <a:rPr lang="en-IE" sz="2400" dirty="0" smtClean="0"/>
              <a:t>nótaí. Bain </a:t>
            </a:r>
            <a:r>
              <a:rPr lang="en-IE" sz="2400" dirty="0"/>
              <a:t>úsáid as an bhfoclóir chun cuidiú leat.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18" b="-16642"/>
          <a:stretch/>
        </p:blipFill>
        <p:spPr>
          <a:xfrm>
            <a:off x="8181976" y="6419285"/>
            <a:ext cx="990600" cy="46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452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840" y="1599555"/>
            <a:ext cx="2767584" cy="20756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159" y="1730886"/>
            <a:ext cx="2246680" cy="16850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4468C22-4B16-F04C-85C6-E934E571E44C}"/>
              </a:ext>
            </a:extLst>
          </p:cNvPr>
          <p:cNvSpPr txBox="1"/>
          <p:nvPr/>
        </p:nvSpPr>
        <p:spPr>
          <a:xfrm>
            <a:off x="206477" y="870155"/>
            <a:ext cx="8701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/>
              <a:t>Na hábhair scoile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8F0468-4469-6E46-847F-2C45B23E2A68}"/>
              </a:ext>
            </a:extLst>
          </p:cNvPr>
          <p:cNvSpPr txBox="1"/>
          <p:nvPr/>
        </p:nvSpPr>
        <p:spPr>
          <a:xfrm>
            <a:off x="248002" y="5798059"/>
            <a:ext cx="42650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200" dirty="0" smtClean="0"/>
              <a:t>An </a:t>
            </a:r>
            <a:r>
              <a:rPr lang="en-IE" sz="2200" dirty="0"/>
              <a:t>eolaíocht </a:t>
            </a:r>
            <a:endParaRPr lang="en-IE" sz="2200" dirty="0" smtClean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8F0468-4469-6E46-847F-2C45B23E2A68}"/>
              </a:ext>
            </a:extLst>
          </p:cNvPr>
          <p:cNvSpPr txBox="1"/>
          <p:nvPr/>
        </p:nvSpPr>
        <p:spPr>
          <a:xfrm>
            <a:off x="4694221" y="5799585"/>
            <a:ext cx="42005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200" dirty="0" smtClean="0"/>
              <a:t>An </a:t>
            </a:r>
            <a:r>
              <a:rPr lang="en-IE" sz="2200" dirty="0"/>
              <a:t>stair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18" b="-16642"/>
          <a:stretch/>
        </p:blipFill>
        <p:spPr>
          <a:xfrm>
            <a:off x="8181976" y="6419285"/>
            <a:ext cx="990600" cy="4672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49"/>
          <a:stretch/>
        </p:blipFill>
        <p:spPr>
          <a:xfrm>
            <a:off x="1083429" y="4176525"/>
            <a:ext cx="2818319" cy="15588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" t="15997" r="4486" b="21497"/>
          <a:stretch/>
        </p:blipFill>
        <p:spPr>
          <a:xfrm>
            <a:off x="5130291" y="4098646"/>
            <a:ext cx="3328417" cy="17099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1" t="-1454" r="32448" b="72543"/>
          <a:stretch/>
        </p:blipFill>
        <p:spPr>
          <a:xfrm>
            <a:off x="1048657" y="4710890"/>
            <a:ext cx="361657" cy="5620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66" t="-1454" r="47336" b="73767"/>
          <a:stretch/>
        </p:blipFill>
        <p:spPr>
          <a:xfrm>
            <a:off x="1011225" y="5242254"/>
            <a:ext cx="394103" cy="51474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73" t="-1454" r="11389" b="73986"/>
          <a:stretch/>
        </p:blipFill>
        <p:spPr>
          <a:xfrm>
            <a:off x="939465" y="4194916"/>
            <a:ext cx="502383" cy="47610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38F0468-4469-6E46-847F-2C45B23E2A68}"/>
              </a:ext>
            </a:extLst>
          </p:cNvPr>
          <p:cNvSpPr txBox="1"/>
          <p:nvPr/>
        </p:nvSpPr>
        <p:spPr>
          <a:xfrm>
            <a:off x="252197" y="3455883"/>
            <a:ext cx="42650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200" dirty="0" smtClean="0"/>
              <a:t>An </a:t>
            </a:r>
            <a:r>
              <a:rPr lang="en-IE" sz="2200" dirty="0"/>
              <a:t>mhata </a:t>
            </a:r>
            <a:endParaRPr lang="en-IE" sz="2200" dirty="0" smtClean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38F0468-4469-6E46-847F-2C45B23E2A68}"/>
              </a:ext>
            </a:extLst>
          </p:cNvPr>
          <p:cNvSpPr txBox="1"/>
          <p:nvPr/>
        </p:nvSpPr>
        <p:spPr>
          <a:xfrm>
            <a:off x="4694517" y="3455333"/>
            <a:ext cx="42005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200" dirty="0" smtClean="0"/>
              <a:t>Staidéar </a:t>
            </a:r>
            <a:r>
              <a:rPr lang="en-IE" sz="2200" dirty="0"/>
              <a:t>gnó </a:t>
            </a:r>
          </a:p>
        </p:txBody>
      </p:sp>
    </p:spTree>
    <p:extLst>
      <p:ext uri="{BB962C8B-B14F-4D97-AF65-F5344CB8AC3E}">
        <p14:creationId xmlns:p14="http://schemas.microsoft.com/office/powerpoint/2010/main" val="259898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15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106" y="2334933"/>
            <a:ext cx="2560320" cy="25603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392" y="1630585"/>
            <a:ext cx="2468351" cy="1824748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23" y="1577748"/>
            <a:ext cx="2594239" cy="19456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62" y="4080136"/>
            <a:ext cx="2288431" cy="17163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4468C22-4B16-F04C-85C6-E934E571E44C}"/>
              </a:ext>
            </a:extLst>
          </p:cNvPr>
          <p:cNvSpPr txBox="1"/>
          <p:nvPr/>
        </p:nvSpPr>
        <p:spPr>
          <a:xfrm>
            <a:off x="206477" y="870155"/>
            <a:ext cx="8701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/>
              <a:t>Na hábhair scoile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8F0468-4469-6E46-847F-2C45B23E2A68}"/>
              </a:ext>
            </a:extLst>
          </p:cNvPr>
          <p:cNvSpPr txBox="1"/>
          <p:nvPr/>
        </p:nvSpPr>
        <p:spPr>
          <a:xfrm>
            <a:off x="-373231" y="5775256"/>
            <a:ext cx="42650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200" dirty="0" smtClean="0"/>
              <a:t>An corpoideachas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8F0468-4469-6E46-847F-2C45B23E2A68}"/>
              </a:ext>
            </a:extLst>
          </p:cNvPr>
          <p:cNvSpPr txBox="1"/>
          <p:nvPr/>
        </p:nvSpPr>
        <p:spPr>
          <a:xfrm>
            <a:off x="5252290" y="5775256"/>
            <a:ext cx="42005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200" dirty="0" smtClean="0"/>
              <a:t>An reiligiún</a:t>
            </a:r>
            <a:endParaRPr lang="en-IE" sz="2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18" b="-16642"/>
          <a:stretch/>
        </p:blipFill>
        <p:spPr>
          <a:xfrm>
            <a:off x="8181976" y="6419285"/>
            <a:ext cx="990600" cy="46729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38F0468-4469-6E46-847F-2C45B23E2A68}"/>
              </a:ext>
            </a:extLst>
          </p:cNvPr>
          <p:cNvSpPr txBox="1"/>
          <p:nvPr/>
        </p:nvSpPr>
        <p:spPr>
          <a:xfrm>
            <a:off x="-369036" y="3442224"/>
            <a:ext cx="42650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200" dirty="0" smtClean="0"/>
              <a:t>An </a:t>
            </a:r>
            <a:r>
              <a:rPr lang="en-IE" sz="2200" dirty="0"/>
              <a:t>ceol</a:t>
            </a:r>
            <a:endParaRPr lang="en-IE" sz="2200" dirty="0" smtClean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38F0468-4469-6E46-847F-2C45B23E2A68}"/>
              </a:ext>
            </a:extLst>
          </p:cNvPr>
          <p:cNvSpPr txBox="1"/>
          <p:nvPr/>
        </p:nvSpPr>
        <p:spPr>
          <a:xfrm>
            <a:off x="5252586" y="3449292"/>
            <a:ext cx="42005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200" dirty="0" smtClean="0"/>
              <a:t>An ealaín</a:t>
            </a:r>
            <a:endParaRPr lang="en-IE" sz="22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00"/>
          <a:stretch/>
        </p:blipFill>
        <p:spPr>
          <a:xfrm>
            <a:off x="6230835" y="3926060"/>
            <a:ext cx="2243463" cy="178502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38F0468-4469-6E46-847F-2C45B23E2A68}"/>
              </a:ext>
            </a:extLst>
          </p:cNvPr>
          <p:cNvSpPr txBox="1"/>
          <p:nvPr/>
        </p:nvSpPr>
        <p:spPr>
          <a:xfrm>
            <a:off x="2456972" y="4844532"/>
            <a:ext cx="42005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200" dirty="0" smtClean="0"/>
              <a:t>An tíreolaíocht</a:t>
            </a:r>
            <a:endParaRPr lang="en-IE" sz="2200" dirty="0"/>
          </a:p>
        </p:txBody>
      </p:sp>
    </p:spTree>
    <p:extLst>
      <p:ext uri="{BB962C8B-B14F-4D97-AF65-F5344CB8AC3E}">
        <p14:creationId xmlns:p14="http://schemas.microsoft.com/office/powerpoint/2010/main" val="402252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15" grpId="0"/>
      <p:bldP spid="17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504</Words>
  <Application>Microsoft Office PowerPoint</Application>
  <PresentationFormat>On-screen Show (4:3)</PresentationFormat>
  <Paragraphs>137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Surface</dc:creator>
  <cp:lastModifiedBy>Lehane, Catriona</cp:lastModifiedBy>
  <cp:revision>160</cp:revision>
  <dcterms:created xsi:type="dcterms:W3CDTF">2021-03-03T14:25:31Z</dcterms:created>
  <dcterms:modified xsi:type="dcterms:W3CDTF">2022-03-09T21:16:05Z</dcterms:modified>
</cp:coreProperties>
</file>