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75" r:id="rId2"/>
    <p:sldId id="256" r:id="rId3"/>
    <p:sldId id="257" r:id="rId4"/>
    <p:sldId id="270" r:id="rId5"/>
    <p:sldId id="279" r:id="rId6"/>
    <p:sldId id="280" r:id="rId7"/>
    <p:sldId id="281" r:id="rId8"/>
    <p:sldId id="258" r:id="rId9"/>
    <p:sldId id="283" r:id="rId10"/>
    <p:sldId id="287" r:id="rId11"/>
    <p:sldId id="282" r:id="rId12"/>
    <p:sldId id="285" r:id="rId13"/>
    <p:sldId id="288" r:id="rId14"/>
    <p:sldId id="284" r:id="rId15"/>
    <p:sldId id="289" r:id="rId16"/>
    <p:sldId id="290" r:id="rId17"/>
    <p:sldId id="291" r:id="rId18"/>
    <p:sldId id="259" r:id="rId19"/>
    <p:sldId id="292" r:id="rId20"/>
    <p:sldId id="293" r:id="rId21"/>
    <p:sldId id="271" r:id="rId22"/>
    <p:sldId id="295" r:id="rId23"/>
    <p:sldId id="296" r:id="rId24"/>
    <p:sldId id="294" r:id="rId25"/>
    <p:sldId id="297" r:id="rId26"/>
    <p:sldId id="260" r:id="rId27"/>
    <p:sldId id="261" r:id="rId28"/>
    <p:sldId id="298" r:id="rId29"/>
    <p:sldId id="274" r:id="rId30"/>
    <p:sldId id="263" r:id="rId31"/>
    <p:sldId id="272" r:id="rId32"/>
    <p:sldId id="299" r:id="rId33"/>
    <p:sldId id="276" r:id="rId34"/>
    <p:sldId id="300" r:id="rId35"/>
    <p:sldId id="277" r:id="rId36"/>
    <p:sldId id="266" r:id="rId37"/>
    <p:sldId id="301" r:id="rId38"/>
    <p:sldId id="278" r:id="rId39"/>
    <p:sldId id="302" r:id="rId40"/>
    <p:sldId id="303" r:id="rId41"/>
    <p:sldId id="304" r:id="rId42"/>
    <p:sldId id="268" r:id="rId43"/>
    <p:sldId id="26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9" pos="385" userDrawn="1">
          <p15:clr>
            <a:srgbClr val="A4A3A4"/>
          </p15:clr>
        </p15:guide>
        <p15:guide id="11" pos="5375" userDrawn="1">
          <p15:clr>
            <a:srgbClr val="A4A3A4"/>
          </p15:clr>
        </p15:guide>
        <p15:guide id="12" orient="horz" pos="504" userDrawn="1">
          <p15:clr>
            <a:srgbClr val="A4A3A4"/>
          </p15:clr>
        </p15:guide>
        <p15:guide id="13" orient="horz" pos="2614" userDrawn="1">
          <p15:clr>
            <a:srgbClr val="A4A3A4"/>
          </p15:clr>
        </p15:guide>
        <p15:guide id="14" orient="horz" pos="10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542724-5401-4627-1F31-85BD8FA8BB9A}" name="Sam Hartburn" initials="SH" userId="71ba994bb4a3750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4B7"/>
    <a:srgbClr val="2958A5"/>
    <a:srgbClr val="C3C8E7"/>
    <a:srgbClr val="76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14" y="108"/>
      </p:cViewPr>
      <p:guideLst>
        <p:guide orient="horz" pos="1207"/>
        <p:guide orient="horz" pos="867"/>
        <p:guide orient="horz" pos="1026"/>
        <p:guide pos="385"/>
        <p:guide pos="5375"/>
        <p:guide orient="horz" pos="504"/>
        <p:guide orient="horz" pos="2614"/>
        <p:guide orient="horz" pos="10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D9749-44E9-4C8B-9C08-22EE8D3BF0B2}" type="datetimeFigureOut">
              <a:rPr lang="en-IE" smtClean="0"/>
              <a:t>25/04/2024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D091B-4D45-4F71-BEDF-3512360CE7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197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D2DA-8FF9-4C49-969C-34C849E03717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1628" y="6441865"/>
            <a:ext cx="405440" cy="365125"/>
          </a:xfrm>
        </p:spPr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cover of a book&#10;&#10;Description automatically generated">
            <a:extLst>
              <a:ext uri="{FF2B5EF4-FFF2-40B4-BE49-F238E27FC236}">
                <a16:creationId xmlns:a16="http://schemas.microsoft.com/office/drawing/2014/main" id="{579DC349-19B4-9964-25F1-04E487872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7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EA9-0803-4C7D-A057-39A693D53952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3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E605-7470-4705-90C1-4B2FF62ABF4A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90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31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6BF3-9E37-4AAB-90A7-025447D430BA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59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C3FF-95AF-4413-8BFC-9509C513F937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40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F993-854F-4900-8BC4-ECA01185BAB7}" type="datetime1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41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6AEB-28DD-4078-9C3E-7910ABBEFF26}" type="datetime1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0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1956-F112-41A4-B7C1-476AE2906C2C}" type="datetime1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9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408-BA20-4C37-AE1D-9A3880A7C772}" type="datetime1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1628" y="6441865"/>
            <a:ext cx="405440" cy="365125"/>
          </a:xfrm>
        </p:spPr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81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BF70-1E9F-425F-9335-58F52656CDB1}" type="datetime1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2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E9C2-3391-4DE1-88F3-4B7C48B41BE2}" type="datetime1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6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4004B2-7707-3FBD-AEB2-B473A60F53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D0C90-5B2E-4E73-9108-DA5E8532B6DD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1628" y="6433239"/>
            <a:ext cx="405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49E083D7-C252-4A89-A3E5-B38BA69359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31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2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81.png"/><Relationship Id="rId4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44B892-0551-D5D0-947D-2E661E634F0F}"/>
              </a:ext>
            </a:extLst>
          </p:cNvPr>
          <p:cNvSpPr txBox="1"/>
          <p:nvPr/>
        </p:nvSpPr>
        <p:spPr>
          <a:xfrm>
            <a:off x="0" y="5783451"/>
            <a:ext cx="9144000" cy="829786"/>
          </a:xfrm>
          <a:prstGeom prst="rect">
            <a:avLst/>
          </a:prstGeom>
          <a:solidFill>
            <a:srgbClr val="76AF64"/>
          </a:solidFill>
          <a:ln w="1905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E" sz="3200" b="1">
                <a:solidFill>
                  <a:schemeClr val="bg1"/>
                </a:solidFill>
              </a:rPr>
              <a:t>Chapter 1 – Sets</a:t>
            </a:r>
            <a:endParaRPr lang="en-I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4E295-FE22-B56E-3EFD-27EADCA0415B}"/>
              </a:ext>
            </a:extLst>
          </p:cNvPr>
          <p:cNvSpPr txBox="1"/>
          <p:nvPr/>
        </p:nvSpPr>
        <p:spPr>
          <a:xfrm>
            <a:off x="500400" y="952663"/>
            <a:ext cx="2450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Elements ∈ ∉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CFD66-060F-74DC-6D90-B613DAE72AC6}"/>
              </a:ext>
            </a:extLst>
          </p:cNvPr>
          <p:cNvSpPr txBox="1"/>
          <p:nvPr/>
        </p:nvSpPr>
        <p:spPr>
          <a:xfrm>
            <a:off x="500400" y="1537438"/>
            <a:ext cx="8032413" cy="4677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US" sz="2600" b="1" dirty="0">
                <a:solidFill>
                  <a:srgbClr val="5874B7"/>
                </a:solidFill>
              </a:rPr>
              <a:t>Example </a:t>
            </a:r>
          </a:p>
          <a:p>
            <a:pPr>
              <a:spcAft>
                <a:spcPts val="1200"/>
              </a:spcAft>
              <a:buClr>
                <a:srgbClr val="2958A5"/>
              </a:buClr>
            </a:pPr>
            <a:r>
              <a:rPr lang="en-US" sz="2200" dirty="0"/>
              <a:t>𝐴 = {5, 10, 15, 20, 25, 30, 35, 40, 45, 50}, 𝐵 = {1, 2, 3, 5, 6, 10, 15, 30} and 𝐶 = {2, 3, 5, 7, 11}. Insert the following symbols (∈ or ∉) to make each statement true.</a:t>
            </a:r>
          </a:p>
          <a:p>
            <a:pPr>
              <a:spcAft>
                <a:spcPts val="600"/>
              </a:spcAft>
              <a:buClr>
                <a:srgbClr val="2958A5"/>
              </a:buClr>
              <a:tabLst>
                <a:tab pos="269875" algn="l"/>
              </a:tabLst>
            </a:pPr>
            <a:r>
              <a:rPr lang="en-US" sz="2400" b="1" dirty="0"/>
              <a:t>Solution</a:t>
            </a:r>
          </a:p>
          <a:p>
            <a:pPr>
              <a:spcAft>
                <a:spcPts val="600"/>
              </a:spcAft>
              <a:buClr>
                <a:srgbClr val="2958A5"/>
              </a:buClr>
            </a:pPr>
            <a:endParaRPr lang="en-GB" sz="22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1AF204-6F3E-6453-5A73-661F6D4C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10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AAE1D0-E5A6-F739-C7FB-1C7A5BCA04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1034634"/>
                  </p:ext>
                </p:extLst>
              </p:nvPr>
            </p:nvGraphicFramePr>
            <p:xfrm>
              <a:off x="611187" y="3707630"/>
              <a:ext cx="792162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0813">
                      <a:extLst>
                        <a:ext uri="{9D8B030D-6E8A-4147-A177-3AD203B41FA5}">
                          <a16:colId xmlns:a16="http://schemas.microsoft.com/office/drawing/2014/main" val="2042738468"/>
                        </a:ext>
                      </a:extLst>
                    </a:gridCol>
                    <a:gridCol w="3960813">
                      <a:extLst>
                        <a:ext uri="{9D8B030D-6E8A-4147-A177-3AD203B41FA5}">
                          <a16:colId xmlns:a16="http://schemas.microsoft.com/office/drawing/2014/main" val="14550136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IE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IE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0551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7</m:t>
                              </m:r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∉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  <a:endParaRPr kumimoji="0" lang="en-IE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∉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oMath>
                          </a14:m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  <a:endParaRPr kumimoji="0" lang="en-IE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417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</m:t>
                              </m:r>
                              <m:r>
                                <a:rPr lang="en-GB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GB" sz="1800" dirty="0"/>
                            <a:t> </a:t>
                          </a:r>
                          <a:endParaRPr lang="en-I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GB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I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0276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AAE1D0-E5A6-F739-C7FB-1C7A5BCA04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1034634"/>
                  </p:ext>
                </p:extLst>
              </p:nvPr>
            </p:nvGraphicFramePr>
            <p:xfrm>
              <a:off x="611187" y="3707630"/>
              <a:ext cx="792162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0813">
                      <a:extLst>
                        <a:ext uri="{9D8B030D-6E8A-4147-A177-3AD203B41FA5}">
                          <a16:colId xmlns:a16="http://schemas.microsoft.com/office/drawing/2014/main" val="2042738468"/>
                        </a:ext>
                      </a:extLst>
                    </a:gridCol>
                    <a:gridCol w="3960813">
                      <a:extLst>
                        <a:ext uri="{9D8B030D-6E8A-4147-A177-3AD203B41FA5}">
                          <a16:colId xmlns:a16="http://schemas.microsoft.com/office/drawing/2014/main" val="14550136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4" t="-1639" r="-10030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154" t="-1639" r="-308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551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4" t="-101639" r="-10030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154" t="-101639" r="-30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417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4" t="-201639" r="-10030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958A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154" t="-201639" r="-30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276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08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4E295-FE22-B56E-3EFD-27EADCA0415B}"/>
              </a:ext>
            </a:extLst>
          </p:cNvPr>
          <p:cNvSpPr txBox="1"/>
          <p:nvPr/>
        </p:nvSpPr>
        <p:spPr>
          <a:xfrm>
            <a:off x="500400" y="952663"/>
            <a:ext cx="1856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Null Set 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FCFD66-060F-74DC-6D90-B613DAE72AC6}"/>
                  </a:ext>
                </a:extLst>
              </p:cNvPr>
              <p:cNvSpPr txBox="1"/>
              <p:nvPr/>
            </p:nvSpPr>
            <p:spPr>
              <a:xfrm>
                <a:off x="500399" y="1549561"/>
                <a:ext cx="8269131" cy="467706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69875" indent="-269875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A </a:t>
                </a:r>
                <a:r>
                  <a:rPr lang="en-GB" sz="2200" b="1" dirty="0"/>
                  <a:t>null set </a:t>
                </a:r>
                <a:r>
                  <a:rPr lang="en-GB" sz="2200" dirty="0"/>
                  <a:t>or an </a:t>
                </a:r>
                <a:r>
                  <a:rPr lang="en-GB" sz="2200" b="1" dirty="0"/>
                  <a:t>empty set </a:t>
                </a:r>
                <a:r>
                  <a:rPr lang="en-GB" sz="2200" dirty="0"/>
                  <a:t>is a set with no elements. The symbol for a null set is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2200" dirty="0"/>
                  <a:t> or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{}</m:t>
                    </m:r>
                  </m:oMath>
                </a14:m>
                <a:r>
                  <a:rPr lang="en-GB" sz="2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FCFD66-060F-74DC-6D90-B613DAE72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9" y="1549561"/>
                <a:ext cx="8269131" cy="4677068"/>
              </a:xfrm>
              <a:prstGeom prst="rect">
                <a:avLst/>
              </a:prstGeom>
              <a:blipFill>
                <a:blip r:embed="rId2"/>
                <a:stretch>
                  <a:fillRect l="-811" t="-91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1AF204-6F3E-6453-5A73-661F6D4C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C2C128D-6A40-6FEB-2044-A624F7EF9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42"/>
          <a:stretch/>
        </p:blipFill>
        <p:spPr>
          <a:xfrm>
            <a:off x="611187" y="800100"/>
            <a:ext cx="7921625" cy="8286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795"/>
          <a:stretch/>
        </p:blipFill>
        <p:spPr>
          <a:xfrm>
            <a:off x="0" y="1628775"/>
            <a:ext cx="9144000" cy="5229225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298506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4E295-FE22-B56E-3EFD-27EADCA0415B}"/>
              </a:ext>
            </a:extLst>
          </p:cNvPr>
          <p:cNvSpPr txBox="1"/>
          <p:nvPr/>
        </p:nvSpPr>
        <p:spPr>
          <a:xfrm>
            <a:off x="500400" y="952663"/>
            <a:ext cx="1856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Null Set 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CFD66-060F-74DC-6D90-B613DAE72AC6}"/>
              </a:ext>
            </a:extLst>
          </p:cNvPr>
          <p:cNvSpPr txBox="1"/>
          <p:nvPr/>
        </p:nvSpPr>
        <p:spPr>
          <a:xfrm>
            <a:off x="500399" y="1549561"/>
            <a:ext cx="8373635" cy="4677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US" sz="2600" b="1" dirty="0">
                <a:solidFill>
                  <a:srgbClr val="5874B7"/>
                </a:solidFill>
              </a:rPr>
              <a:t>Example</a:t>
            </a:r>
          </a:p>
          <a:p>
            <a:pPr>
              <a:spcAft>
                <a:spcPts val="1200"/>
              </a:spcAft>
              <a:buClr>
                <a:srgbClr val="2958A5"/>
              </a:buClr>
            </a:pPr>
            <a:r>
              <a:rPr lang="en-US" sz="2200" dirty="0"/>
              <a:t>List the elements of the set 𝐴, the numbers in the alphabet.</a:t>
            </a:r>
          </a:p>
          <a:p>
            <a:pPr defTabSz="269875">
              <a:spcAft>
                <a:spcPts val="600"/>
              </a:spcAft>
              <a:buClr>
                <a:srgbClr val="2958A5"/>
              </a:buClr>
            </a:pPr>
            <a:r>
              <a:rPr lang="en-US" sz="2400" b="1" dirty="0"/>
              <a:t>Solution</a:t>
            </a:r>
          </a:p>
          <a:p>
            <a:pPr defTabSz="269875">
              <a:spcAft>
                <a:spcPts val="1100"/>
              </a:spcAft>
              <a:buClr>
                <a:srgbClr val="2958A5"/>
              </a:buClr>
            </a:pPr>
            <a:r>
              <a:rPr lang="en-US" sz="2200" dirty="0"/>
              <a:t>𝐴 = { }</a:t>
            </a:r>
            <a:endParaRPr lang="en-GB" sz="22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1AF204-6F3E-6453-5A73-661F6D4C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4E295-FE22-B56E-3EFD-27EADCA0415B}"/>
              </a:ext>
            </a:extLst>
          </p:cNvPr>
          <p:cNvSpPr txBox="1"/>
          <p:nvPr/>
        </p:nvSpPr>
        <p:spPr>
          <a:xfrm>
            <a:off x="500400" y="952663"/>
            <a:ext cx="3376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Cardinal Number #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FCFD66-060F-74DC-6D90-B613DAE72AC6}"/>
                  </a:ext>
                </a:extLst>
              </p:cNvPr>
              <p:cNvSpPr txBox="1"/>
              <p:nvPr/>
            </p:nvSpPr>
            <p:spPr>
              <a:xfrm>
                <a:off x="500399" y="1549561"/>
                <a:ext cx="8269131" cy="467706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69875" indent="-269875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The </a:t>
                </a:r>
                <a:r>
                  <a:rPr lang="en-GB" sz="2200" b="1" dirty="0"/>
                  <a:t>cardinal number</a:t>
                </a:r>
                <a:r>
                  <a:rPr lang="en-GB" sz="2200" dirty="0"/>
                  <a:t> of a set is the number of elements in the set. We use the symbol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GB" sz="2200" dirty="0"/>
                  <a:t> for cardinal number.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FCFD66-060F-74DC-6D90-B613DAE72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9" y="1549561"/>
                <a:ext cx="8269131" cy="4677068"/>
              </a:xfrm>
              <a:prstGeom prst="rect">
                <a:avLst/>
              </a:prstGeom>
              <a:blipFill>
                <a:blip r:embed="rId2"/>
                <a:stretch>
                  <a:fillRect l="-811" t="-91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1AF204-6F3E-6453-5A73-661F6D4C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hat&#10;&#10;Description automatically generated">
            <a:extLst>
              <a:ext uri="{FF2B5EF4-FFF2-40B4-BE49-F238E27FC236}">
                <a16:creationId xmlns:a16="http://schemas.microsoft.com/office/drawing/2014/main" id="{DAD4AE87-B815-7E81-B5E5-FD5AA4861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93"/>
          <a:stretch/>
        </p:blipFill>
        <p:spPr>
          <a:xfrm>
            <a:off x="604160" y="800101"/>
            <a:ext cx="7945681" cy="11890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529"/>
          <a:stretch/>
        </p:blipFill>
        <p:spPr>
          <a:xfrm>
            <a:off x="0" y="1989139"/>
            <a:ext cx="9144000" cy="4868862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111034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3C993358-F55E-4A60-341C-F43406B68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4"/>
          <a:stretch/>
        </p:blipFill>
        <p:spPr>
          <a:xfrm>
            <a:off x="611188" y="800101"/>
            <a:ext cx="7924642" cy="1512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922"/>
          <a:stretch/>
        </p:blipFill>
        <p:spPr>
          <a:xfrm>
            <a:off x="0" y="2328093"/>
            <a:ext cx="9144000" cy="4529907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87392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4E295-FE22-B56E-3EFD-27EADCA0415B}"/>
              </a:ext>
            </a:extLst>
          </p:cNvPr>
          <p:cNvSpPr txBox="1"/>
          <p:nvPr/>
        </p:nvSpPr>
        <p:spPr>
          <a:xfrm>
            <a:off x="500400" y="952663"/>
            <a:ext cx="3376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Cardinal Number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CFD66-060F-74DC-6D90-B613DAE72AC6}"/>
              </a:ext>
            </a:extLst>
          </p:cNvPr>
          <p:cNvSpPr txBox="1"/>
          <p:nvPr/>
        </p:nvSpPr>
        <p:spPr>
          <a:xfrm>
            <a:off x="500400" y="1507333"/>
            <a:ext cx="8269131" cy="4677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rgbClr val="2958A5"/>
              </a:buClr>
            </a:pPr>
            <a:r>
              <a:rPr lang="en-GB" sz="2400" b="1" dirty="0">
                <a:solidFill>
                  <a:srgbClr val="5874B7"/>
                </a:solidFill>
              </a:rPr>
              <a:t>Example 1</a:t>
            </a:r>
          </a:p>
          <a:p>
            <a:pPr>
              <a:buClr>
                <a:srgbClr val="2958A5"/>
              </a:buClr>
            </a:pPr>
            <a:r>
              <a:rPr lang="en-US" sz="2000" b="1" dirty="0"/>
              <a:t>(a) 	</a:t>
            </a:r>
            <a:r>
              <a:rPr lang="en-US" sz="2000" dirty="0"/>
              <a:t>List the elements of the set 𝑀, the months of the year beginning with M.</a:t>
            </a:r>
          </a:p>
          <a:p>
            <a:pPr>
              <a:spcAft>
                <a:spcPts val="1200"/>
              </a:spcAft>
              <a:buClr>
                <a:srgbClr val="2958A5"/>
              </a:buClr>
            </a:pPr>
            <a:r>
              <a:rPr lang="en-US" sz="2000" b="1" dirty="0"/>
              <a:t>(b)	</a:t>
            </a:r>
            <a:r>
              <a:rPr lang="en-US" sz="2000" dirty="0"/>
              <a:t>What is the cardinal number of the set 𝑀?</a:t>
            </a:r>
          </a:p>
          <a:p>
            <a:pPr>
              <a:buClr>
                <a:srgbClr val="2958A5"/>
              </a:buClr>
            </a:pPr>
            <a:r>
              <a:rPr lang="en-US" sz="2200" b="1" dirty="0"/>
              <a:t>Solution</a:t>
            </a:r>
          </a:p>
          <a:p>
            <a:pPr>
              <a:buClr>
                <a:srgbClr val="2958A5"/>
              </a:buClr>
            </a:pPr>
            <a:r>
              <a:rPr lang="en-US" sz="2000" b="1" dirty="0"/>
              <a:t>(a)	</a:t>
            </a:r>
            <a:r>
              <a:rPr lang="en-US" sz="2000" dirty="0"/>
              <a:t>𝑀 = {March, May}</a:t>
            </a:r>
          </a:p>
          <a:p>
            <a:pPr>
              <a:spcAft>
                <a:spcPts val="1800"/>
              </a:spcAft>
              <a:buClr>
                <a:srgbClr val="2958A5"/>
              </a:buClr>
            </a:pPr>
            <a:r>
              <a:rPr lang="en-US" sz="2000" b="1" dirty="0"/>
              <a:t>(b) 	</a:t>
            </a:r>
            <a:r>
              <a:rPr lang="en-US" sz="2000" dirty="0"/>
              <a:t>#𝑀 = 2</a:t>
            </a:r>
            <a:endParaRPr lang="en-US" sz="2000" b="1" dirty="0"/>
          </a:p>
          <a:p>
            <a:pPr>
              <a:buClr>
                <a:srgbClr val="2958A5"/>
              </a:buClr>
            </a:pPr>
            <a:r>
              <a:rPr lang="en-GB" sz="2400" b="1" dirty="0">
                <a:solidFill>
                  <a:srgbClr val="5874B7"/>
                </a:solidFill>
              </a:rPr>
              <a:t>Example 2</a:t>
            </a:r>
          </a:p>
          <a:p>
            <a:pPr>
              <a:buClr>
                <a:srgbClr val="2958A5"/>
              </a:buClr>
            </a:pPr>
            <a:r>
              <a:rPr lang="en-US" dirty="0"/>
              <a:t>𝑆</a:t>
            </a:r>
            <a:r>
              <a:rPr lang="en-US" sz="2000" dirty="0"/>
              <a:t> = {5, 10, 11, 45, 67}, 𝐽 = {6, 7, 8, 9, 12, 67}</a:t>
            </a:r>
          </a:p>
          <a:p>
            <a:pPr>
              <a:buClr>
                <a:srgbClr val="2958A5"/>
              </a:buClr>
            </a:pPr>
            <a:r>
              <a:rPr lang="en-US" sz="2000" b="1" dirty="0"/>
              <a:t>(a) 	</a:t>
            </a:r>
            <a:r>
              <a:rPr lang="en-US" sz="2000" dirty="0"/>
              <a:t> Find #</a:t>
            </a:r>
            <a:r>
              <a:rPr lang="en-IE" sz="2000" dirty="0"/>
              <a:t>𝑆</a:t>
            </a:r>
            <a:r>
              <a:rPr lang="en-US" sz="2000" dirty="0"/>
              <a:t> and #𝐽</a:t>
            </a:r>
          </a:p>
          <a:p>
            <a:pPr>
              <a:spcAft>
                <a:spcPts val="1200"/>
              </a:spcAft>
              <a:buClr>
                <a:srgbClr val="2958A5"/>
              </a:buClr>
            </a:pPr>
            <a:r>
              <a:rPr lang="en-US" sz="2000" b="1" dirty="0"/>
              <a:t>(b) 	</a:t>
            </a:r>
            <a:r>
              <a:rPr lang="en-US" sz="2000" dirty="0"/>
              <a:t> Find #</a:t>
            </a:r>
            <a:r>
              <a:rPr lang="en-IE" sz="2000" dirty="0"/>
              <a:t>𝑆</a:t>
            </a:r>
            <a:r>
              <a:rPr lang="en-US" sz="2000" dirty="0"/>
              <a:t> + #𝐽</a:t>
            </a:r>
          </a:p>
          <a:p>
            <a:pPr>
              <a:buClr>
                <a:srgbClr val="2958A5"/>
              </a:buClr>
            </a:pPr>
            <a:r>
              <a:rPr lang="en-US" sz="2200" b="1" dirty="0"/>
              <a:t>Solution</a:t>
            </a:r>
          </a:p>
          <a:p>
            <a:pPr>
              <a:buClr>
                <a:srgbClr val="2958A5"/>
              </a:buClr>
            </a:pPr>
            <a:r>
              <a:rPr lang="en-US" sz="2000" b="1" dirty="0"/>
              <a:t>(a)	</a:t>
            </a:r>
            <a:r>
              <a:rPr lang="en-US" sz="2000" dirty="0"/>
              <a:t>#𝑆 = 5 and #𝐽 = 6</a:t>
            </a:r>
          </a:p>
          <a:p>
            <a:pPr>
              <a:buClr>
                <a:srgbClr val="2958A5"/>
              </a:buClr>
            </a:pPr>
            <a:r>
              <a:rPr lang="en-US" sz="2000" b="1" dirty="0"/>
              <a:t>(b)</a:t>
            </a:r>
            <a:r>
              <a:rPr lang="en-US" sz="2000" dirty="0"/>
              <a:t>	#𝑆 + #𝐽 = 5 + 6 #𝑆 + #𝐽 = 11</a:t>
            </a:r>
          </a:p>
          <a:p>
            <a:pPr marL="457200" indent="-457200">
              <a:spcAft>
                <a:spcPts val="1100"/>
              </a:spcAft>
              <a:buClr>
                <a:srgbClr val="2958A5"/>
              </a:buClr>
              <a:buAutoNum type="alphaLcParenBoth" startAt="2"/>
            </a:pPr>
            <a:endParaRPr lang="en-GB" sz="2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1AF204-6F3E-6453-5A73-661F6D4C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54779"/>
            <a:ext cx="1918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Equal 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1FE74-C8D2-3010-4E96-276E09B70A02}"/>
              </a:ext>
            </a:extLst>
          </p:cNvPr>
          <p:cNvSpPr txBox="1"/>
          <p:nvPr/>
        </p:nvSpPr>
        <p:spPr>
          <a:xfrm>
            <a:off x="500399" y="1545128"/>
            <a:ext cx="8495555" cy="4523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Sets are said to be </a:t>
            </a:r>
            <a:r>
              <a:rPr lang="en-GB" sz="2200" b="1" dirty="0"/>
              <a:t>equal</a:t>
            </a:r>
            <a:r>
              <a:rPr lang="en-GB" sz="2200" dirty="0"/>
              <a:t> if they contain exactly the same elements.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The order of these elements does not matter.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40C0C-9EC5-E7A4-E625-B99E781F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CD5D9C59-FFF4-713D-9E4D-B09EE100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17"/>
          <a:stretch/>
        </p:blipFill>
        <p:spPr>
          <a:xfrm>
            <a:off x="608169" y="800101"/>
            <a:ext cx="7922995" cy="18367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974"/>
          <a:stretch/>
        </p:blipFill>
        <p:spPr>
          <a:xfrm>
            <a:off x="0" y="2645547"/>
            <a:ext cx="9144000" cy="4212453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93088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4D1C51-9C25-C1D8-1D6A-6E74D1048584}"/>
              </a:ext>
            </a:extLst>
          </p:cNvPr>
          <p:cNvSpPr txBox="1"/>
          <p:nvPr/>
        </p:nvSpPr>
        <p:spPr>
          <a:xfrm>
            <a:off x="499810" y="950217"/>
            <a:ext cx="2849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76AF64"/>
                </a:solidFill>
              </a:rPr>
              <a:t>Chapter 1 -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917F8-1E79-1117-1F69-69CDB10FDA5A}"/>
              </a:ext>
            </a:extLst>
          </p:cNvPr>
          <p:cNvSpPr txBox="1"/>
          <p:nvPr/>
        </p:nvSpPr>
        <p:spPr>
          <a:xfrm>
            <a:off x="499810" y="1475629"/>
            <a:ext cx="306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76AF64"/>
                </a:solidFill>
              </a:rPr>
              <a:t>Learning Intentions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50BD3-DBCC-EE05-36D0-97B3ABD5EC53}"/>
              </a:ext>
            </a:extLst>
          </p:cNvPr>
          <p:cNvSpPr txBox="1"/>
          <p:nvPr/>
        </p:nvSpPr>
        <p:spPr>
          <a:xfrm>
            <a:off x="499809" y="2007476"/>
            <a:ext cx="8033004" cy="41059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100"/>
              </a:spcAft>
            </a:pPr>
            <a:r>
              <a:rPr lang="en-GB" sz="2200" dirty="0"/>
              <a:t>After this unit of learning, you will be able to: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Understand the concept of a set.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List elements of a set.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Demonstrate the understanding of set notation and terminology.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Represent elements of a set in a 2-set Venn diagram.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Find the cardinal number, set difference, union and intersection of a set.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Solve 2-set problems.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B13742-E31D-856E-3593-20A23D66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54779"/>
            <a:ext cx="1918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Equal 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1FE74-C8D2-3010-4E96-276E09B70A02}"/>
              </a:ext>
            </a:extLst>
          </p:cNvPr>
          <p:cNvSpPr txBox="1"/>
          <p:nvPr/>
        </p:nvSpPr>
        <p:spPr>
          <a:xfrm>
            <a:off x="500399" y="1545128"/>
            <a:ext cx="8495555" cy="4523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GB" sz="2600" b="1" dirty="0">
                <a:solidFill>
                  <a:srgbClr val="5874B7"/>
                </a:solidFill>
              </a:rPr>
              <a:t>Example</a:t>
            </a:r>
            <a:endParaRPr lang="en-US" sz="2600" dirty="0"/>
          </a:p>
          <a:p>
            <a:pPr defTabSz="357188">
              <a:spcAft>
                <a:spcPts val="600"/>
              </a:spcAft>
              <a:buClr>
                <a:srgbClr val="2958A5"/>
              </a:buClr>
            </a:pPr>
            <a:r>
              <a:rPr lang="en-US" sz="2000" b="1" dirty="0"/>
              <a:t>(a) </a:t>
            </a:r>
            <a:r>
              <a:rPr lang="en-US" sz="2000" dirty="0"/>
              <a:t>Set 𝐴 = {𝑎, 𝑏, 𝑐, 𝑑} and set 𝐵 = {the first 4 letters of the alphabet} are two 	sets. Do you think these two sets are equal? Give a reason for your answer.</a:t>
            </a:r>
          </a:p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US" sz="2000" b="1" dirty="0"/>
              <a:t>(b) </a:t>
            </a:r>
            <a:r>
              <a:rPr lang="en-US" sz="2000" dirty="0"/>
              <a:t>Are the following two sets equal? Give a reason for your answer.</a:t>
            </a:r>
          </a:p>
          <a:p>
            <a:pPr defTabSz="357188">
              <a:spcAft>
                <a:spcPts val="1800"/>
              </a:spcAft>
              <a:buClr>
                <a:srgbClr val="2958A5"/>
              </a:buClr>
            </a:pPr>
            <a:r>
              <a:rPr lang="en-US" sz="2000" dirty="0"/>
              <a:t>	</a:t>
            </a:r>
            <a:r>
              <a:rPr lang="en-US" sz="2000" b="1" dirty="0"/>
              <a:t>(</a:t>
            </a:r>
            <a:r>
              <a:rPr lang="en-US" sz="2000" b="1" dirty="0" err="1"/>
              <a:t>i</a:t>
            </a:r>
            <a:r>
              <a:rPr lang="en-US" sz="2000" b="1" dirty="0"/>
              <a:t>) </a:t>
            </a:r>
            <a:r>
              <a:rPr lang="en-US" sz="2000" dirty="0"/>
              <a:t>𝐶 = {1, 2, 3, 4} and 𝐷 = {3, 2, 1, 4} 	</a:t>
            </a:r>
            <a:r>
              <a:rPr lang="en-US" sz="2000" b="1" dirty="0"/>
              <a:t>(ii) </a:t>
            </a:r>
            <a:r>
              <a:rPr lang="en-US" sz="2000" dirty="0"/>
              <a:t>𝑋 = {𝑒, 𝑓, 𝑔} and 𝑌 = { , 𝑖, 𝑗}</a:t>
            </a:r>
          </a:p>
          <a:p>
            <a:pPr defTabSz="357188">
              <a:spcAft>
                <a:spcPts val="600"/>
              </a:spcAft>
              <a:buClr>
                <a:srgbClr val="2958A5"/>
              </a:buClr>
            </a:pPr>
            <a:r>
              <a:rPr lang="en-GB" sz="2400" b="1" dirty="0"/>
              <a:t>Solution</a:t>
            </a:r>
          </a:p>
          <a:p>
            <a:pPr marL="357188" indent="-357188" defTabSz="357188">
              <a:buClr>
                <a:srgbClr val="2958A5"/>
              </a:buClr>
            </a:pPr>
            <a:r>
              <a:rPr lang="en-US" sz="2000" b="1" dirty="0"/>
              <a:t>(a)	</a:t>
            </a:r>
            <a:r>
              <a:rPr lang="en-US" sz="2000" dirty="0"/>
              <a:t>𝐴 = {𝑎, 𝑏, 𝑐, 𝑑} and 𝐵 = {𝑎, 𝑏, 𝑐, 𝑑}</a:t>
            </a:r>
          </a:p>
          <a:p>
            <a:pPr defTabSz="357188">
              <a:spcAft>
                <a:spcPts val="600"/>
              </a:spcAft>
              <a:buClr>
                <a:srgbClr val="2958A5"/>
              </a:buClr>
            </a:pPr>
            <a:r>
              <a:rPr lang="en-US" sz="2000" dirty="0"/>
              <a:t>	Yes, sets 𝐴 and 𝐵 are equal. They contain the same elements.</a:t>
            </a:r>
          </a:p>
          <a:p>
            <a:pPr marL="357188" indent="-357188" defTabSz="357188">
              <a:spcAft>
                <a:spcPts val="600"/>
              </a:spcAft>
              <a:buClr>
                <a:srgbClr val="2958A5"/>
              </a:buClr>
            </a:pPr>
            <a:r>
              <a:rPr lang="en-US" sz="2000" b="1" dirty="0"/>
              <a:t>(b)	(</a:t>
            </a:r>
            <a:r>
              <a:rPr lang="en-US" sz="2000" b="1" dirty="0" err="1"/>
              <a:t>i</a:t>
            </a:r>
            <a:r>
              <a:rPr lang="en-US" sz="2000" b="1" dirty="0"/>
              <a:t>) 	</a:t>
            </a:r>
            <a:r>
              <a:rPr lang="en-US" sz="2000" dirty="0"/>
              <a:t>Yes, they are. They contain the same elements; the order in which they 	appear does not matter.</a:t>
            </a:r>
          </a:p>
          <a:p>
            <a:pPr defTabSz="357188">
              <a:spcAft>
                <a:spcPts val="1100"/>
              </a:spcAft>
              <a:buClr>
                <a:srgbClr val="2958A5"/>
              </a:buClr>
            </a:pPr>
            <a:r>
              <a:rPr lang="en-US" sz="2000" dirty="0"/>
              <a:t>	</a:t>
            </a:r>
            <a:r>
              <a:rPr lang="en-US" sz="2000" b="1" dirty="0"/>
              <a:t>(ii) 	</a:t>
            </a:r>
            <a:r>
              <a:rPr lang="en-US" sz="2000" dirty="0"/>
              <a:t>𝑋 and 𝑌 are not equal. They do not contain the same elements.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40C0C-9EC5-E7A4-E625-B99E781F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6065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Subsets ⊂ 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F1CFA-196D-1DD7-D147-D71240F0C047}"/>
              </a:ext>
            </a:extLst>
          </p:cNvPr>
          <p:cNvSpPr txBox="1"/>
          <p:nvPr/>
        </p:nvSpPr>
        <p:spPr>
          <a:xfrm>
            <a:off x="500400" y="1549137"/>
            <a:ext cx="826042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2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Set 𝐴 is a subset of set 𝐵 if all elements of 𝐴 are also elements of 𝐵. </a:t>
            </a:r>
          </a:p>
          <a:p>
            <a:pPr marL="269875" indent="-269875">
              <a:spcAft>
                <a:spcPts val="12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We use the symbol ⊂ to denote subset and ⊄ to denote not a subset. </a:t>
            </a:r>
          </a:p>
          <a:p>
            <a:pPr marL="269875" indent="-269875">
              <a:spcAft>
                <a:spcPts val="12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 subset can be described as a set within a set.</a:t>
            </a:r>
          </a:p>
          <a:p>
            <a:pPr marL="269875" indent="-269875">
              <a:spcAft>
                <a:spcPts val="6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It is important to note that:</a:t>
            </a:r>
          </a:p>
          <a:p>
            <a:pPr marL="727075" lvl="1" indent="-269875">
              <a:spcAft>
                <a:spcPts val="6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Every set is a subset of itself.</a:t>
            </a:r>
          </a:p>
          <a:p>
            <a:pPr marL="727075" lvl="1" indent="-269875">
              <a:spcAft>
                <a:spcPts val="6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 null set is a subset of all sets.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53559-759A-F263-8E63-E84E02B9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692"/>
          <a:stretch/>
        </p:blipFill>
        <p:spPr>
          <a:xfrm>
            <a:off x="0" y="2753497"/>
            <a:ext cx="9144000" cy="4104503"/>
          </a:xfrm>
          <a:prstGeom prst="rect">
            <a:avLst/>
          </a:prstGeom>
          <a:ln>
            <a:solidFill>
              <a:srgbClr val="B0B0B0"/>
            </a:solidFill>
          </a:ln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B75D5B6-D70F-1C75-1C4F-2FF4BFCBE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52"/>
          <a:stretch/>
        </p:blipFill>
        <p:spPr>
          <a:xfrm>
            <a:off x="611188" y="800099"/>
            <a:ext cx="7928562" cy="19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3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668"/>
          <a:stretch/>
        </p:blipFill>
        <p:spPr>
          <a:xfrm>
            <a:off x="0" y="1997847"/>
            <a:ext cx="9144000" cy="4860153"/>
          </a:xfrm>
          <a:prstGeom prst="rect">
            <a:avLst/>
          </a:prstGeom>
          <a:ln>
            <a:solidFill>
              <a:srgbClr val="B0B0B0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D58BD44-1F0D-EE70-D655-078F49A27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08"/>
          <a:stretch/>
        </p:blipFill>
        <p:spPr>
          <a:xfrm>
            <a:off x="611188" y="800100"/>
            <a:ext cx="7928562" cy="11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1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6065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Subsets ⊂ ⊄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BF1CFA-196D-1DD7-D147-D71240F0C047}"/>
                  </a:ext>
                </a:extLst>
              </p:cNvPr>
              <p:cNvSpPr txBox="1"/>
              <p:nvPr/>
            </p:nvSpPr>
            <p:spPr>
              <a:xfrm>
                <a:off x="500400" y="1549137"/>
                <a:ext cx="8260423" cy="377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rgbClr val="2958A5"/>
                  </a:buClr>
                </a:pPr>
                <a:r>
                  <a:rPr lang="en-GB" sz="2600" b="1" dirty="0">
                    <a:solidFill>
                      <a:srgbClr val="5874B7"/>
                    </a:solidFill>
                  </a:rPr>
                  <a:t>Example 1</a:t>
                </a:r>
              </a:p>
              <a:p>
                <a:pPr>
                  <a:spcAft>
                    <a:spcPts val="600"/>
                  </a:spcAft>
                  <a:buClr>
                    <a:srgbClr val="2958A5"/>
                  </a:buClr>
                </a:pPr>
                <a:r>
                  <a:rPr lang="en-US" sz="2200" dirty="0"/>
                  <a:t>𝑆 = {2, 3, 4, 5}, 𝑇 = {1, 2, 3, 4, 5, 6, 7}, 𝑊 = {2, 3} and 𝑉 = { }. </a:t>
                </a:r>
              </a:p>
              <a:p>
                <a:pPr>
                  <a:spcAft>
                    <a:spcPts val="600"/>
                  </a:spcAft>
                  <a:buClr>
                    <a:srgbClr val="2958A5"/>
                  </a:buClr>
                </a:pPr>
                <a:r>
                  <a:rPr lang="en-US" sz="2200" dirty="0"/>
                  <a:t>Use ⊂ or ⊄ to make the following statements true.</a:t>
                </a:r>
              </a:p>
              <a:p>
                <a:pPr>
                  <a:buClr>
                    <a:srgbClr val="2958A5"/>
                  </a:buClr>
                  <a:tabLst>
                    <a:tab pos="269875" algn="l"/>
                  </a:tabLst>
                </a:pPr>
                <a:r>
                  <a:rPr lang="en-GB" sz="2200" b="1" dirty="0">
                    <a:solidFill>
                      <a:srgbClr val="2958A5"/>
                    </a:solidFill>
                  </a:rPr>
                  <a:t>(a)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__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200" dirty="0">
                    <a:ea typeface="Cambria Math" panose="02040503050406030204" pitchFamily="18" charset="0"/>
                  </a:rPr>
                  <a:t>		</a:t>
                </a:r>
                <a:r>
                  <a:rPr lang="en-GB" sz="2200" b="1" dirty="0">
                    <a:solidFill>
                      <a:srgbClr val="2958A5"/>
                    </a:solidFill>
                    <a:ea typeface="Cambria Math" panose="02040503050406030204" pitchFamily="18" charset="0"/>
                  </a:rPr>
                  <a:t>(b)</a:t>
                </a:r>
                <a:r>
                  <a:rPr lang="en-GB" sz="2200" dirty="0">
                    <a:solidFill>
                      <a:srgbClr val="2958A5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dirty="0"/>
                  <a:t>		</a:t>
                </a:r>
                <a:r>
                  <a:rPr lang="en-GB" sz="2200" b="1" dirty="0">
                    <a:solidFill>
                      <a:srgbClr val="2958A5"/>
                    </a:solidFill>
                  </a:rPr>
                  <a:t>(c)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pPr defTabSz="458788">
                  <a:spcAft>
                    <a:spcPts val="1800"/>
                  </a:spcAft>
                  <a:buClr>
                    <a:srgbClr val="2958A5"/>
                  </a:buClr>
                  <a:tabLst>
                    <a:tab pos="269875" algn="l"/>
                  </a:tabLst>
                </a:pPr>
                <a:r>
                  <a:rPr lang="en-GB" sz="2200" b="1" dirty="0">
                    <a:solidFill>
                      <a:srgbClr val="2958A5"/>
                    </a:solidFill>
                  </a:rPr>
                  <a:t>(d)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b="1" dirty="0"/>
                  <a:t>		</a:t>
                </a:r>
                <a:r>
                  <a:rPr lang="en-GB" sz="2200" b="1" dirty="0">
                    <a:solidFill>
                      <a:srgbClr val="2958A5"/>
                    </a:solidFill>
                  </a:rPr>
                  <a:t>(e)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200" dirty="0"/>
                  <a:t>		</a:t>
                </a:r>
                <a:r>
                  <a:rPr lang="en-US" sz="2200" b="1" dirty="0">
                    <a:solidFill>
                      <a:srgbClr val="2958A5"/>
                    </a:solidFill>
                    <a:ea typeface="Cambria Math" panose="02040503050406030204" pitchFamily="18" charset="0"/>
                  </a:rPr>
                  <a:t>(f)</a:t>
                </a:r>
                <a:r>
                  <a:rPr lang="en-GB" sz="2200" b="1" dirty="0">
                    <a:solidFill>
                      <a:srgbClr val="2958A5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200" dirty="0"/>
              </a:p>
              <a:p>
                <a:pPr>
                  <a:spcAft>
                    <a:spcPts val="600"/>
                  </a:spcAft>
                  <a:buClr>
                    <a:srgbClr val="2958A5"/>
                  </a:buClr>
                </a:pPr>
                <a:r>
                  <a:rPr lang="en-US" sz="2400" b="1" dirty="0"/>
                  <a:t>Solutions</a:t>
                </a:r>
              </a:p>
              <a:p>
                <a:pPr>
                  <a:buClr>
                    <a:srgbClr val="2958A5"/>
                  </a:buClr>
                  <a:tabLst>
                    <a:tab pos="269875" algn="l"/>
                  </a:tabLst>
                </a:pPr>
                <a:r>
                  <a:rPr lang="en-GB" sz="2200" b="1" dirty="0">
                    <a:solidFill>
                      <a:srgbClr val="2958A5"/>
                    </a:solidFill>
                  </a:rPr>
                  <a:t>(a) 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200" dirty="0">
                    <a:ea typeface="Cambria Math" panose="02040503050406030204" pitchFamily="18" charset="0"/>
                  </a:rPr>
                  <a:t>		</a:t>
                </a:r>
                <a:r>
                  <a:rPr lang="en-GB" sz="2200" b="1" dirty="0">
                    <a:solidFill>
                      <a:srgbClr val="2958A5"/>
                    </a:solidFill>
                    <a:ea typeface="Cambria Math" panose="02040503050406030204" pitchFamily="18" charset="0"/>
                  </a:rPr>
                  <a:t>(b)</a:t>
                </a:r>
                <a:r>
                  <a:rPr lang="en-GB" sz="2200" dirty="0">
                    <a:solidFill>
                      <a:srgbClr val="2958A5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dirty="0"/>
                  <a:t>		</a:t>
                </a:r>
                <a:r>
                  <a:rPr lang="en-GB" sz="2200" b="1" dirty="0">
                    <a:solidFill>
                      <a:srgbClr val="2958A5"/>
                    </a:solidFill>
                  </a:rPr>
                  <a:t>(c) 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pPr defTabSz="458788">
                  <a:buClr>
                    <a:srgbClr val="2958A5"/>
                  </a:buClr>
                  <a:tabLst>
                    <a:tab pos="269875" algn="l"/>
                  </a:tabLst>
                </a:pPr>
                <a:r>
                  <a:rPr lang="en-GB" sz="2200" b="1" dirty="0">
                    <a:solidFill>
                      <a:srgbClr val="2958A5"/>
                    </a:solidFill>
                  </a:rPr>
                  <a:t>(d)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b="1" dirty="0"/>
                  <a:t>		</a:t>
                </a:r>
                <a:r>
                  <a:rPr lang="en-GB" sz="2200" b="1" dirty="0">
                    <a:solidFill>
                      <a:srgbClr val="2958A5"/>
                    </a:solidFill>
                  </a:rPr>
                  <a:t>(e) 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200" dirty="0"/>
                  <a:t>		</a:t>
                </a:r>
                <a:r>
                  <a:rPr lang="en-US" sz="2200" b="1" dirty="0">
                    <a:solidFill>
                      <a:srgbClr val="2958A5"/>
                    </a:solidFill>
                    <a:ea typeface="Cambria Math" panose="02040503050406030204" pitchFamily="18" charset="0"/>
                  </a:rPr>
                  <a:t>(f)</a:t>
                </a:r>
                <a:r>
                  <a:rPr lang="en-GB" sz="2200" b="1" dirty="0">
                    <a:solidFill>
                      <a:srgbClr val="2958A5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GB" sz="2200" dirty="0"/>
              </a:p>
              <a:p>
                <a:pPr defTabSz="444500">
                  <a:spcAft>
                    <a:spcPts val="1100"/>
                  </a:spcAft>
                  <a:tabLst>
                    <a:tab pos="269875" algn="l"/>
                  </a:tabLst>
                </a:pPr>
                <a:endParaRPr lang="en-GB" sz="2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BF1CFA-196D-1DD7-D147-D71240F0C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1549137"/>
                <a:ext cx="8260423" cy="3770263"/>
              </a:xfrm>
              <a:prstGeom prst="rect">
                <a:avLst/>
              </a:prstGeom>
              <a:blipFill>
                <a:blip r:embed="rId2"/>
                <a:stretch>
                  <a:fillRect l="-1328" t="-12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53559-759A-F263-8E63-E84E02B9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6065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Subsets ⊂ 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F1CFA-196D-1DD7-D147-D71240F0C047}"/>
              </a:ext>
            </a:extLst>
          </p:cNvPr>
          <p:cNvSpPr txBox="1"/>
          <p:nvPr/>
        </p:nvSpPr>
        <p:spPr>
          <a:xfrm>
            <a:off x="500400" y="1549137"/>
            <a:ext cx="826042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GB" sz="2600" b="1" dirty="0">
                <a:solidFill>
                  <a:srgbClr val="5874B7"/>
                </a:solidFill>
              </a:rPr>
              <a:t>Example 2</a:t>
            </a:r>
          </a:p>
          <a:p>
            <a:pPr>
              <a:spcAft>
                <a:spcPts val="600"/>
              </a:spcAft>
              <a:buClr>
                <a:srgbClr val="2958A5"/>
              </a:buClr>
              <a:tabLst>
                <a:tab pos="269875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(a)	</a:t>
            </a:r>
            <a:r>
              <a:rPr lang="en-US" sz="2200" dirty="0"/>
              <a:t>List all the subsets of the set {𝑎, 𝑏, 𝑐}.</a:t>
            </a:r>
          </a:p>
          <a:p>
            <a:pPr>
              <a:spcAft>
                <a:spcPts val="2400"/>
              </a:spcAft>
              <a:buClr>
                <a:srgbClr val="2958A5"/>
              </a:buClr>
              <a:tabLst>
                <a:tab pos="269875" algn="l"/>
              </a:tabLst>
            </a:pPr>
            <a:r>
              <a:rPr lang="en-US" sz="2200" b="1" dirty="0"/>
              <a:t>(b)	</a:t>
            </a:r>
            <a:r>
              <a:rPr lang="en-US" sz="2200" dirty="0"/>
              <a:t>How many subsets are there in total?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US" sz="2400" b="1" dirty="0">
                <a:solidFill>
                  <a:schemeClr val="tx1"/>
                </a:solidFill>
              </a:rPr>
              <a:t>Solutions</a:t>
            </a:r>
          </a:p>
          <a:p>
            <a:pPr>
              <a:spcAft>
                <a:spcPts val="600"/>
              </a:spcAft>
              <a:buClr>
                <a:srgbClr val="2958A5"/>
              </a:buClr>
              <a:tabLst>
                <a:tab pos="269875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(a)	</a:t>
            </a:r>
            <a:r>
              <a:rPr lang="en-GB" sz="2200" dirty="0">
                <a:ea typeface="Cambria Math" panose="02040503050406030204" pitchFamily="18" charset="0"/>
              </a:rPr>
              <a:t>{ }, {𝑎}, {𝑏}, {𝑐}, {𝑎, 𝑏}, {𝑎, 𝑐}, {𝑏, 𝑐}, {𝑎, 𝑏, 𝑐}</a:t>
            </a:r>
          </a:p>
          <a:p>
            <a:pPr>
              <a:buClr>
                <a:srgbClr val="2958A5"/>
              </a:buClr>
              <a:tabLst>
                <a:tab pos="269875" algn="l"/>
              </a:tabLst>
            </a:pPr>
            <a:r>
              <a:rPr lang="en-GB" sz="2200" b="1" dirty="0">
                <a:ea typeface="Cambria Math" panose="02040503050406030204" pitchFamily="18" charset="0"/>
              </a:rPr>
              <a:t>(b)	</a:t>
            </a:r>
            <a:r>
              <a:rPr lang="en-GB" sz="2200" dirty="0">
                <a:ea typeface="Cambria Math" panose="02040503050406030204" pitchFamily="18" charset="0"/>
              </a:rPr>
              <a:t>There are 8 subsets.	</a:t>
            </a:r>
            <a:endParaRPr lang="en-GB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53559-759A-F263-8E63-E84E02B9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3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B1FE74-C8D2-3010-4E96-276E09B70A02}"/>
              </a:ext>
            </a:extLst>
          </p:cNvPr>
          <p:cNvSpPr txBox="1"/>
          <p:nvPr/>
        </p:nvSpPr>
        <p:spPr>
          <a:xfrm>
            <a:off x="500400" y="1576427"/>
            <a:ext cx="3465469" cy="2668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spcAft>
                <a:spcPts val="12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To illustrate a Venn diagram, we use </a:t>
            </a:r>
            <a:r>
              <a:rPr lang="en-US" sz="2000" b="1" dirty="0"/>
              <a:t>circles</a:t>
            </a:r>
            <a:r>
              <a:rPr lang="en-US" sz="2000" dirty="0"/>
              <a:t> or </a:t>
            </a:r>
            <a:r>
              <a:rPr lang="en-US" sz="2000" b="1" dirty="0"/>
              <a:t>ovals</a:t>
            </a:r>
            <a:r>
              <a:rPr lang="en-US" sz="2000" dirty="0"/>
              <a:t>.</a:t>
            </a:r>
          </a:p>
          <a:p>
            <a:pPr marL="269875" indent="-269875">
              <a:spcAft>
                <a:spcPts val="12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 represent each element in the Venn diagram with a </a:t>
            </a:r>
            <a:r>
              <a:rPr lang="en-US" sz="2000" b="1" dirty="0"/>
              <a:t>dot</a:t>
            </a:r>
            <a:r>
              <a:rPr lang="en-US" sz="2000" dirty="0"/>
              <a:t> in front of the element.</a:t>
            </a:r>
          </a:p>
          <a:p>
            <a:pPr marL="269875" indent="-269875">
              <a:spcAft>
                <a:spcPts val="12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Do not repeat </a:t>
            </a:r>
            <a:r>
              <a:rPr lang="en-US" sz="2000" dirty="0"/>
              <a:t>an element in the Venn diagram.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50269"/>
            <a:ext cx="2735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Venn Diagrams</a:t>
            </a:r>
          </a:p>
        </p:txBody>
      </p:sp>
      <p:pic>
        <p:nvPicPr>
          <p:cNvPr id="8" name="Picture 7" descr="A blue circles on a black background&#10;&#10;Description automatically generated">
            <a:extLst>
              <a:ext uri="{FF2B5EF4-FFF2-40B4-BE49-F238E27FC236}">
                <a16:creationId xmlns:a16="http://schemas.microsoft.com/office/drawing/2014/main" id="{F9CDD532-2E99-8C83-71E7-D8AC15FC6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73" y="1576427"/>
            <a:ext cx="4197327" cy="24875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4FE0A8-C6B6-7E11-D992-712CB223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A7BE67-E483-4C87-25A5-D7F3A6D27FD9}"/>
                  </a:ext>
                </a:extLst>
              </p:cNvPr>
              <p:cNvSpPr txBox="1"/>
              <p:nvPr/>
            </p:nvSpPr>
            <p:spPr>
              <a:xfrm>
                <a:off x="500400" y="4169708"/>
                <a:ext cx="8143200" cy="26186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69875" indent="-269875">
                  <a:spcAft>
                    <a:spcPts val="12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Example: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1, 2, 3</m:t>
                        </m:r>
                      </m:e>
                    </m:d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={2, 4, 6}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marL="269875" indent="-269875">
                  <a:spcAft>
                    <a:spcPts val="12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To represent these on a Venn diagram we will need two circles or ovals.</a:t>
                </a:r>
              </a:p>
              <a:p>
                <a:pPr marL="269875" indent="-269875">
                  <a:spcAft>
                    <a:spcPts val="12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can see that the element 2 is common to both sets. Therefore, 2 is placed where the ovals overlap.</a:t>
                </a:r>
                <a:endParaRPr lang="en-GB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A7BE67-E483-4C87-25A5-D7F3A6D27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4169708"/>
                <a:ext cx="8143200" cy="2618620"/>
              </a:xfrm>
              <a:prstGeom prst="rect">
                <a:avLst/>
              </a:prstGeom>
              <a:blipFill>
                <a:blip r:embed="rId4"/>
                <a:stretch>
                  <a:fillRect l="-674" t="-116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orange circle&#10;&#10;Description automatically generated">
            <a:extLst>
              <a:ext uri="{FF2B5EF4-FFF2-40B4-BE49-F238E27FC236}">
                <a16:creationId xmlns:a16="http://schemas.microsoft.com/office/drawing/2014/main" id="{481A5EC1-D97D-B55D-85E4-6B85F9D4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03" y="1376363"/>
            <a:ext cx="3466997" cy="2052637"/>
          </a:xfrm>
          <a:prstGeom prst="rect">
            <a:avLst/>
          </a:prstGeom>
        </p:spPr>
      </p:pic>
      <p:pic>
        <p:nvPicPr>
          <p:cNvPr id="11" name="Picture 10" descr="A two circles with blue lines&#10;&#10;Description automatically generated with medium confidence">
            <a:extLst>
              <a:ext uri="{FF2B5EF4-FFF2-40B4-BE49-F238E27FC236}">
                <a16:creationId xmlns:a16="http://schemas.microsoft.com/office/drawing/2014/main" id="{2CD09511-0F1D-6FAC-F2F7-27041AE76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03" y="4020767"/>
            <a:ext cx="3466997" cy="2052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9934"/>
            <a:ext cx="4077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Intersection and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B1FE74-C8D2-3010-4E96-276E09B70A02}"/>
                  </a:ext>
                </a:extLst>
              </p:cNvPr>
              <p:cNvSpPr txBox="1"/>
              <p:nvPr/>
            </p:nvSpPr>
            <p:spPr>
              <a:xfrm>
                <a:off x="500400" y="1676841"/>
                <a:ext cx="4141269" cy="145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9875" indent="-2698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</a:t>
                </a:r>
                <a:r>
                  <a:rPr lang="en-US" sz="2000" b="1" dirty="0"/>
                  <a:t>intersection</a:t>
                </a:r>
                <a:r>
                  <a:rPr lang="en-US" sz="2000" dirty="0"/>
                  <a:t> of two sets 𝐴 and 𝐵 is the set of the elements that are in both 𝐴 </a:t>
                </a:r>
                <a:r>
                  <a:rPr lang="en-US" sz="2000" b="1" dirty="0"/>
                  <a:t>and</a:t>
                </a:r>
                <a:r>
                  <a:rPr lang="en-US" sz="2000" dirty="0"/>
                  <a:t> 𝐵.</a:t>
                </a:r>
              </a:p>
              <a:p>
                <a:pPr marL="269875" indent="-2698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We write the intersection as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B1FE74-C8D2-3010-4E96-276E09B7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1676841"/>
                <a:ext cx="4141269" cy="1451679"/>
              </a:xfrm>
              <a:prstGeom prst="rect">
                <a:avLst/>
              </a:prstGeom>
              <a:blipFill>
                <a:blip r:embed="rId5"/>
                <a:stretch>
                  <a:fillRect l="-1325" t="-2941" r="-884" b="-672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79DA8D-515C-DFCD-754F-CD3CDC4DF677}"/>
                  </a:ext>
                </a:extLst>
              </p:cNvPr>
              <p:cNvSpPr txBox="1"/>
              <p:nvPr/>
            </p:nvSpPr>
            <p:spPr>
              <a:xfrm>
                <a:off x="500400" y="4475133"/>
                <a:ext cx="4332857" cy="1143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9875" indent="-2698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</a:t>
                </a:r>
                <a:r>
                  <a:rPr lang="en-US" sz="2000" b="1" dirty="0"/>
                  <a:t>union</a:t>
                </a:r>
                <a:r>
                  <a:rPr lang="en-US" sz="2000" dirty="0"/>
                  <a:t> of sets 𝐴 and 𝐵 is the set of elements in 𝐴 </a:t>
                </a:r>
                <a:r>
                  <a:rPr lang="en-US" sz="2000" b="1" dirty="0"/>
                  <a:t>or</a:t>
                </a:r>
                <a:r>
                  <a:rPr lang="en-US" sz="2000" dirty="0"/>
                  <a:t> 𝐵.</a:t>
                </a:r>
              </a:p>
              <a:p>
                <a:pPr marL="269875" indent="-2698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We write the intersection as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79DA8D-515C-DFCD-754F-CD3CDC4DF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4475133"/>
                <a:ext cx="4332857" cy="1143903"/>
              </a:xfrm>
              <a:prstGeom prst="rect">
                <a:avLst/>
              </a:prstGeom>
              <a:blipFill>
                <a:blip r:embed="rId6"/>
                <a:stretch>
                  <a:fillRect l="-1266" t="-3723" b="-851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DFEB05F-5339-9CA5-7738-6C528E6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4741C03-989E-B235-1084-9E33D2565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74"/>
          <a:stretch/>
        </p:blipFill>
        <p:spPr>
          <a:xfrm>
            <a:off x="611187" y="800100"/>
            <a:ext cx="7921625" cy="21695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8130"/>
          <a:stretch/>
        </p:blipFill>
        <p:spPr>
          <a:xfrm>
            <a:off x="0" y="2978332"/>
            <a:ext cx="9144000" cy="3888378"/>
          </a:xfrm>
          <a:prstGeom prst="rect">
            <a:avLst/>
          </a:prstGeom>
          <a:ln>
            <a:solidFill>
              <a:srgbClr val="B0B0B0"/>
            </a:solidFill>
          </a:ln>
        </p:spPr>
      </p:pic>
      <p:pic>
        <p:nvPicPr>
          <p:cNvPr id="12" name="Picture 11" descr="A diagram of a diagram of a number of circles&#10;&#10;Description automatically generated with medium confidence">
            <a:extLst>
              <a:ext uri="{FF2B5EF4-FFF2-40B4-BE49-F238E27FC236}">
                <a16:creationId xmlns:a16="http://schemas.microsoft.com/office/drawing/2014/main" id="{629A5CDE-895E-B7B3-ECCD-A6AD9AA62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1315403"/>
            <a:ext cx="2432301" cy="14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29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venn diagram&#10;&#10;Description automatically generated">
            <a:extLst>
              <a:ext uri="{FF2B5EF4-FFF2-40B4-BE49-F238E27FC236}">
                <a16:creationId xmlns:a16="http://schemas.microsoft.com/office/drawing/2014/main" id="{5E971877-4AB2-492E-2170-A65BF9549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93" y="2026645"/>
            <a:ext cx="3105310" cy="1898748"/>
          </a:xfrm>
          <a:prstGeom prst="rect">
            <a:avLst/>
          </a:prstGeom>
        </p:spPr>
      </p:pic>
      <p:pic>
        <p:nvPicPr>
          <p:cNvPr id="15" name="Picture 14" descr="A diagram of circles with letters and numbers&#10;&#10;Description automatically generated">
            <a:extLst>
              <a:ext uri="{FF2B5EF4-FFF2-40B4-BE49-F238E27FC236}">
                <a16:creationId xmlns:a16="http://schemas.microsoft.com/office/drawing/2014/main" id="{3EC4E36A-95B0-CB7A-B20B-EDCA80CB4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4" y="4559334"/>
            <a:ext cx="3102134" cy="1898748"/>
          </a:xfrm>
          <a:prstGeom prst="rect">
            <a:avLst/>
          </a:prstGeom>
        </p:spPr>
      </p:pic>
      <p:pic>
        <p:nvPicPr>
          <p:cNvPr id="4" name="Picture 3" descr="A diagram of a venn diagram&#10;&#10;Description automatically generated">
            <a:extLst>
              <a:ext uri="{FF2B5EF4-FFF2-40B4-BE49-F238E27FC236}">
                <a16:creationId xmlns:a16="http://schemas.microsoft.com/office/drawing/2014/main" id="{97712570-9DD7-3CFF-5138-E1E51352A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8" y="2026645"/>
            <a:ext cx="3105310" cy="1898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611E31-57DF-5E0E-6569-B846950DE8E4}"/>
              </a:ext>
            </a:extLst>
          </p:cNvPr>
          <p:cNvSpPr txBox="1"/>
          <p:nvPr/>
        </p:nvSpPr>
        <p:spPr>
          <a:xfrm>
            <a:off x="500400" y="947830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5874B7"/>
                </a:solidFill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79DA8D-515C-DFCD-754F-CD3CDC4DF677}"/>
                  </a:ext>
                </a:extLst>
              </p:cNvPr>
              <p:cNvSpPr txBox="1"/>
              <p:nvPr/>
            </p:nvSpPr>
            <p:spPr>
              <a:xfrm>
                <a:off x="491692" y="1550329"/>
                <a:ext cx="40803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(a)</a:t>
                </a:r>
                <a:r>
                  <a:rPr lang="en-GB" sz="2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79DA8D-515C-DFCD-754F-CD3CDC4DF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2" y="1550329"/>
                <a:ext cx="4080308" cy="430887"/>
              </a:xfrm>
              <a:prstGeom prst="rect">
                <a:avLst/>
              </a:prstGeom>
              <a:blipFill>
                <a:blip r:embed="rId5"/>
                <a:stretch>
                  <a:fillRect l="-1943" t="-8451" b="-281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951854-D7C7-B7D7-1B1C-09B0B5010371}"/>
                  </a:ext>
                </a:extLst>
              </p:cNvPr>
              <p:cNvSpPr txBox="1"/>
              <p:nvPr/>
            </p:nvSpPr>
            <p:spPr>
              <a:xfrm>
                <a:off x="5189027" y="1550329"/>
                <a:ext cx="33437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(b) 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951854-D7C7-B7D7-1B1C-09B0B5010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027" y="1550329"/>
                <a:ext cx="3343786" cy="430887"/>
              </a:xfrm>
              <a:prstGeom prst="rect">
                <a:avLst/>
              </a:prstGeom>
              <a:blipFill>
                <a:blip r:embed="rId6"/>
                <a:stretch>
                  <a:fillRect l="-2368" t="-8451" b="-281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073AE8-0A09-4604-1749-AC2797C13379}"/>
                  </a:ext>
                </a:extLst>
              </p:cNvPr>
              <p:cNvSpPr txBox="1"/>
              <p:nvPr/>
            </p:nvSpPr>
            <p:spPr>
              <a:xfrm>
                <a:off x="491692" y="4056080"/>
                <a:ext cx="44496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(c) 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073AE8-0A09-4604-1749-AC2797C13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2" y="4056080"/>
                <a:ext cx="4449680" cy="430887"/>
              </a:xfrm>
              <a:prstGeom prst="rect">
                <a:avLst/>
              </a:prstGeom>
              <a:blipFill>
                <a:blip r:embed="rId7"/>
                <a:stretch>
                  <a:fillRect l="-1781" t="-8451" b="-281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7600AF-43CF-6E30-B105-6AEFC96AAF63}"/>
                  </a:ext>
                </a:extLst>
              </p:cNvPr>
              <p:cNvSpPr txBox="1"/>
              <p:nvPr/>
            </p:nvSpPr>
            <p:spPr>
              <a:xfrm>
                <a:off x="5189025" y="4056080"/>
                <a:ext cx="33437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(d) 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7600AF-43CF-6E30-B105-6AEFC96A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025" y="4056080"/>
                <a:ext cx="3343787" cy="430887"/>
              </a:xfrm>
              <a:prstGeom prst="rect">
                <a:avLst/>
              </a:prstGeom>
              <a:blipFill>
                <a:blip r:embed="rId8"/>
                <a:stretch>
                  <a:fillRect l="-2368" t="-8451" b="-281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FDACA-C7E6-D03C-2580-7783DDBA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29</a:t>
            </a:fld>
            <a:endParaRPr lang="en-GB"/>
          </a:p>
        </p:txBody>
      </p:sp>
      <p:pic>
        <p:nvPicPr>
          <p:cNvPr id="17" name="Picture 16" descr="A diagram of a venn diagram&#10;&#10;Description automatically generated">
            <a:extLst>
              <a:ext uri="{FF2B5EF4-FFF2-40B4-BE49-F238E27FC236}">
                <a16:creationId xmlns:a16="http://schemas.microsoft.com/office/drawing/2014/main" id="{530628C3-95C0-905F-5C2F-611B8E780F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93" y="4550120"/>
            <a:ext cx="3105310" cy="18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FCFD66-060F-74DC-6D90-B613DAE72AC6}"/>
                  </a:ext>
                </a:extLst>
              </p:cNvPr>
              <p:cNvSpPr txBox="1"/>
              <p:nvPr/>
            </p:nvSpPr>
            <p:spPr>
              <a:xfrm>
                <a:off x="500400" y="1546798"/>
                <a:ext cx="8143200" cy="464499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69875" indent="-269875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A set is a well-defined collection of objects. ‘Well-defined’ means we know exactly what it is.</a:t>
                </a:r>
              </a:p>
              <a:p>
                <a:pPr marL="269875" indent="-269875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The set of even numbers from 1 to 11 is well-defined. The set of good music is not, because the meaning of ‘good’ music </a:t>
                </a:r>
                <a:r>
                  <a:rPr lang="en-US" sz="2200" dirty="0"/>
                  <a:t>will vary for different people.</a:t>
                </a:r>
                <a:endParaRPr lang="en-GB" sz="2200" dirty="0"/>
              </a:p>
              <a:p>
                <a:pPr marL="269875" indent="-269875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The objects that make up a set are called </a:t>
                </a:r>
                <a:r>
                  <a:rPr lang="en-GB" sz="2200" b="1" dirty="0"/>
                  <a:t>elements</a:t>
                </a:r>
                <a:r>
                  <a:rPr lang="en-GB" sz="2200" dirty="0"/>
                  <a:t> or </a:t>
                </a:r>
                <a:r>
                  <a:rPr lang="en-GB" sz="2200" b="1" dirty="0"/>
                  <a:t>members</a:t>
                </a:r>
                <a:r>
                  <a:rPr lang="en-GB" sz="2200" dirty="0"/>
                  <a:t>.</a:t>
                </a:r>
              </a:p>
              <a:p>
                <a:pPr marL="269875" indent="-269875">
                  <a:spcAft>
                    <a:spcPts val="6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You can describe a set in two ways:</a:t>
                </a:r>
              </a:p>
              <a:p>
                <a:pPr lvl="1">
                  <a:spcAft>
                    <a:spcPts val="600"/>
                  </a:spcAft>
                  <a:buClr>
                    <a:srgbClr val="2958A5"/>
                  </a:buClr>
                  <a:tabLst>
                    <a:tab pos="896938" algn="l"/>
                  </a:tabLst>
                </a:pPr>
                <a:r>
                  <a:rPr lang="en-GB" sz="2200" b="1" dirty="0">
                    <a:solidFill>
                      <a:srgbClr val="2958A5"/>
                    </a:solidFill>
                  </a:rPr>
                  <a:t>(a)		Written method: </a:t>
                </a:r>
                <a:r>
                  <a:rPr lang="en-GB" sz="2200" dirty="0"/>
                  <a:t>Set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sz="2200" dirty="0"/>
                  <a:t> is the set of days of the weekend</a:t>
                </a:r>
              </a:p>
              <a:p>
                <a:pPr lvl="1">
                  <a:buClr>
                    <a:srgbClr val="2958A5"/>
                  </a:buClr>
                  <a:tabLst>
                    <a:tab pos="896938" algn="l"/>
                  </a:tabLst>
                </a:pPr>
                <a:r>
                  <a:rPr lang="en-GB" sz="2200" b="1" dirty="0">
                    <a:solidFill>
                      <a:srgbClr val="2958A5"/>
                    </a:solidFill>
                  </a:rPr>
                  <a:t>(b)		List method: </a:t>
                </a:r>
                <a:r>
                  <a:rPr lang="en-GB" sz="2200" dirty="0"/>
                  <a:t>Days of the weekend = {Saturday, Sunday} </a:t>
                </a:r>
              </a:p>
              <a:p>
                <a:pPr lvl="1">
                  <a:buClr>
                    <a:srgbClr val="2958A5"/>
                  </a:buClr>
                  <a:tabLst>
                    <a:tab pos="896938" algn="l"/>
                  </a:tabLst>
                </a:pPr>
                <a:r>
                  <a:rPr lang="en-GB" sz="2200" dirty="0"/>
                  <a:t>		</a:t>
                </a:r>
                <a:r>
                  <a:rPr lang="en-GB" sz="2200" b="1" dirty="0"/>
                  <a:t>or</a:t>
                </a: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sz="2200" dirty="0"/>
                  <a:t> = {Saturday, Sunday}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FCFD66-060F-74DC-6D90-B613DAE72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1546798"/>
                <a:ext cx="8143200" cy="4644998"/>
              </a:xfrm>
              <a:prstGeom prst="rect">
                <a:avLst/>
              </a:prstGeom>
              <a:blipFill>
                <a:blip r:embed="rId2"/>
                <a:stretch>
                  <a:fillRect l="-823" t="-91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B4CCB-3614-58EE-1ED5-996896BF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A7467-FF92-3AC9-564C-AC8FEB936EF2}"/>
              </a:ext>
            </a:extLst>
          </p:cNvPr>
          <p:cNvSpPr txBox="1"/>
          <p:nvPr/>
        </p:nvSpPr>
        <p:spPr>
          <a:xfrm>
            <a:off x="500400" y="952147"/>
            <a:ext cx="3559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Introduction to Sets</a:t>
            </a:r>
          </a:p>
        </p:txBody>
      </p:sp>
    </p:spTree>
    <p:extLst>
      <p:ext uri="{BB962C8B-B14F-4D97-AF65-F5344CB8AC3E}">
        <p14:creationId xmlns:p14="http://schemas.microsoft.com/office/powerpoint/2010/main" val="41175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circle and a square&#10;&#10;Description automatically generated">
            <a:extLst>
              <a:ext uri="{FF2B5EF4-FFF2-40B4-BE49-F238E27FC236}">
                <a16:creationId xmlns:a16="http://schemas.microsoft.com/office/drawing/2014/main" id="{31069590-2A21-197D-4D3D-A13E0003B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3908464"/>
            <a:ext cx="6705600" cy="2550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CC88EC-DD47-F5EA-1886-0715D7D852F5}"/>
                  </a:ext>
                </a:extLst>
              </p:cNvPr>
              <p:cNvSpPr txBox="1"/>
              <p:nvPr/>
            </p:nvSpPr>
            <p:spPr>
              <a:xfrm>
                <a:off x="500400" y="950318"/>
                <a:ext cx="28019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dirty="0">
                    <a:solidFill>
                      <a:srgbClr val="2958A5"/>
                    </a:solidFill>
                  </a:rPr>
                  <a:t>Universal Set </a:t>
                </a:r>
                <a14:m>
                  <m:oMath xmlns:m="http://schemas.openxmlformats.org/officeDocument/2006/math">
                    <m:r>
                      <a:rPr lang="en-GB" sz="3200" b="1" i="1">
                        <a:solidFill>
                          <a:srgbClr val="2958A5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en-GB" sz="3200" b="1" dirty="0">
                  <a:solidFill>
                    <a:srgbClr val="2958A5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CC88EC-DD47-F5EA-1886-0715D7D85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950318"/>
                <a:ext cx="2801986" cy="584775"/>
              </a:xfrm>
              <a:prstGeom prst="rect">
                <a:avLst/>
              </a:prstGeom>
              <a:blipFill>
                <a:blip r:embed="rId4"/>
                <a:stretch>
                  <a:fillRect l="-5435" t="-12500" b="-343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B1FE74-C8D2-3010-4E96-276E09B70A02}"/>
                  </a:ext>
                </a:extLst>
              </p:cNvPr>
              <p:cNvSpPr txBox="1"/>
              <p:nvPr/>
            </p:nvSpPr>
            <p:spPr>
              <a:xfrm>
                <a:off x="500400" y="1547212"/>
                <a:ext cx="8216879" cy="2208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9875" indent="-269875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The universal set represents all elements in a given question.</a:t>
                </a:r>
              </a:p>
              <a:p>
                <a:pPr marL="269875" indent="-269875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The universal set is denoted as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2200" dirty="0"/>
                  <a:t>.</a:t>
                </a:r>
              </a:p>
              <a:p>
                <a:pPr marL="269875" indent="-269875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We use a rectangle to represent the universal set in a Venn diagram.</a:t>
                </a:r>
              </a:p>
              <a:p>
                <a:pPr marL="269875" indent="-269875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When there is an element that is not in set 𝐴 or 𝐵, we place it outside the circles but within the rectangular box.</a:t>
                </a:r>
                <a:endParaRPr lang="en-GB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B1FE74-C8D2-3010-4E96-276E09B7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1547212"/>
                <a:ext cx="8216879" cy="2208297"/>
              </a:xfrm>
              <a:prstGeom prst="rect">
                <a:avLst/>
              </a:prstGeom>
              <a:blipFill>
                <a:blip r:embed="rId5"/>
                <a:stretch>
                  <a:fillRect l="-816" t="-1934" r="-445" b="-469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56B5C-6F03-00AD-C262-4B66CAF3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5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venn diagram&#10;&#10;Description automatically generated">
            <a:extLst>
              <a:ext uri="{FF2B5EF4-FFF2-40B4-BE49-F238E27FC236}">
                <a16:creationId xmlns:a16="http://schemas.microsoft.com/office/drawing/2014/main" id="{EDEB22E4-7C94-B4D6-821A-F3591EB6F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0004"/>
            <a:ext cx="3533216" cy="2556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0EAED9-EDC9-5570-B9A5-7CA19B9EAB75}"/>
                  </a:ext>
                </a:extLst>
              </p:cNvPr>
              <p:cNvSpPr txBox="1"/>
              <p:nvPr/>
            </p:nvSpPr>
            <p:spPr>
              <a:xfrm>
                <a:off x="500400" y="958503"/>
                <a:ext cx="29031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dirty="0">
                    <a:solidFill>
                      <a:srgbClr val="2958A5"/>
                    </a:solidFill>
                  </a:rPr>
                  <a:t>Set Difference </a:t>
                </a:r>
                <a14:m>
                  <m:oMath xmlns:m="http://schemas.openxmlformats.org/officeDocument/2006/math">
                    <m:r>
                      <a:rPr lang="en-GB" sz="3200" b="1" i="1">
                        <a:solidFill>
                          <a:srgbClr val="2958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</m:oMath>
                </a14:m>
                <a:endParaRPr lang="en-GB" sz="3200" b="1" dirty="0">
                  <a:solidFill>
                    <a:srgbClr val="2958A5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0EAED9-EDC9-5570-B9A5-7CA19B9EA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958503"/>
                <a:ext cx="2903102" cy="584775"/>
              </a:xfrm>
              <a:prstGeom prst="rect">
                <a:avLst/>
              </a:prstGeom>
              <a:blipFill>
                <a:blip r:embed="rId3"/>
                <a:stretch>
                  <a:fillRect l="-5252" t="-12500" b="-343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8C5531-6815-8C81-9FFC-121B7CDBDA9D}"/>
                  </a:ext>
                </a:extLst>
              </p:cNvPr>
              <p:cNvSpPr txBox="1"/>
              <p:nvPr/>
            </p:nvSpPr>
            <p:spPr>
              <a:xfrm>
                <a:off x="500400" y="2136671"/>
                <a:ext cx="35332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/>
                  <a:t> means the elements in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/>
                  <a:t> but not in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8C5531-6815-8C81-9FFC-121B7CDBD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2136671"/>
                <a:ext cx="3533215" cy="769441"/>
              </a:xfrm>
              <a:prstGeom prst="rect">
                <a:avLst/>
              </a:prstGeom>
              <a:blipFill>
                <a:blip r:embed="rId4"/>
                <a:stretch>
                  <a:fillRect l="-1897" t="-5556" r="-2759" b="-1507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0DE387-3211-B80D-DBA5-81FD825AD1CE}"/>
                  </a:ext>
                </a:extLst>
              </p:cNvPr>
              <p:cNvSpPr txBox="1"/>
              <p:nvPr/>
            </p:nvSpPr>
            <p:spPr>
              <a:xfrm>
                <a:off x="500400" y="4953448"/>
                <a:ext cx="352773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/>
                  <a:t> means the elements in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/>
                  <a:t> but not in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0DE387-3211-B80D-DBA5-81FD825AD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4953448"/>
                <a:ext cx="3527735" cy="769441"/>
              </a:xfrm>
              <a:prstGeom prst="rect">
                <a:avLst/>
              </a:prstGeom>
              <a:blipFill>
                <a:blip r:embed="rId5"/>
                <a:stretch>
                  <a:fillRect l="-1900" t="-5556" r="-2936" b="-1507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620E3F-0101-F14A-134F-4669B200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31</a:t>
            </a:fld>
            <a:endParaRPr lang="en-GB"/>
          </a:p>
        </p:txBody>
      </p:sp>
      <p:pic>
        <p:nvPicPr>
          <p:cNvPr id="13" name="Picture 12" descr="A diagram of a venn diagram&#10;&#10;Description automatically generated">
            <a:extLst>
              <a:ext uri="{FF2B5EF4-FFF2-40B4-BE49-F238E27FC236}">
                <a16:creationId xmlns:a16="http://schemas.microsoft.com/office/drawing/2014/main" id="{9E355C06-FA7D-E055-4DF9-328BDCF06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1315"/>
            <a:ext cx="3527735" cy="24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ECAB516-272D-DA16-D1F8-BE7C3595A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2883"/>
          <a:stretch/>
        </p:blipFill>
        <p:spPr>
          <a:xfrm>
            <a:off x="611187" y="800101"/>
            <a:ext cx="7921626" cy="21695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8268"/>
          <a:stretch/>
        </p:blipFill>
        <p:spPr>
          <a:xfrm>
            <a:off x="-1" y="2978332"/>
            <a:ext cx="9144000" cy="3879668"/>
          </a:xfrm>
          <a:prstGeom prst="rect">
            <a:avLst/>
          </a:prstGeom>
          <a:ln>
            <a:solidFill>
              <a:srgbClr val="B0B0B0"/>
            </a:solidFill>
          </a:ln>
        </p:spPr>
      </p:pic>
      <p:pic>
        <p:nvPicPr>
          <p:cNvPr id="10" name="Picture 9" descr="A diagram of circles and numbers&#10;&#10;Description automatically generated">
            <a:extLst>
              <a:ext uri="{FF2B5EF4-FFF2-40B4-BE49-F238E27FC236}">
                <a16:creationId xmlns:a16="http://schemas.microsoft.com/office/drawing/2014/main" id="{8F4921BA-A4E4-6C7F-2FCA-74CF3A4E1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1171581"/>
            <a:ext cx="2318845" cy="16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59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circles and numbers&#10;&#10;Description automatically generated">
            <a:extLst>
              <a:ext uri="{FF2B5EF4-FFF2-40B4-BE49-F238E27FC236}">
                <a16:creationId xmlns:a16="http://schemas.microsoft.com/office/drawing/2014/main" id="{E7335971-B0D9-F1FF-DEB7-988BA3245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94" y="1975815"/>
            <a:ext cx="2036691" cy="14912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79DA8D-515C-DFCD-754F-CD3CDC4DF677}"/>
                  </a:ext>
                </a:extLst>
              </p:cNvPr>
              <p:cNvSpPr txBox="1"/>
              <p:nvPr/>
            </p:nvSpPr>
            <p:spPr>
              <a:xfrm>
                <a:off x="1501875" y="1593798"/>
                <a:ext cx="3070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(a) 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={1, 2, 3, 4, 5, 6, 7, 8, 9}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79DA8D-515C-DFCD-754F-CD3CDC4DF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875" y="1593798"/>
                <a:ext cx="3070125" cy="369332"/>
              </a:xfrm>
              <a:prstGeom prst="rect">
                <a:avLst/>
              </a:prstGeom>
              <a:blipFill>
                <a:blip r:embed="rId3"/>
                <a:stretch>
                  <a:fillRect l="-1587" t="-8197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951854-D7C7-B7D7-1B1C-09B0B5010371}"/>
                  </a:ext>
                </a:extLst>
              </p:cNvPr>
              <p:cNvSpPr txBox="1"/>
              <p:nvPr/>
            </p:nvSpPr>
            <p:spPr>
              <a:xfrm>
                <a:off x="4919747" y="1589065"/>
                <a:ext cx="2648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(b) 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={1, 2, 4, 5, 6, 7, 8}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951854-D7C7-B7D7-1B1C-09B0B5010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747" y="1589065"/>
                <a:ext cx="2648002" cy="369332"/>
              </a:xfrm>
              <a:prstGeom prst="rect">
                <a:avLst/>
              </a:prstGeom>
              <a:blipFill>
                <a:blip r:embed="rId4"/>
                <a:stretch>
                  <a:fillRect l="-1843" t="-10000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4AB35B-80C3-2100-AEF4-720B93B1ED7F}"/>
                  </a:ext>
                </a:extLst>
              </p:cNvPr>
              <p:cNvSpPr txBox="1"/>
              <p:nvPr/>
            </p:nvSpPr>
            <p:spPr>
              <a:xfrm>
                <a:off x="503656" y="4106001"/>
                <a:ext cx="2178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(c) 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={2, 6, 8}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4AB35B-80C3-2100-AEF4-720B93B1E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6" y="4106001"/>
                <a:ext cx="2178584" cy="369332"/>
              </a:xfrm>
              <a:prstGeom prst="rect">
                <a:avLst/>
              </a:prstGeom>
              <a:blipFill>
                <a:blip r:embed="rId5"/>
                <a:stretch>
                  <a:fillRect l="-2521" t="-10000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271300C-3578-3F09-6558-AEA016D7F036}"/>
              </a:ext>
            </a:extLst>
          </p:cNvPr>
          <p:cNvSpPr txBox="1"/>
          <p:nvPr/>
        </p:nvSpPr>
        <p:spPr>
          <a:xfrm>
            <a:off x="514348" y="943066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5874B7"/>
                </a:solidFill>
              </a:rPr>
              <a:t>Solution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31697-7CD2-3EF5-D4E8-82D623A0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33</a:t>
            </a:fld>
            <a:endParaRPr lang="en-GB"/>
          </a:p>
        </p:txBody>
      </p:sp>
      <p:pic>
        <p:nvPicPr>
          <p:cNvPr id="14" name="Picture 13" descr="A diagram of circles and numbers&#10;&#10;Description automatically generated">
            <a:extLst>
              <a:ext uri="{FF2B5EF4-FFF2-40B4-BE49-F238E27FC236}">
                <a16:creationId xmlns:a16="http://schemas.microsoft.com/office/drawing/2014/main" id="{0DC29818-24D3-DE37-B03A-A1885C11B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21" y="2005772"/>
            <a:ext cx="2036691" cy="1487426"/>
          </a:xfrm>
          <a:prstGeom prst="rect">
            <a:avLst/>
          </a:prstGeom>
        </p:spPr>
      </p:pic>
      <p:pic>
        <p:nvPicPr>
          <p:cNvPr id="16" name="Picture 15" descr="A diagram of a venn diagram&#10;&#10;Description automatically generated">
            <a:extLst>
              <a:ext uri="{FF2B5EF4-FFF2-40B4-BE49-F238E27FC236}">
                <a16:creationId xmlns:a16="http://schemas.microsoft.com/office/drawing/2014/main" id="{BA22AB04-13D1-243E-A698-7AD0BE436A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7" y="4475333"/>
            <a:ext cx="2036487" cy="14912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01EAA2-94EF-0224-75FD-86FB88D72BBB}"/>
                  </a:ext>
                </a:extLst>
              </p:cNvPr>
              <p:cNvSpPr txBox="1"/>
              <p:nvPr/>
            </p:nvSpPr>
            <p:spPr>
              <a:xfrm>
                <a:off x="2884485" y="4106001"/>
                <a:ext cx="3437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(d) 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={1, 2, 3, 4, 5, 6, 7, 8, 9}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01EAA2-94EF-0224-75FD-86FB88D72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485" y="4106001"/>
                <a:ext cx="3437938" cy="369332"/>
              </a:xfrm>
              <a:prstGeom prst="rect">
                <a:avLst/>
              </a:prstGeom>
              <a:blipFill>
                <a:blip r:embed="rId8"/>
                <a:stretch>
                  <a:fillRect l="-1418" t="-10000" r="-177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diagram of circles and numbers&#10;&#10;Description automatically generated">
            <a:extLst>
              <a:ext uri="{FF2B5EF4-FFF2-40B4-BE49-F238E27FC236}">
                <a16:creationId xmlns:a16="http://schemas.microsoft.com/office/drawing/2014/main" id="{CEB3E4CC-B60C-90FF-D839-059964180D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47" y="4494941"/>
            <a:ext cx="2036487" cy="14887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2D7CE7-93C6-EF71-26C2-208AC80743C7}"/>
                  </a:ext>
                </a:extLst>
              </p:cNvPr>
              <p:cNvSpPr txBox="1"/>
              <p:nvPr/>
            </p:nvSpPr>
            <p:spPr>
              <a:xfrm>
                <a:off x="6529151" y="4111356"/>
                <a:ext cx="2341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(e) 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={1, 4, 5, 7}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2D7CE7-93C6-EF71-26C2-208AC807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51" y="4111356"/>
                <a:ext cx="2341154" cy="369332"/>
              </a:xfrm>
              <a:prstGeom prst="rect">
                <a:avLst/>
              </a:prstGeom>
              <a:blipFill>
                <a:blip r:embed="rId10"/>
                <a:stretch>
                  <a:fillRect l="-2083" t="-8197" r="-521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43E08083-65B1-A7ED-BAC3-6CD7E5C067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03" y="4487585"/>
            <a:ext cx="2039967" cy="14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29" grpId="0"/>
      <p:bldP spid="17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FE455D4-24F6-B0F6-3D7E-3DF3CCD2E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05"/>
          <a:stretch/>
        </p:blipFill>
        <p:spPr>
          <a:xfrm>
            <a:off x="611187" y="800101"/>
            <a:ext cx="7921625" cy="18367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34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973"/>
          <a:stretch/>
        </p:blipFill>
        <p:spPr>
          <a:xfrm>
            <a:off x="-1" y="2645546"/>
            <a:ext cx="9144000" cy="4212453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482026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DF2325-5243-9F56-D427-9D5990F23DE2}"/>
                  </a:ext>
                </a:extLst>
              </p:cNvPr>
              <p:cNvSpPr txBox="1"/>
              <p:nvPr/>
            </p:nvSpPr>
            <p:spPr>
              <a:xfrm>
                <a:off x="514348" y="1578254"/>
                <a:ext cx="4165602" cy="493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000" b="1" dirty="0"/>
                  <a:t>Step 1: </a:t>
                </a:r>
                <a:r>
                  <a:rPr lang="en-GB" sz="2000" dirty="0"/>
                  <a:t>Fill in the intersection.</a:t>
                </a: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2, 4, 6</m:t>
                        </m:r>
                      </m:e>
                    </m:d>
                  </m:oMath>
                </a14:m>
                <a:r>
                  <a:rPr lang="en-GB" sz="2000" dirty="0"/>
                  <a:t> 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000" b="1" dirty="0"/>
                  <a:t>Step 2: </a:t>
                </a:r>
                <a:r>
                  <a:rPr lang="en-GB" sz="2000" dirty="0"/>
                  <a:t>Fill in the rest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8, 10</m:t>
                        </m:r>
                      </m:e>
                    </m:d>
                  </m:oMath>
                </a14:m>
                <a:r>
                  <a:rPr lang="en-GB" sz="2000" dirty="0"/>
                  <a:t> </a:t>
                </a: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1, 3, 12</m:t>
                        </m:r>
                      </m:e>
                    </m:d>
                  </m:oMath>
                </a14:m>
                <a:r>
                  <a:rPr lang="en-GB" sz="2000" dirty="0"/>
                  <a:t> 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000" b="1" dirty="0"/>
                  <a:t>Step 3: </a:t>
                </a:r>
                <a:r>
                  <a:rPr lang="en-GB" sz="2000" dirty="0"/>
                  <a:t>Check that you have included all elements from the universal set.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∖(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5, 7, 9, 11</m:t>
                        </m:r>
                      </m:e>
                    </m:d>
                  </m:oMath>
                </a14:m>
                <a:r>
                  <a:rPr lang="en-GB" sz="2000" dirty="0"/>
                  <a:t> 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000" dirty="0"/>
                  <a:t>These elements are not in sets 𝑀 or 𝐹 but they are in the universal set. We place them in the region between the circles and the rectangle.</a:t>
                </a:r>
                <a:endParaRPr lang="en-GB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DF2325-5243-9F56-D427-9D5990F23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8" y="1578254"/>
                <a:ext cx="4165602" cy="4939814"/>
              </a:xfrm>
              <a:prstGeom prst="rect">
                <a:avLst/>
              </a:prstGeom>
              <a:blipFill>
                <a:blip r:embed="rId2"/>
                <a:stretch>
                  <a:fillRect l="-1462" t="-741" r="-731" b="-2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DE6975FE-3D79-BD32-B3E3-1580052614A1}"/>
              </a:ext>
            </a:extLst>
          </p:cNvPr>
          <p:cNvSpPr txBox="1"/>
          <p:nvPr/>
        </p:nvSpPr>
        <p:spPr>
          <a:xfrm>
            <a:off x="500400" y="949329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5874B7"/>
                </a:solidFill>
              </a:rPr>
              <a:t>Solution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952DC-6A8A-0455-89AB-A1FCAA12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35</a:t>
            </a:fld>
            <a:endParaRPr lang="en-GB"/>
          </a:p>
        </p:txBody>
      </p:sp>
      <p:pic>
        <p:nvPicPr>
          <p:cNvPr id="6" name="Picture 5" descr="A diagram of circles and numbers&#10;&#10;Description automatically generated">
            <a:extLst>
              <a:ext uri="{FF2B5EF4-FFF2-40B4-BE49-F238E27FC236}">
                <a16:creationId xmlns:a16="http://schemas.microsoft.com/office/drawing/2014/main" id="{A2C81FB9-D68E-3410-43AF-CEE7CD7B6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50" y="2052021"/>
            <a:ext cx="3804562" cy="30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691" y="951521"/>
            <a:ext cx="4602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Problem Solving with 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9109" y="1544889"/>
            <a:ext cx="80237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00"/>
              </a:spcAft>
            </a:pPr>
            <a:r>
              <a:rPr lang="en-GB" sz="2200" dirty="0"/>
              <a:t>When problem solving, we can use the cardinal numbers of sets in a Venn diagram.</a:t>
            </a:r>
          </a:p>
          <a:p>
            <a:pPr>
              <a:spcAft>
                <a:spcPts val="1100"/>
              </a:spcAft>
            </a:pPr>
            <a:r>
              <a:rPr lang="en-GB" sz="2200" dirty="0"/>
              <a:t>We do not use a dot when illustrating cardinal numbers. We just write the number of elements.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F12E6-D05A-D051-D191-A1DF0223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231BBE-29B1-5918-208D-DD88EECA6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716100"/>
              </p:ext>
            </p:extLst>
          </p:nvPr>
        </p:nvGraphicFramePr>
        <p:xfrm>
          <a:off x="1524000" y="3922486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365473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82347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43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Universal 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6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𝐴 ⋂ 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In 𝐴 and 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621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𝐴 ⋃ 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In 𝐴 or 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83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𝐴 \ 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In 𝐴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14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𝐵 \ 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solidFill>
                            <a:schemeClr val="tx1"/>
                          </a:solidFill>
                        </a:rPr>
                        <a:t>In 𝐵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3324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22D306-B712-1858-F908-BD78F3B26601}"/>
              </a:ext>
            </a:extLst>
          </p:cNvPr>
          <p:cNvSpPr txBox="1"/>
          <p:nvPr/>
        </p:nvSpPr>
        <p:spPr>
          <a:xfrm>
            <a:off x="491691" y="3288829"/>
            <a:ext cx="547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Recap of symbols</a:t>
            </a:r>
          </a:p>
        </p:txBody>
      </p:sp>
    </p:spTree>
    <p:extLst>
      <p:ext uri="{BB962C8B-B14F-4D97-AF65-F5344CB8AC3E}">
        <p14:creationId xmlns:p14="http://schemas.microsoft.com/office/powerpoint/2010/main" val="24371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476F1F2-820B-40F8-14B4-32DD4C904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0"/>
          <a:stretch/>
        </p:blipFill>
        <p:spPr>
          <a:xfrm>
            <a:off x="611186" y="800100"/>
            <a:ext cx="7921624" cy="3349625"/>
          </a:xfrm>
          <a:prstGeom prst="rect">
            <a:avLst/>
          </a:prstGeom>
        </p:spPr>
      </p:pic>
      <p:pic>
        <p:nvPicPr>
          <p:cNvPr id="11" name="Picture 10" descr="A diagram of circles with numbers&#10;&#10;Description automatically generated">
            <a:extLst>
              <a:ext uri="{FF2B5EF4-FFF2-40B4-BE49-F238E27FC236}">
                <a16:creationId xmlns:a16="http://schemas.microsoft.com/office/drawing/2014/main" id="{AEDD5814-3605-5FF5-CB88-0B178002B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35" y="1248035"/>
            <a:ext cx="2871483" cy="16703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37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046"/>
          <a:stretch/>
        </p:blipFill>
        <p:spPr>
          <a:xfrm>
            <a:off x="0" y="4158434"/>
            <a:ext cx="9144000" cy="2699566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2963934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F73E79-C300-2C60-6453-CB8FDABF46C2}"/>
              </a:ext>
            </a:extLst>
          </p:cNvPr>
          <p:cNvSpPr txBox="1"/>
          <p:nvPr/>
        </p:nvSpPr>
        <p:spPr>
          <a:xfrm>
            <a:off x="491691" y="953028"/>
            <a:ext cx="561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874B7"/>
                </a:solidFill>
              </a:rPr>
              <a:t>Solution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88AAA-0700-8F72-F6F9-EAB054DF37B5}"/>
              </a:ext>
            </a:extLst>
          </p:cNvPr>
          <p:cNvSpPr txBox="1"/>
          <p:nvPr/>
        </p:nvSpPr>
        <p:spPr>
          <a:xfrm>
            <a:off x="506682" y="4266457"/>
            <a:ext cx="638478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00"/>
              </a:spcAft>
              <a:tabLst>
                <a:tab pos="444500" algn="l"/>
              </a:tabLst>
            </a:pPr>
            <a:r>
              <a:rPr lang="en-GB" sz="2200" b="1" dirty="0"/>
              <a:t>(a)	</a:t>
            </a:r>
            <a:r>
              <a:rPr lang="en-GB" sz="2200" dirty="0"/>
              <a:t>6 students swim in the sea only.</a:t>
            </a:r>
          </a:p>
          <a:p>
            <a:pPr>
              <a:spcAft>
                <a:spcPts val="1100"/>
              </a:spcAft>
              <a:tabLst>
                <a:tab pos="444500" algn="l"/>
              </a:tabLst>
            </a:pPr>
            <a:r>
              <a:rPr lang="en-GB" sz="2200" b="1" dirty="0"/>
              <a:t>(b)	</a:t>
            </a:r>
            <a:r>
              <a:rPr lang="en-GB" sz="2200" dirty="0"/>
              <a:t>4 students swim in both the sea and the pool.</a:t>
            </a:r>
          </a:p>
          <a:p>
            <a:pPr>
              <a:spcAft>
                <a:spcPts val="1100"/>
              </a:spcAft>
              <a:tabLst>
                <a:tab pos="444500" algn="l"/>
              </a:tabLst>
            </a:pPr>
            <a:r>
              <a:rPr lang="en-GB" sz="2200" b="1" dirty="0"/>
              <a:t>(c)	</a:t>
            </a:r>
            <a:r>
              <a:rPr lang="en-GB" sz="2200" dirty="0"/>
              <a:t>27 students swim in the sea or the pool.</a:t>
            </a:r>
          </a:p>
          <a:p>
            <a:pPr>
              <a:spcAft>
                <a:spcPts val="1100"/>
              </a:spcAft>
              <a:tabLst>
                <a:tab pos="444500" algn="l"/>
              </a:tabLst>
            </a:pPr>
            <a:r>
              <a:rPr lang="en-GB" sz="2200" b="1" dirty="0"/>
              <a:t>(d)	</a:t>
            </a:r>
            <a:r>
              <a:rPr lang="en-GB" sz="2200" dirty="0"/>
              <a:t>3 students don’t swim when they are on holiday.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A1A80D-5344-0339-A9E5-610262C0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 descr="A diagram of a venn diagram&#10;&#10;Description automatically generated">
            <a:extLst>
              <a:ext uri="{FF2B5EF4-FFF2-40B4-BE49-F238E27FC236}">
                <a16:creationId xmlns:a16="http://schemas.microsoft.com/office/drawing/2014/main" id="{714B0577-47DD-3FD3-CE79-0748D00E8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24" y="1672713"/>
            <a:ext cx="4226969" cy="245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87E987-F0D8-D43D-255F-D4581BA92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4182"/>
          <a:stretch/>
        </p:blipFill>
        <p:spPr>
          <a:xfrm>
            <a:off x="606816" y="800099"/>
            <a:ext cx="7938982" cy="10897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39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9"/>
          <a:stretch/>
        </p:blipFill>
        <p:spPr>
          <a:xfrm>
            <a:off x="0" y="1898605"/>
            <a:ext cx="9144000" cy="4968104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167494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4E295-FE22-B56E-3EFD-27EADCA0415B}"/>
              </a:ext>
            </a:extLst>
          </p:cNvPr>
          <p:cNvSpPr txBox="1"/>
          <p:nvPr/>
        </p:nvSpPr>
        <p:spPr>
          <a:xfrm>
            <a:off x="500400" y="952147"/>
            <a:ext cx="3559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Introduction to 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DDF4B-8FB6-DF6A-431A-9D9A9A0A3F2A}"/>
              </a:ext>
            </a:extLst>
          </p:cNvPr>
          <p:cNvSpPr txBox="1"/>
          <p:nvPr/>
        </p:nvSpPr>
        <p:spPr>
          <a:xfrm>
            <a:off x="500400" y="1549947"/>
            <a:ext cx="7964331" cy="46505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When listing a set, remember:</a:t>
            </a:r>
            <a:endParaRPr lang="en-GB" sz="2200" dirty="0"/>
          </a:p>
          <a:p>
            <a:pPr marL="444500" lvl="1">
              <a:spcAft>
                <a:spcPts val="1100"/>
              </a:spcAft>
              <a:buClr>
                <a:srgbClr val="2958A5"/>
              </a:buClr>
              <a:tabLst>
                <a:tab pos="714375" algn="l"/>
              </a:tabLst>
            </a:pPr>
            <a:r>
              <a:rPr lang="en-GB" sz="2200" b="1" dirty="0">
                <a:solidFill>
                  <a:srgbClr val="2958A5"/>
                </a:solidFill>
              </a:rPr>
              <a:t>(a) 	</a:t>
            </a:r>
            <a:r>
              <a:rPr lang="en-GB" sz="2200" dirty="0"/>
              <a:t>Represent each set with a </a:t>
            </a:r>
            <a:r>
              <a:rPr lang="en-GB" sz="2200" b="1" dirty="0"/>
              <a:t>capital letter</a:t>
            </a:r>
            <a:r>
              <a:rPr lang="en-GB" sz="2200" dirty="0"/>
              <a:t>.</a:t>
            </a:r>
          </a:p>
          <a:p>
            <a:pPr marL="444500" lvl="1">
              <a:spcAft>
                <a:spcPts val="1100"/>
              </a:spcAft>
              <a:buClr>
                <a:srgbClr val="2958A5"/>
              </a:buClr>
              <a:tabLst>
                <a:tab pos="714375" algn="l"/>
              </a:tabLst>
            </a:pPr>
            <a:r>
              <a:rPr lang="en-GB" sz="2200" b="1" dirty="0">
                <a:solidFill>
                  <a:srgbClr val="2958A5"/>
                </a:solidFill>
              </a:rPr>
              <a:t>(b)	</a:t>
            </a:r>
            <a:r>
              <a:rPr lang="en-GB" sz="2200" dirty="0"/>
              <a:t>Use </a:t>
            </a:r>
            <a:r>
              <a:rPr lang="en-GB" sz="2200" b="1" dirty="0"/>
              <a:t>{curly brackets}</a:t>
            </a:r>
            <a:r>
              <a:rPr lang="en-GB" sz="2200" dirty="0"/>
              <a:t>.</a:t>
            </a:r>
          </a:p>
          <a:p>
            <a:pPr marL="444500" lvl="1">
              <a:spcAft>
                <a:spcPts val="1100"/>
              </a:spcAft>
              <a:buClr>
                <a:srgbClr val="2958A5"/>
              </a:buClr>
              <a:tabLst>
                <a:tab pos="714375" algn="l"/>
              </a:tabLst>
            </a:pPr>
            <a:r>
              <a:rPr lang="en-GB" sz="2200" b="1" dirty="0">
                <a:solidFill>
                  <a:srgbClr val="2958A5"/>
                </a:solidFill>
              </a:rPr>
              <a:t>(c) 	</a:t>
            </a:r>
            <a:r>
              <a:rPr lang="en-GB" sz="2200" dirty="0"/>
              <a:t>Put a </a:t>
            </a:r>
            <a:r>
              <a:rPr lang="en-GB" sz="2200" b="1" dirty="0"/>
              <a:t>comma</a:t>
            </a:r>
            <a:r>
              <a:rPr lang="en-GB" sz="2200" dirty="0"/>
              <a:t> in between each element.</a:t>
            </a:r>
          </a:p>
          <a:p>
            <a:pPr marL="444500" lvl="1">
              <a:spcAft>
                <a:spcPts val="1100"/>
              </a:spcAft>
              <a:buClr>
                <a:srgbClr val="2958A5"/>
              </a:buClr>
              <a:tabLst>
                <a:tab pos="714375" algn="l"/>
              </a:tabLst>
            </a:pPr>
            <a:r>
              <a:rPr lang="en-GB" sz="2200" b="1" dirty="0">
                <a:solidFill>
                  <a:srgbClr val="2958A5"/>
                </a:solidFill>
              </a:rPr>
              <a:t>(d)	</a:t>
            </a:r>
            <a:r>
              <a:rPr lang="en-GB" sz="2200" dirty="0"/>
              <a:t>List each element only </a:t>
            </a:r>
            <a:r>
              <a:rPr lang="en-GB" sz="2200" b="1" dirty="0"/>
              <a:t>once</a:t>
            </a:r>
            <a:r>
              <a:rPr lang="en-GB" sz="2200" dirty="0"/>
              <a:t>.</a:t>
            </a:r>
          </a:p>
          <a:p>
            <a:pPr marL="444500" lvl="1">
              <a:spcAft>
                <a:spcPts val="1100"/>
              </a:spcAft>
              <a:buClr>
                <a:srgbClr val="2958A5"/>
              </a:buClr>
              <a:tabLst>
                <a:tab pos="714375" algn="l"/>
              </a:tabLst>
            </a:pPr>
            <a:r>
              <a:rPr lang="en-GB" sz="2200" b="1" dirty="0">
                <a:solidFill>
                  <a:srgbClr val="2958A5"/>
                </a:solidFill>
              </a:rPr>
              <a:t>(e)	</a:t>
            </a:r>
            <a:r>
              <a:rPr lang="en-GB" sz="2200" dirty="0"/>
              <a:t>The </a:t>
            </a:r>
            <a:r>
              <a:rPr lang="en-GB" sz="2200" b="1" dirty="0"/>
              <a:t>order</a:t>
            </a:r>
            <a:r>
              <a:rPr lang="en-GB" sz="2200" dirty="0"/>
              <a:t> of the elements </a:t>
            </a:r>
            <a:r>
              <a:rPr lang="en-GB" sz="2200" b="1" dirty="0"/>
              <a:t>does not matter</a:t>
            </a:r>
            <a:r>
              <a:rPr lang="en-GB" sz="22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1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54779"/>
            <a:ext cx="1918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Equal 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1FE74-C8D2-3010-4E96-276E09B70A02}"/>
              </a:ext>
            </a:extLst>
          </p:cNvPr>
          <p:cNvSpPr txBox="1"/>
          <p:nvPr/>
        </p:nvSpPr>
        <p:spPr>
          <a:xfrm>
            <a:off x="500399" y="1545128"/>
            <a:ext cx="8495555" cy="4523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GB" sz="2600" b="1" dirty="0">
                <a:solidFill>
                  <a:srgbClr val="5874B7"/>
                </a:solidFill>
              </a:rPr>
              <a:t>Example 2</a:t>
            </a:r>
            <a:endParaRPr lang="en-US" sz="2600" dirty="0"/>
          </a:p>
          <a:p>
            <a:pPr defTabSz="357188">
              <a:spcAft>
                <a:spcPts val="1800"/>
              </a:spcAft>
              <a:buClr>
                <a:srgbClr val="2958A5"/>
              </a:buClr>
            </a:pPr>
            <a:r>
              <a:rPr lang="en-US" sz="2200" dirty="0"/>
              <a:t>A group of 54 students were asked if they played soccer or Gaelic football. 30 played soccer. 36 played Gaelic football. 10 played neither. How many students played both?</a:t>
            </a:r>
          </a:p>
          <a:p>
            <a:pPr defTabSz="357188">
              <a:spcAft>
                <a:spcPts val="600"/>
              </a:spcAft>
              <a:buClr>
                <a:srgbClr val="2958A5"/>
              </a:buClr>
            </a:pPr>
            <a:r>
              <a:rPr lang="en-GB" sz="2400" b="1" dirty="0"/>
              <a:t>Solution</a:t>
            </a:r>
          </a:p>
          <a:p>
            <a:pPr defTabSz="357188">
              <a:spcAft>
                <a:spcPts val="600"/>
              </a:spcAft>
              <a:buClr>
                <a:srgbClr val="2958A5"/>
              </a:buClr>
            </a:pPr>
            <a:r>
              <a:rPr lang="en-US" sz="2200" dirty="0"/>
              <a:t>𝐴 =30 + 36 + 10 = 76. 	But, there are only 54 students.</a:t>
            </a:r>
          </a:p>
          <a:p>
            <a:pPr defTabSz="357188">
              <a:spcAft>
                <a:spcPts val="600"/>
              </a:spcAft>
              <a:buClr>
                <a:srgbClr val="2958A5"/>
              </a:buClr>
            </a:pPr>
            <a:r>
              <a:rPr lang="en-US" sz="2200" dirty="0"/>
              <a:t>The difference must be an overlap of the two sets.</a:t>
            </a:r>
          </a:p>
          <a:p>
            <a:pPr defTabSz="357188">
              <a:spcAft>
                <a:spcPts val="600"/>
              </a:spcAft>
              <a:buClr>
                <a:srgbClr val="2958A5"/>
              </a:buClr>
            </a:pPr>
            <a:r>
              <a:rPr lang="en-US" sz="2200" dirty="0"/>
              <a:t>So, 76 − 54 = 22 students played both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40C0C-9EC5-E7A4-E625-B99E781F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4EEDC44-1F29-0641-9400-893DF9C80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38"/>
          <a:stretch/>
        </p:blipFill>
        <p:spPr>
          <a:xfrm>
            <a:off x="611187" y="800100"/>
            <a:ext cx="7921625" cy="11160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41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5"/>
          <a:stretch/>
        </p:blipFill>
        <p:spPr>
          <a:xfrm>
            <a:off x="0" y="1924822"/>
            <a:ext cx="9144000" cy="4933178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640848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691" y="1011983"/>
            <a:ext cx="219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Example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CCFE86-8B7C-A336-8652-25725114830C}"/>
              </a:ext>
            </a:extLst>
          </p:cNvPr>
          <p:cNvSpPr txBox="1"/>
          <p:nvPr/>
        </p:nvSpPr>
        <p:spPr>
          <a:xfrm>
            <a:off x="500399" y="1549486"/>
            <a:ext cx="8032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In a class of 28 students, 20 study Spanish, 9 study home economics and 3 study both. Illustrate this information on a Venn diagram.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F73E79-C300-2C60-6453-CB8FDABF46C2}"/>
              </a:ext>
            </a:extLst>
          </p:cNvPr>
          <p:cNvSpPr txBox="1"/>
          <p:nvPr/>
        </p:nvSpPr>
        <p:spPr>
          <a:xfrm>
            <a:off x="500399" y="2462054"/>
            <a:ext cx="13388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/>
              <a:t>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88AAA-0700-8F72-F6F9-EAB054DF37B5}"/>
              </a:ext>
            </a:extLst>
          </p:cNvPr>
          <p:cNvSpPr txBox="1"/>
          <p:nvPr/>
        </p:nvSpPr>
        <p:spPr>
          <a:xfrm>
            <a:off x="500399" y="3041729"/>
            <a:ext cx="4716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Step 1: </a:t>
            </a:r>
            <a:r>
              <a:rPr lang="en-GB" sz="2200" dirty="0"/>
              <a:t>Start with the middle if possible. We know that 3 students study both Spanish and home economics.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88F41-5FE9-1C72-6AE9-38204CAD4B17}"/>
              </a:ext>
            </a:extLst>
          </p:cNvPr>
          <p:cNvSpPr txBox="1"/>
          <p:nvPr/>
        </p:nvSpPr>
        <p:spPr>
          <a:xfrm>
            <a:off x="500399" y="4494395"/>
            <a:ext cx="49200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Step 2: Spanish only</a:t>
            </a:r>
          </a:p>
          <a:p>
            <a:r>
              <a:rPr lang="en-US" sz="2200" dirty="0"/>
              <a:t>20 students study Spanish. 3 of them study both. We only count each element </a:t>
            </a:r>
            <a:r>
              <a:rPr lang="en-US" sz="2200" b="1" dirty="0"/>
              <a:t>once</a:t>
            </a:r>
            <a:r>
              <a:rPr lang="en-US" sz="2200" dirty="0"/>
              <a:t>. So, the number of students who study Spanish </a:t>
            </a:r>
            <a:r>
              <a:rPr lang="en-US" sz="2200" b="1" dirty="0"/>
              <a:t>only</a:t>
            </a:r>
            <a:r>
              <a:rPr lang="en-US" sz="2200" dirty="0"/>
              <a:t> is 20 − 3 = 17</a:t>
            </a:r>
            <a:endParaRPr lang="en-GB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175005-EC46-62D9-5D49-5F1CEDC4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 descr="A diagram of a venn diagram&#10;&#10;Description automatically generated">
            <a:extLst>
              <a:ext uri="{FF2B5EF4-FFF2-40B4-BE49-F238E27FC236}">
                <a16:creationId xmlns:a16="http://schemas.microsoft.com/office/drawing/2014/main" id="{F3BF734E-91CD-5082-D489-E8FD5BC38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07" y="2673133"/>
            <a:ext cx="3223131" cy="1467055"/>
          </a:xfrm>
          <a:prstGeom prst="rect">
            <a:avLst/>
          </a:prstGeom>
        </p:spPr>
      </p:pic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551F267C-A480-2B6F-173A-C0F064DB8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7" y="4648826"/>
            <a:ext cx="3258093" cy="14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a diagram&#10;&#10;Description automatically generated">
            <a:extLst>
              <a:ext uri="{FF2B5EF4-FFF2-40B4-BE49-F238E27FC236}">
                <a16:creationId xmlns:a16="http://schemas.microsoft.com/office/drawing/2014/main" id="{AEFE969A-5D30-1906-90CB-6E680C26D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08" y="2110392"/>
            <a:ext cx="3258094" cy="1482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E88AAA-0700-8F72-F6F9-EAB054DF37B5}"/>
              </a:ext>
            </a:extLst>
          </p:cNvPr>
          <p:cNvSpPr txBox="1"/>
          <p:nvPr/>
        </p:nvSpPr>
        <p:spPr>
          <a:xfrm>
            <a:off x="509108" y="2140910"/>
            <a:ext cx="4672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Step 3: Home economics only</a:t>
            </a:r>
          </a:p>
          <a:p>
            <a:r>
              <a:rPr lang="en-US" sz="2200" dirty="0"/>
              <a:t>9 students study home economics. </a:t>
            </a:r>
          </a:p>
          <a:p>
            <a:r>
              <a:rPr lang="en-US" sz="2200" dirty="0"/>
              <a:t>3 study both. So, the number that study home economics </a:t>
            </a:r>
            <a:r>
              <a:rPr lang="en-US" sz="2200" b="1" dirty="0"/>
              <a:t>only</a:t>
            </a:r>
            <a:r>
              <a:rPr lang="en-US" sz="2200" dirty="0"/>
              <a:t> is 9 − 3 = 6</a:t>
            </a:r>
            <a:endParaRPr lang="en-GB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88F41-5FE9-1C72-6AE9-38204CAD4B17}"/>
              </a:ext>
            </a:extLst>
          </p:cNvPr>
          <p:cNvSpPr txBox="1"/>
          <p:nvPr/>
        </p:nvSpPr>
        <p:spPr>
          <a:xfrm>
            <a:off x="509109" y="4020535"/>
            <a:ext cx="42806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Step 4: Neither</a:t>
            </a:r>
          </a:p>
          <a:p>
            <a:r>
              <a:rPr lang="en-US" sz="2200" dirty="0"/>
              <a:t>Add up all of the students already included. 3 + 17 + 6 = 26 students. However, there are 28 in the class. So that means that 2 study neither.</a:t>
            </a:r>
            <a:endParaRPr lang="en-GB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F1076-9458-C981-4D76-2D24CA5F598C}"/>
              </a:ext>
            </a:extLst>
          </p:cNvPr>
          <p:cNvSpPr txBox="1"/>
          <p:nvPr/>
        </p:nvSpPr>
        <p:spPr>
          <a:xfrm>
            <a:off x="509108" y="1530649"/>
            <a:ext cx="29900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/>
              <a:t>Solution - continued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6852A-DF02-F7AE-033B-E0904AC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43</a:t>
            </a:fld>
            <a:endParaRPr lang="en-GB"/>
          </a:p>
        </p:txBody>
      </p:sp>
      <p:pic>
        <p:nvPicPr>
          <p:cNvPr id="16" name="Picture 15" descr="A diagram of a diagram&#10;&#10;Description automatically generated">
            <a:extLst>
              <a:ext uri="{FF2B5EF4-FFF2-40B4-BE49-F238E27FC236}">
                <a16:creationId xmlns:a16="http://schemas.microsoft.com/office/drawing/2014/main" id="{C6E69300-A2F6-3631-90C8-453E86F2B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09" y="4171381"/>
            <a:ext cx="3258093" cy="1481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2916D8-8B04-6D46-2E2A-88D77A37D367}"/>
              </a:ext>
            </a:extLst>
          </p:cNvPr>
          <p:cNvSpPr txBox="1"/>
          <p:nvPr/>
        </p:nvSpPr>
        <p:spPr>
          <a:xfrm>
            <a:off x="491691" y="1011983"/>
            <a:ext cx="219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29211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310B999-AA61-9580-F31C-5BEB340B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98"/>
          <a:stretch/>
        </p:blipFill>
        <p:spPr>
          <a:xfrm>
            <a:off x="611188" y="800100"/>
            <a:ext cx="7928650" cy="8286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795"/>
          <a:stretch/>
        </p:blipFill>
        <p:spPr>
          <a:xfrm>
            <a:off x="0" y="1628774"/>
            <a:ext cx="9144000" cy="5229225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42361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box&#10;&#10;Description automatically generated">
            <a:extLst>
              <a:ext uri="{FF2B5EF4-FFF2-40B4-BE49-F238E27FC236}">
                <a16:creationId xmlns:a16="http://schemas.microsoft.com/office/drawing/2014/main" id="{165DD215-6A3D-1364-DB0D-52F3F15AF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1"/>
          <a:stretch/>
        </p:blipFill>
        <p:spPr>
          <a:xfrm>
            <a:off x="611188" y="800100"/>
            <a:ext cx="7928650" cy="11890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529"/>
          <a:stretch/>
        </p:blipFill>
        <p:spPr>
          <a:xfrm>
            <a:off x="0" y="1989139"/>
            <a:ext cx="9144000" cy="4868862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186980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4E295-FE22-B56E-3EFD-27EADCA0415B}"/>
              </a:ext>
            </a:extLst>
          </p:cNvPr>
          <p:cNvSpPr txBox="1"/>
          <p:nvPr/>
        </p:nvSpPr>
        <p:spPr>
          <a:xfrm>
            <a:off x="500400" y="952147"/>
            <a:ext cx="3559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Introduction to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DDDF4B-8FB6-DF6A-431A-9D9A9A0A3F2A}"/>
                  </a:ext>
                </a:extLst>
              </p:cNvPr>
              <p:cNvSpPr txBox="1"/>
              <p:nvPr/>
            </p:nvSpPr>
            <p:spPr>
              <a:xfrm>
                <a:off x="500400" y="1549947"/>
                <a:ext cx="8199463" cy="46505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lvl="1">
                  <a:buClr>
                    <a:srgbClr val="2958A5"/>
                  </a:buClr>
                </a:pPr>
                <a:r>
                  <a:rPr lang="en-US" sz="2600" b="1" dirty="0">
                    <a:solidFill>
                      <a:srgbClr val="5874B7"/>
                    </a:solidFill>
                  </a:rPr>
                  <a:t>Example 1 </a:t>
                </a:r>
              </a:p>
              <a:p>
                <a:pPr marL="0" lvl="1">
                  <a:spcAft>
                    <a:spcPts val="1200"/>
                  </a:spcAft>
                  <a:buClr>
                    <a:srgbClr val="2958A5"/>
                  </a:buClr>
                </a:pPr>
                <a:r>
                  <a:rPr lang="en-US" sz="2200" dirty="0"/>
                  <a:t>List the elements of the set 𝐻, the letters in the word ‘hippopotamus’.</a:t>
                </a:r>
                <a:endParaRPr lang="en-GB" sz="2200" dirty="0"/>
              </a:p>
              <a:p>
                <a:pPr marL="0" lvl="1" defTabSz="269875">
                  <a:spcAft>
                    <a:spcPts val="600"/>
                  </a:spcAft>
                  <a:buClr>
                    <a:srgbClr val="2958A5"/>
                  </a:buClr>
                </a:pPr>
                <a:r>
                  <a:rPr lang="en-GB" sz="2400" b="1" dirty="0"/>
                  <a:t>Solution 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0" lvl="1" defTabSz="269875">
                  <a:spcAft>
                    <a:spcPts val="600"/>
                  </a:spcAft>
                  <a:buClr>
                    <a:srgbClr val="2958A5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2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0" lvl="1" defTabSz="269875">
                  <a:spcAft>
                    <a:spcPts val="2400"/>
                  </a:spcAft>
                  <a:buClr>
                    <a:srgbClr val="2958A5"/>
                  </a:buClr>
                </a:pPr>
                <a:r>
                  <a:rPr lang="en-US" sz="2200" dirty="0"/>
                  <a:t>(Remember, you only list each element </a:t>
                </a:r>
                <a:r>
                  <a:rPr lang="en-US" sz="2200" b="1" dirty="0"/>
                  <a:t>once</a:t>
                </a:r>
                <a:r>
                  <a:rPr lang="en-US" sz="2200" dirty="0"/>
                  <a:t>.)</a:t>
                </a:r>
              </a:p>
              <a:p>
                <a:pPr marL="0" lvl="1">
                  <a:buClr>
                    <a:srgbClr val="2958A5"/>
                  </a:buClr>
                </a:pPr>
                <a:r>
                  <a:rPr lang="en-US" sz="2600" b="1" dirty="0">
                    <a:solidFill>
                      <a:srgbClr val="5874B7"/>
                    </a:solidFill>
                  </a:rPr>
                  <a:t>Example 2</a:t>
                </a:r>
              </a:p>
              <a:p>
                <a:pPr marL="0" lvl="1">
                  <a:spcAft>
                    <a:spcPts val="1200"/>
                  </a:spcAft>
                  <a:buClr>
                    <a:srgbClr val="2958A5"/>
                  </a:buClr>
                </a:pPr>
                <a:r>
                  <a:rPr lang="en-US" sz="2200" dirty="0"/>
                  <a:t>Describe the following set in words.𝑀 = {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}</a:t>
                </a:r>
              </a:p>
              <a:p>
                <a:pPr marL="0" lvl="1" defTabSz="269875">
                  <a:spcAft>
                    <a:spcPts val="600"/>
                  </a:spcAft>
                  <a:buClr>
                    <a:srgbClr val="2958A5"/>
                  </a:buClr>
                </a:pPr>
                <a:r>
                  <a:rPr lang="en-US" sz="2400" b="1" dirty="0"/>
                  <a:t>Solution</a:t>
                </a:r>
              </a:p>
              <a:p>
                <a:pPr marL="0" lvl="1" defTabSz="269875">
                  <a:spcAft>
                    <a:spcPts val="1200"/>
                  </a:spcAft>
                  <a:buClr>
                    <a:srgbClr val="2958A5"/>
                  </a:buClr>
                </a:pPr>
                <a:r>
                  <a:rPr lang="en-US" sz="2200" dirty="0"/>
                  <a:t>The set 𝑀 is the last three letters of the alphabet.</a:t>
                </a:r>
                <a:endParaRPr lang="en-GB" sz="2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DDDF4B-8FB6-DF6A-431A-9D9A9A0A3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1549947"/>
                <a:ext cx="8199463" cy="4650556"/>
              </a:xfrm>
              <a:prstGeom prst="rect">
                <a:avLst/>
              </a:prstGeom>
              <a:blipFill>
                <a:blip r:embed="rId2"/>
                <a:stretch>
                  <a:fillRect l="-1338" t="-10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4E295-FE22-B56E-3EFD-27EADCA0415B}"/>
              </a:ext>
            </a:extLst>
          </p:cNvPr>
          <p:cNvSpPr txBox="1"/>
          <p:nvPr/>
        </p:nvSpPr>
        <p:spPr>
          <a:xfrm>
            <a:off x="500400" y="952663"/>
            <a:ext cx="2450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Elements ∈ 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FCFD66-060F-74DC-6D90-B613DAE72AC6}"/>
                  </a:ext>
                </a:extLst>
              </p:cNvPr>
              <p:cNvSpPr txBox="1"/>
              <p:nvPr/>
            </p:nvSpPr>
            <p:spPr>
              <a:xfrm>
                <a:off x="500399" y="1549561"/>
                <a:ext cx="8269131" cy="467706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69875" indent="-269875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The symbol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200" dirty="0"/>
                  <a:t> shows that something is an element of a set.</a:t>
                </a:r>
              </a:p>
              <a:p>
                <a:pPr marL="269875" indent="-269875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The symbol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GB" sz="2200" dirty="0"/>
                  <a:t> shows that something is not an element of a set.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FCFD66-060F-74DC-6D90-B613DAE72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9" y="1549561"/>
                <a:ext cx="8269131" cy="4677068"/>
              </a:xfrm>
              <a:prstGeom prst="rect">
                <a:avLst/>
              </a:prstGeom>
              <a:blipFill>
                <a:blip r:embed="rId2"/>
                <a:stretch>
                  <a:fillRect l="-811" t="-91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1AF204-6F3E-6453-5A73-661F6D4C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EB992A06-9F95-E19B-4E53-86B73D173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616"/>
          <a:stretch/>
        </p:blipFill>
        <p:spPr>
          <a:xfrm>
            <a:off x="611188" y="800101"/>
            <a:ext cx="7928650" cy="22685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706"/>
          <a:stretch/>
        </p:blipFill>
        <p:spPr>
          <a:xfrm>
            <a:off x="0" y="3068639"/>
            <a:ext cx="9144000" cy="3789361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48409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2208</TotalTime>
  <Words>2141</Words>
  <Application>Microsoft Office PowerPoint</Application>
  <PresentationFormat>On-screen Show (4:3)</PresentationFormat>
  <Paragraphs>230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Hartburn</dc:creator>
  <cp:lastModifiedBy>Neil McNamee</cp:lastModifiedBy>
  <cp:revision>199</cp:revision>
  <dcterms:created xsi:type="dcterms:W3CDTF">2023-12-04T10:11:39Z</dcterms:created>
  <dcterms:modified xsi:type="dcterms:W3CDTF">2024-04-25T12:07:24Z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-136245169</vt:i4>
  </property>
  <property fmtid="{D5CDD505-2E9C-101B-9397-08002B2CF9AE}" pid="3" name="_NewReviewCycle">
    <vt:lpwstr/>
  </property>
  <property fmtid="{D5CDD505-2E9C-101B-9397-08002B2CF9AE}" pid="4" name="_EmailSubject">
    <vt:lpwstr>Sample PowerPoints | Discover Maths 1</vt:lpwstr>
  </property>
  <property fmtid="{D5CDD505-2E9C-101B-9397-08002B2CF9AE}" pid="5" name="_AuthorEmail">
    <vt:lpwstr>jglennon@edco.ie</vt:lpwstr>
  </property>
  <property fmtid="{D5CDD505-2E9C-101B-9397-08002B2CF9AE}" pid="6" name="_AuthorEmailDisplayName">
    <vt:lpwstr>Glennon, Julie</vt:lpwstr>
  </property>
</Properties>
</file>