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96" r:id="rId5"/>
    <p:sldId id="303" r:id="rId6"/>
    <p:sldId id="302" r:id="rId7"/>
    <p:sldId id="272" r:id="rId8"/>
    <p:sldId id="274" r:id="rId9"/>
    <p:sldId id="275" r:id="rId10"/>
    <p:sldId id="299" r:id="rId11"/>
    <p:sldId id="279" r:id="rId12"/>
    <p:sldId id="262" r:id="rId13"/>
    <p:sldId id="300" r:id="rId14"/>
    <p:sldId id="276" r:id="rId15"/>
    <p:sldId id="278" r:id="rId16"/>
    <p:sldId id="297" r:id="rId17"/>
    <p:sldId id="304" r:id="rId18"/>
    <p:sldId id="298" r:id="rId19"/>
    <p:sldId id="270" r:id="rId20"/>
    <p:sldId id="271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72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4" pos="5057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hKLeMS5ibDjJApdIzh2c4zhcnm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Rogers" initials="JR" lastIdx="8" clrIdx="0">
    <p:extLst>
      <p:ext uri="{19B8F6BF-5375-455C-9EA6-DF929625EA0E}">
        <p15:presenceInfo xmlns:p15="http://schemas.microsoft.com/office/powerpoint/2012/main" userId="5bd7fad4c2d599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B90"/>
    <a:srgbClr val="94D5D3"/>
    <a:srgbClr val="93D5D3"/>
    <a:srgbClr val="9FD9D8"/>
    <a:srgbClr val="D2DEEC"/>
    <a:srgbClr val="C7EAFB"/>
    <a:srgbClr val="FDB714"/>
    <a:srgbClr val="00AEEF"/>
    <a:srgbClr val="221E1F"/>
    <a:srgbClr val="ADB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477" autoAdjust="0"/>
  </p:normalViewPr>
  <p:slideViewPr>
    <p:cSldViewPr snapToGrid="0">
      <p:cViewPr varScale="1">
        <p:scale>
          <a:sx n="108" d="100"/>
          <a:sy n="108" d="100"/>
        </p:scale>
        <p:origin x="1734" y="96"/>
      </p:cViewPr>
      <p:guideLst>
        <p:guide pos="272"/>
        <p:guide orient="horz" pos="935"/>
        <p:guide orient="horz" pos="1275"/>
        <p:guide pos="50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344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686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4250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0259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457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8992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6779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7843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776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906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431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26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727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800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10;p17">
            <a:extLst>
              <a:ext uri="{FF2B5EF4-FFF2-40B4-BE49-F238E27FC236}">
                <a16:creationId xmlns:a16="http://schemas.microsoft.com/office/drawing/2014/main" id="{B3DA1572-31EC-CA70-D69A-730F582C13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9974" y="6441118"/>
            <a:ext cx="408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219974" y="6441118"/>
            <a:ext cx="408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39AD8-3E9D-6C93-51D7-C72FD9FAE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1065"/>
            <a:ext cx="9144000" cy="1116211"/>
          </a:xfrm>
          <a:prstGeom prst="rect">
            <a:avLst/>
          </a:prstGeom>
        </p:spPr>
      </p:pic>
      <p:sp>
        <p:nvSpPr>
          <p:cNvPr id="86" name="Google Shape;86;p1"/>
          <p:cNvSpPr txBox="1"/>
          <p:nvPr/>
        </p:nvSpPr>
        <p:spPr>
          <a:xfrm>
            <a:off x="1923069" y="5401066"/>
            <a:ext cx="5694929" cy="11011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lvl="0" algn="ctr">
              <a:buSzPts val="3200"/>
            </a:pPr>
            <a:r>
              <a:rPr lang="en-IE" sz="2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HOUSEHOLD BUDGETS</a:t>
            </a:r>
            <a:endParaRPr lang="en-IE"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F1E5AF15-D0A0-79B2-F507-9B394EBF22F3}"/>
              </a:ext>
            </a:extLst>
          </p:cNvPr>
          <p:cNvSpPr txBox="1"/>
          <p:nvPr/>
        </p:nvSpPr>
        <p:spPr>
          <a:xfrm>
            <a:off x="8026401" y="5416116"/>
            <a:ext cx="1025235" cy="11011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0C11D3D-960B-CC30-46A6-E392E5F99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88770"/>
              </p:ext>
            </p:extLst>
          </p:nvPr>
        </p:nvGraphicFramePr>
        <p:xfrm>
          <a:off x="222250" y="1525588"/>
          <a:ext cx="8072439" cy="363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8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WILSON HOUSEHOLD BUDGET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75">
                <a:tc>
                  <a:txBody>
                    <a:bodyPr/>
                    <a:lstStyle/>
                    <a:p>
                      <a:endParaRPr lang="en-IE" sz="1600" b="1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MARCH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2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7">
                <a:tc gridSpan="5"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PLANNED EXPENDITURE</a:t>
                      </a:r>
                      <a:endParaRPr lang="en-IE" sz="1400" b="1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2">
                <a:tc gridSpan="5"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Discretionary</a:t>
                      </a:r>
                      <a:endParaRPr lang="en-IE" sz="1400" b="1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A46442-30DB-8A4E-314B-F78AEF027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389313"/>
            <a:ext cx="2058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dirty="0"/>
              <a:t>Entertainment</a:t>
            </a:r>
            <a:endParaRPr lang="en-IE" alt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E5AB7-F291-6CC2-E5C8-0A427ECD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863975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dirty="0"/>
              <a:t>Presents</a:t>
            </a:r>
            <a:endParaRPr lang="en-IE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2A65A-6579-A026-DD1F-A7F71B6B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332288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dirty="0"/>
              <a:t>Holidays</a:t>
            </a:r>
            <a:endParaRPr lang="en-IE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7903C-5B1E-3AFF-C874-319E90C04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764811"/>
            <a:ext cx="204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i="1"/>
              <a:t>Subtotal</a:t>
            </a:r>
            <a:endParaRPr lang="en-IE" altLang="en-US" sz="1400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6DA7A1-EFB8-D09E-323D-A55EA071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3392488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120</a:t>
            </a:r>
            <a:endParaRPr lang="en-IE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008E2-8FE9-FDF1-4502-0C2E06A3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4767986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160</a:t>
            </a:r>
            <a:endParaRPr lang="en-IE" altLang="en-US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A948AB-E7D4-E76F-B1D1-FC9101B7FCD7}"/>
              </a:ext>
            </a:extLst>
          </p:cNvPr>
          <p:cNvCxnSpPr>
            <a:cxnSpLocks/>
          </p:cNvCxnSpPr>
          <p:nvPr/>
        </p:nvCxnSpPr>
        <p:spPr>
          <a:xfrm>
            <a:off x="222250" y="4673027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32E32C-2890-2ECE-4B36-9329E1729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392488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120</a:t>
            </a:r>
            <a:endParaRPr lang="en-IE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3A8828-6D06-E560-27C9-1DF858274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3862388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40</a:t>
            </a:r>
            <a:endParaRPr lang="en-IE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A97B7C-6633-C296-2D4C-E6A0F491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4764811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120</a:t>
            </a:r>
            <a:endParaRPr lang="en-IE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D3676-6342-71A0-0792-FFBA2387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3384550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360</a:t>
            </a:r>
            <a:endParaRPr lang="en-IE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E0D977-46CD-5D55-3C18-6982C2278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3389313"/>
            <a:ext cx="9461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120</a:t>
            </a:r>
            <a:endParaRPr lang="en-IE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CD600A-C0AE-E313-5E54-C490C3E01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4772749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1,950</a:t>
            </a:r>
            <a:endParaRPr lang="en-IE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82B69-19B1-322E-1589-DC7D6A14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865563"/>
            <a:ext cx="10588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120</a:t>
            </a:r>
            <a:endParaRPr lang="en-IE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035497-9011-77D6-D7BF-1C8410243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433601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1,750</a:t>
            </a:r>
            <a:endParaRPr lang="en-IE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6C04E1-CD5E-12CD-00B4-6E2C426F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4772749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2,230</a:t>
            </a:r>
            <a:endParaRPr lang="en-IE" alt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3B1001-C9CA-17A8-6990-D10D84936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3863975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80</a:t>
            </a:r>
            <a:endParaRPr lang="en-IE" alt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7D356B-BBE9-0C63-ED78-B3380A3A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4336018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 dirty="0"/>
              <a:t>1,750</a:t>
            </a:r>
            <a:endParaRPr lang="en-IE" altLang="en-US" sz="1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3E4D2B-DF68-154E-D732-B24F1889390E}"/>
              </a:ext>
            </a:extLst>
          </p:cNvPr>
          <p:cNvCxnSpPr>
            <a:cxnSpLocks/>
          </p:cNvCxnSpPr>
          <p:nvPr/>
        </p:nvCxnSpPr>
        <p:spPr>
          <a:xfrm>
            <a:off x="222250" y="5152577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1" grpId="2"/>
      <p:bldP spid="22" grpId="0"/>
      <p:bldP spid="22" grpId="1"/>
      <p:bldP spid="23" grpId="0"/>
      <p:bldP spid="23" grpId="1"/>
      <p:bldP spid="24" grpId="0"/>
      <p:bldP spid="24" grpId="1"/>
      <p:bldP spid="2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495A7307-5ABE-2A21-F021-A21D24903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80232"/>
              </p:ext>
            </p:extLst>
          </p:nvPr>
        </p:nvGraphicFramePr>
        <p:xfrm>
          <a:off x="222250" y="1774825"/>
          <a:ext cx="8072439" cy="34178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623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WILSON HOUSEHOLD BUDGET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12">
                <a:tc>
                  <a:txBody>
                    <a:bodyPr/>
                    <a:lstStyle/>
                    <a:p>
                      <a:endParaRPr lang="en-IE" sz="1600" b="1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MARCH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€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€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€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€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92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92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92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92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92"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E95494-778B-119E-0D12-E05A7F5E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927350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b="1"/>
              <a:t>A. TOTAL INCOME</a:t>
            </a:r>
            <a:endParaRPr lang="en-IE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862C5-E609-96F2-EDA1-ACF5A909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402013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b="1"/>
              <a:t>B. TOTAL EXPENDITURE</a:t>
            </a:r>
            <a:endParaRPr lang="en-IE" altLang="en-US" sz="1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563A8-9FB0-85CA-F9B6-DDCF60406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871913"/>
            <a:ext cx="2058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Net cash (A – B)</a:t>
            </a:r>
            <a:endParaRPr lang="en-IE" alt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0CA8E-D850-D20A-AC8D-BF7EAFB32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330700"/>
            <a:ext cx="204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Opening cash</a:t>
            </a:r>
            <a:endParaRPr lang="en-IE" alt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60936-3CE7-CC42-ED21-57F52F5A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2930525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4,100</a:t>
            </a:r>
            <a:endParaRPr lang="en-IE" alt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A7BF3A-38A4-B299-5345-DC13F16E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4333875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150</a:t>
            </a:r>
            <a:endParaRPr lang="en-IE" altLang="en-US" sz="1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30581E-9B54-F0E2-0884-EE7CA7888460}"/>
              </a:ext>
            </a:extLst>
          </p:cNvPr>
          <p:cNvCxnSpPr>
            <a:cxnSpLocks/>
          </p:cNvCxnSpPr>
          <p:nvPr/>
        </p:nvCxnSpPr>
        <p:spPr>
          <a:xfrm>
            <a:off x="222250" y="3786188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087076-2F68-8899-8557-6B512194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930525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4,100</a:t>
            </a:r>
            <a:endParaRPr lang="en-IE" alt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91DAF-72A3-6FE9-F865-D16B817C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3400425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2,730</a:t>
            </a:r>
            <a:endParaRPr lang="en-IE" alt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8E9B63-62C5-FA6B-518D-76DF8A92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4330700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1,520</a:t>
            </a:r>
            <a:endParaRPr lang="en-IE" alt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53DF9-4592-6063-13DA-2269D34E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2922588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12,300</a:t>
            </a:r>
            <a:endParaRPr lang="en-IE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DE2736-E9D5-0457-0448-77B498BE7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2927350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4,100</a:t>
            </a:r>
            <a:endParaRPr lang="en-IE" altLang="en-US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04FCF0-010A-9ADD-A5FC-E14DE4BE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433863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2,600</a:t>
            </a:r>
            <a:endParaRPr lang="en-IE" alt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FDC24-2E62-333A-20EE-68F5D519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403600"/>
            <a:ext cx="1058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10,110</a:t>
            </a:r>
            <a:endParaRPr lang="en-IE" alt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FE7B9-E2B6-59C0-630B-886D8C4F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3871913"/>
            <a:ext cx="9525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2,190</a:t>
            </a:r>
            <a:endParaRPr lang="en-IE" alt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5AE99B-F755-F587-FA96-BCE454549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433863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150</a:t>
            </a:r>
            <a:endParaRPr lang="en-IE" alt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FA022A-A8C3-C51F-D5E7-1DFC789A6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3403600"/>
            <a:ext cx="9461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4,360</a:t>
            </a:r>
            <a:endParaRPr lang="en-IE" altLang="en-US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F8EB1E-1522-1F25-BB67-45B450578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3875088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(260)</a:t>
            </a:r>
            <a:endParaRPr lang="en-IE" altLang="en-US" sz="1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F890A-105A-5EA4-99DA-D06C7208B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400425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3,020</a:t>
            </a:r>
            <a:endParaRPr lang="en-IE" altLang="en-US" sz="1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F6C62-5E36-0C59-7160-A140A239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3871913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1,370</a:t>
            </a:r>
            <a:endParaRPr lang="en-IE" altLang="en-US" sz="1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EB6171-98D0-7C03-43B0-2911D64D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871913"/>
            <a:ext cx="9461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1,080</a:t>
            </a:r>
            <a:endParaRPr lang="en-IE" altLang="en-US" sz="1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3A079A-E704-C3D8-B355-9BAB5138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799013"/>
            <a:ext cx="204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Closing cash</a:t>
            </a:r>
            <a:endParaRPr lang="en-IE" altLang="en-US" sz="1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700CCE-2DE9-D4B8-F2CF-D9F14757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4800600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1,520</a:t>
            </a:r>
            <a:endParaRPr lang="en-IE" altLang="en-US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CDB0D-C340-5F87-1825-6972F1FF1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4799013"/>
            <a:ext cx="94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2,600</a:t>
            </a:r>
            <a:endParaRPr lang="en-IE" altLang="en-US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EF086C-53C3-16A6-B6C0-3A6D26C8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4806950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2,340</a:t>
            </a:r>
            <a:endParaRPr lang="en-IE" altLang="en-US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07D4A8-90A7-FEC3-347C-C8E24FB7B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4806950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2,340</a:t>
            </a:r>
            <a:endParaRPr lang="en-IE" altLang="en-US" sz="1400"/>
          </a:p>
        </p:txBody>
      </p:sp>
      <p:cxnSp>
        <p:nvCxnSpPr>
          <p:cNvPr id="35" name="Google Shape;193;p6">
            <a:extLst>
              <a:ext uri="{FF2B5EF4-FFF2-40B4-BE49-F238E27FC236}">
                <a16:creationId xmlns:a16="http://schemas.microsoft.com/office/drawing/2014/main" id="{5E361D64-9388-6E40-E8E9-5D38AE828C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38575" y="4541838"/>
            <a:ext cx="582613" cy="312737"/>
          </a:xfrm>
          <a:prstGeom prst="straightConnector1">
            <a:avLst/>
          </a:prstGeom>
          <a:noFill/>
          <a:ln w="19050">
            <a:solidFill>
              <a:srgbClr val="7030A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Google Shape;193;p6">
            <a:extLst>
              <a:ext uri="{FF2B5EF4-FFF2-40B4-BE49-F238E27FC236}">
                <a16:creationId xmlns:a16="http://schemas.microsoft.com/office/drawing/2014/main" id="{764D0EDF-9D67-3C2B-6518-394F0ACD952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00663" y="4541838"/>
            <a:ext cx="609600" cy="331787"/>
          </a:xfrm>
          <a:prstGeom prst="straightConnector1">
            <a:avLst/>
          </a:prstGeom>
          <a:noFill/>
          <a:ln w="19050">
            <a:solidFill>
              <a:srgbClr val="7030A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07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/>
        </p:nvSpPr>
        <p:spPr>
          <a:xfrm>
            <a:off x="343511" y="1076619"/>
            <a:ext cx="80339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Creating the household budget</a:t>
            </a:r>
            <a:endParaRPr sz="3200" b="1" i="0" u="none" strike="noStrike" cap="none" dirty="0">
              <a:solidFill>
                <a:srgbClr val="00AE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20651" y="1716043"/>
            <a:ext cx="7650331" cy="254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spcAft>
                <a:spcPts val="1100"/>
              </a:spcAft>
              <a:buClr>
                <a:srgbClr val="00A4C9"/>
              </a:buClr>
              <a:buSzPts val="2400"/>
              <a:buFont typeface="Calibri" panose="020F0502020204030204" pitchFamily="34" charset="0"/>
              <a:buChar char="›"/>
            </a:pPr>
            <a:r>
              <a:rPr lang="en-IE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r>
              <a:rPr lang="en-IE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Subtract total expenditure (B) from total income(A) to calculate net cash.</a:t>
            </a:r>
          </a:p>
          <a:p>
            <a:pPr marL="457200" lvl="0" indent="-457200">
              <a:spcAft>
                <a:spcPts val="1100"/>
              </a:spcAft>
              <a:buClr>
                <a:srgbClr val="00A4C9"/>
              </a:buClr>
              <a:buSzPts val="2400"/>
              <a:buFont typeface="Calibri" panose="020F0502020204030204" pitchFamily="34" charset="0"/>
              <a:buChar char="›"/>
            </a:pPr>
            <a:r>
              <a:rPr lang="en-IE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r>
              <a:rPr lang="en-IE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Add opening cash to net cash to calculate closing cash.</a:t>
            </a:r>
          </a:p>
          <a:p>
            <a:pPr marL="457200" lvl="0" indent="-457200">
              <a:spcAft>
                <a:spcPts val="1100"/>
              </a:spcAft>
              <a:buClr>
                <a:srgbClr val="00A4C9"/>
              </a:buClr>
              <a:buSzPts val="2400"/>
              <a:buFont typeface="Calibri" panose="020F0502020204030204" pitchFamily="34" charset="0"/>
              <a:buChar char="›"/>
            </a:pPr>
            <a:r>
              <a:rPr lang="en-IE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  <a:r>
              <a:rPr lang="en-IE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Closing cash for one month becomes the opening cash for the next month.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27297-832F-0103-7FD7-993247BBF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table with numbers and a line of money&#10;&#10;Description automatically generated">
            <a:extLst>
              <a:ext uri="{FF2B5EF4-FFF2-40B4-BE49-F238E27FC236}">
                <a16:creationId xmlns:a16="http://schemas.microsoft.com/office/drawing/2014/main" id="{527AB247-0B22-896B-2742-6C5BAD8E3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14" y="4335393"/>
            <a:ext cx="7114868" cy="2223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308091" y="1029800"/>
            <a:ext cx="7081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Household budgets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Google Shape;127;p6">
            <a:extLst>
              <a:ext uri="{FF2B5EF4-FFF2-40B4-BE49-F238E27FC236}">
                <a16:creationId xmlns:a16="http://schemas.microsoft.com/office/drawing/2014/main" id="{C48E7F20-B776-0D2D-E7A1-89E2745480F6}"/>
              </a:ext>
            </a:extLst>
          </p:cNvPr>
          <p:cNvSpPr txBox="1"/>
          <p:nvPr/>
        </p:nvSpPr>
        <p:spPr>
          <a:xfrm>
            <a:off x="329445" y="1687972"/>
            <a:ext cx="76600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A4C9"/>
              </a:buClr>
              <a:buSzPts val="2400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E" sz="2400" b="1" dirty="0">
                <a:solidFill>
                  <a:srgbClr val="722B90"/>
                </a:solidFill>
                <a:latin typeface="Calibri"/>
                <a:ea typeface="Calibri"/>
                <a:cs typeface="Calibri"/>
                <a:sym typeface="Calibri"/>
              </a:rPr>
              <a:t>balanced budget 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refers to a situation where income exactly equals expenditure.</a:t>
            </a:r>
          </a:p>
        </p:txBody>
      </p:sp>
      <p:pic>
        <p:nvPicPr>
          <p:cNvPr id="10" name="Picture 9" descr="A piggy bank and coins on a scale&#10;&#10;Description automatically generated">
            <a:extLst>
              <a:ext uri="{FF2B5EF4-FFF2-40B4-BE49-F238E27FC236}">
                <a16:creationId xmlns:a16="http://schemas.microsoft.com/office/drawing/2014/main" id="{2AB76555-25A3-6B46-835B-6D6BF06D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84" y="2848227"/>
            <a:ext cx="5426431" cy="35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308091" y="1029800"/>
            <a:ext cx="7081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Household budgets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Google Shape;127;p6">
            <a:extLst>
              <a:ext uri="{FF2B5EF4-FFF2-40B4-BE49-F238E27FC236}">
                <a16:creationId xmlns:a16="http://schemas.microsoft.com/office/drawing/2014/main" id="{C48E7F20-B776-0D2D-E7A1-89E2745480F6}"/>
              </a:ext>
            </a:extLst>
          </p:cNvPr>
          <p:cNvSpPr txBox="1"/>
          <p:nvPr/>
        </p:nvSpPr>
        <p:spPr>
          <a:xfrm>
            <a:off x="329446" y="1687972"/>
            <a:ext cx="78539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A4C9"/>
              </a:buClr>
              <a:buSzPts val="2400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E" sz="2400" b="1" dirty="0">
                <a:solidFill>
                  <a:srgbClr val="722B90"/>
                </a:solidFill>
                <a:latin typeface="Calibri"/>
                <a:ea typeface="Calibri"/>
                <a:cs typeface="Calibri"/>
                <a:sym typeface="Calibri"/>
              </a:rPr>
              <a:t>budget surplus 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occurs when income is greater than expenditure.</a:t>
            </a:r>
          </a:p>
        </p:txBody>
      </p:sp>
      <p:pic>
        <p:nvPicPr>
          <p:cNvPr id="7" name="Picture 6" descr="A diagram of different colored boxes&#10;&#10;Description automatically generated with medium confidence">
            <a:extLst>
              <a:ext uri="{FF2B5EF4-FFF2-40B4-BE49-F238E27FC236}">
                <a16:creationId xmlns:a16="http://schemas.microsoft.com/office/drawing/2014/main" id="{B0DFDF2E-3466-6A79-3FC6-119E1F94A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09" y="2607239"/>
            <a:ext cx="5201215" cy="39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308091" y="1029800"/>
            <a:ext cx="7081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IE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Dealing with a budget surplus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Google Shape;127;p6">
            <a:extLst>
              <a:ext uri="{FF2B5EF4-FFF2-40B4-BE49-F238E27FC236}">
                <a16:creationId xmlns:a16="http://schemas.microsoft.com/office/drawing/2014/main" id="{C48E7F20-B776-0D2D-E7A1-89E2745480F6}"/>
              </a:ext>
            </a:extLst>
          </p:cNvPr>
          <p:cNvSpPr txBox="1"/>
          <p:nvPr/>
        </p:nvSpPr>
        <p:spPr>
          <a:xfrm>
            <a:off x="329445" y="1687972"/>
            <a:ext cx="6034410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00A4C9"/>
              </a:buClr>
              <a:buSzPts val="2400"/>
              <a:buFont typeface="+mj-lt"/>
              <a:buAutoNum type="arabicPeriod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Save or invest it until it is needed.</a:t>
            </a:r>
          </a:p>
          <a:p>
            <a:pPr marL="457200" lvl="0" indent="-457200">
              <a:spcBef>
                <a:spcPts val="600"/>
              </a:spcBef>
              <a:buClr>
                <a:srgbClr val="00A4C9"/>
              </a:buClr>
              <a:buSzPts val="2400"/>
              <a:buFont typeface="+mj-lt"/>
              <a:buAutoNum type="arabicPeriod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it to repay a loan.</a:t>
            </a:r>
          </a:p>
          <a:p>
            <a:pPr marL="457200" lvl="0" indent="-457200">
              <a:spcBef>
                <a:spcPts val="600"/>
              </a:spcBef>
              <a:buClr>
                <a:srgbClr val="00A4C9"/>
              </a:buClr>
              <a:buSzPts val="2400"/>
              <a:buFont typeface="+mj-lt"/>
              <a:buAutoNum type="arabicPeriod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it to fund some extra expenditure.</a:t>
            </a:r>
          </a:p>
        </p:txBody>
      </p:sp>
      <p:pic>
        <p:nvPicPr>
          <p:cNvPr id="7" name="Picture 6" descr="A person holding money in their hands&#10;&#10;Description automatically generated">
            <a:extLst>
              <a:ext uri="{FF2B5EF4-FFF2-40B4-BE49-F238E27FC236}">
                <a16:creationId xmlns:a16="http://schemas.microsoft.com/office/drawing/2014/main" id="{97C1C431-7380-2CBD-5744-0167A602B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346" y="3429000"/>
            <a:ext cx="4755483" cy="3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308091" y="1029800"/>
            <a:ext cx="7081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Household budgets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Google Shape;127;p6">
            <a:extLst>
              <a:ext uri="{FF2B5EF4-FFF2-40B4-BE49-F238E27FC236}">
                <a16:creationId xmlns:a16="http://schemas.microsoft.com/office/drawing/2014/main" id="{C48E7F20-B776-0D2D-E7A1-89E2745480F6}"/>
              </a:ext>
            </a:extLst>
          </p:cNvPr>
          <p:cNvSpPr txBox="1"/>
          <p:nvPr/>
        </p:nvSpPr>
        <p:spPr>
          <a:xfrm>
            <a:off x="329446" y="1687972"/>
            <a:ext cx="79463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A4C9"/>
              </a:buClr>
              <a:buSzPts val="2400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E" sz="2400" b="1" dirty="0">
                <a:solidFill>
                  <a:srgbClr val="722B90"/>
                </a:solidFill>
                <a:latin typeface="Calibri"/>
                <a:ea typeface="Calibri"/>
                <a:cs typeface="Calibri"/>
                <a:sym typeface="Calibri"/>
              </a:rPr>
              <a:t>budget deficit 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occurs when income is less than expenditure.</a:t>
            </a:r>
          </a:p>
        </p:txBody>
      </p:sp>
      <p:pic>
        <p:nvPicPr>
          <p:cNvPr id="6" name="Picture 5" descr="A cartoon of a person holding a plastic container full of objects&#10;&#10;Description automatically generated">
            <a:extLst>
              <a:ext uri="{FF2B5EF4-FFF2-40B4-BE49-F238E27FC236}">
                <a16:creationId xmlns:a16="http://schemas.microsoft.com/office/drawing/2014/main" id="{0E22E204-90DF-393C-B70E-A53C3466C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013" y="2556310"/>
            <a:ext cx="5699202" cy="38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308091" y="1029800"/>
            <a:ext cx="7081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IE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Dealing with a budget deficit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Google Shape;127;p6">
            <a:extLst>
              <a:ext uri="{FF2B5EF4-FFF2-40B4-BE49-F238E27FC236}">
                <a16:creationId xmlns:a16="http://schemas.microsoft.com/office/drawing/2014/main" id="{C48E7F20-B776-0D2D-E7A1-89E2745480F6}"/>
              </a:ext>
            </a:extLst>
          </p:cNvPr>
          <p:cNvSpPr txBox="1"/>
          <p:nvPr/>
        </p:nvSpPr>
        <p:spPr>
          <a:xfrm>
            <a:off x="329444" y="1687972"/>
            <a:ext cx="6994991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00A4C9"/>
              </a:buClr>
              <a:buSzPts val="2400"/>
              <a:buFont typeface="+mj-lt"/>
              <a:buAutoNum type="arabicPeriod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Increase income, e.g. work overtime.</a:t>
            </a:r>
          </a:p>
          <a:p>
            <a:pPr marL="457200" lvl="0" indent="-457200">
              <a:spcBef>
                <a:spcPts val="600"/>
              </a:spcBef>
              <a:buClr>
                <a:srgbClr val="00A4C9"/>
              </a:buClr>
              <a:buSzPts val="2400"/>
              <a:buFont typeface="+mj-lt"/>
              <a:buAutoNum type="arabicPeriod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Reduce expenditure.</a:t>
            </a:r>
          </a:p>
          <a:p>
            <a:pPr marL="457200" lvl="0" indent="-457200">
              <a:spcBef>
                <a:spcPts val="600"/>
              </a:spcBef>
              <a:buClr>
                <a:srgbClr val="00A4C9"/>
              </a:buClr>
              <a:buSzPts val="2400"/>
              <a:buFont typeface="+mj-lt"/>
              <a:buAutoNum type="arabicPeriod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Avail of credit/borrowing to make up the shortfall.</a:t>
            </a:r>
          </a:p>
        </p:txBody>
      </p:sp>
      <p:pic>
        <p:nvPicPr>
          <p:cNvPr id="6" name="Google Shape;574;p56">
            <a:extLst>
              <a:ext uri="{FF2B5EF4-FFF2-40B4-BE49-F238E27FC236}">
                <a16:creationId xmlns:a16="http://schemas.microsoft.com/office/drawing/2014/main" id="{DD7AC963-3C89-6EB5-975B-4C03D44C4A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4692" y="3269520"/>
            <a:ext cx="6077526" cy="339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6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308091" y="1029800"/>
            <a:ext cx="76634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IE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Analysing a budget</a:t>
            </a:r>
            <a:endParaRPr lang="en-US" sz="3600" b="1" dirty="0">
              <a:solidFill>
                <a:srgbClr val="00AE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Google Shape;127;p6">
            <a:extLst>
              <a:ext uri="{FF2B5EF4-FFF2-40B4-BE49-F238E27FC236}">
                <a16:creationId xmlns:a16="http://schemas.microsoft.com/office/drawing/2014/main" id="{B8209C65-8565-4B67-2004-DECAB89FE438}"/>
              </a:ext>
            </a:extLst>
          </p:cNvPr>
          <p:cNvSpPr txBox="1"/>
          <p:nvPr/>
        </p:nvSpPr>
        <p:spPr>
          <a:xfrm>
            <a:off x="308092" y="1687972"/>
            <a:ext cx="300776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A4C9"/>
              </a:buClr>
              <a:buSzPts val="2400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Analysing a budget means looking at it closely to understand the key trends and patterns in the budget.</a:t>
            </a:r>
          </a:p>
        </p:txBody>
      </p:sp>
      <p:pic>
        <p:nvPicPr>
          <p:cNvPr id="9" name="Picture 8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C40B4ED7-AAD7-74D0-8E2B-7A0F8E180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466" y="1983536"/>
            <a:ext cx="4254220" cy="42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/>
          <p:nvPr/>
        </p:nvSpPr>
        <p:spPr>
          <a:xfrm>
            <a:off x="323149" y="1749852"/>
            <a:ext cx="7490815" cy="449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10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Can you: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Explain what a budget is and outline the benefits of preparing household budgets?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Prepare a household budget?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Differentiate between net cash, opening cash and closing cash?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Identify a balanced budget, a budget deficit and a budget surplus?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Explain the financial consequences of budget deficits and budget surpluses?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Outline measures to deal with a budget deficit or surplus?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 tables and graphs to illustrate key elements and trends in a household budget?</a:t>
            </a:r>
          </a:p>
        </p:txBody>
      </p:sp>
      <p:sp>
        <p:nvSpPr>
          <p:cNvPr id="225" name="Google Shape;225;p15"/>
          <p:cNvSpPr txBox="1"/>
          <p:nvPr/>
        </p:nvSpPr>
        <p:spPr>
          <a:xfrm>
            <a:off x="313912" y="1072717"/>
            <a:ext cx="77140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Recap and review</a:t>
            </a:r>
            <a:endParaRPr sz="1400" b="0" i="0" u="none" strike="noStrike" cap="none" dirty="0">
              <a:solidFill>
                <a:srgbClr val="00AEEF"/>
              </a:solidFill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6E48B-C38E-CB35-C819-2F4F22E8CC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320954" y="1750069"/>
            <a:ext cx="7908646" cy="450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000"/>
              </a:spcAft>
              <a:buSzPts val="2300"/>
            </a:pPr>
            <a:r>
              <a:rPr lang="en-US" sz="2000" dirty="0">
                <a:solidFill>
                  <a:srgbClr val="221E1F"/>
                </a:solidFill>
                <a:latin typeface="Calibri"/>
                <a:ea typeface="Calibri"/>
                <a:cs typeface="Calibri"/>
                <a:sym typeface="Calibri"/>
              </a:rPr>
              <a:t>When you have completed this chapter, you will be able to: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21E1F"/>
                </a:solidFill>
                <a:latin typeface="Calibri"/>
                <a:ea typeface="Calibri"/>
                <a:cs typeface="Calibri"/>
                <a:sym typeface="Calibri"/>
              </a:rPr>
              <a:t>Explain what a budget is and outline the benefits of preparing household budgets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21E1F"/>
                </a:solidFill>
                <a:latin typeface="Calibri"/>
                <a:ea typeface="Calibri"/>
                <a:cs typeface="Calibri"/>
                <a:sym typeface="Calibri"/>
              </a:rPr>
              <a:t>Prepare a household budget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21E1F"/>
                </a:solidFill>
                <a:latin typeface="Calibri"/>
                <a:ea typeface="Calibri"/>
                <a:cs typeface="Calibri"/>
                <a:sym typeface="Calibri"/>
              </a:rPr>
              <a:t>Differentiate between net cash, opening cash and closing cash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21E1F"/>
                </a:solidFill>
                <a:latin typeface="Calibri"/>
                <a:ea typeface="Calibri"/>
                <a:cs typeface="Calibri"/>
                <a:sym typeface="Calibri"/>
              </a:rPr>
              <a:t>Identify a balanced budget, a budget deficit and a budget surplus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21E1F"/>
                </a:solidFill>
                <a:latin typeface="Calibri"/>
                <a:ea typeface="Calibri"/>
                <a:cs typeface="Calibri"/>
                <a:sym typeface="Calibri"/>
              </a:rPr>
              <a:t>Explain the financial consequences of budget deficits and budget surpluses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21E1F"/>
                </a:solidFill>
                <a:latin typeface="Calibri"/>
                <a:ea typeface="Calibri"/>
                <a:cs typeface="Calibri"/>
                <a:sym typeface="Calibri"/>
              </a:rPr>
              <a:t>Outline measures to deal with a budget deficit or surplus</a:t>
            </a:r>
          </a:p>
          <a:p>
            <a:pPr marL="268288" lvl="0" indent="-268288">
              <a:spcAft>
                <a:spcPts val="1000"/>
              </a:spcAft>
              <a:buClr>
                <a:srgbClr val="E65621"/>
              </a:buClr>
              <a:buSzPts val="23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21E1F"/>
                </a:solidFill>
                <a:latin typeface="Calibri"/>
                <a:ea typeface="Calibri"/>
                <a:cs typeface="Calibri"/>
                <a:sym typeface="Calibri"/>
              </a:rPr>
              <a:t>Use tables and graphs to illustrate key elements and trends in a household budget.</a:t>
            </a:r>
          </a:p>
        </p:txBody>
      </p:sp>
      <p:sp>
        <p:nvSpPr>
          <p:cNvPr id="94" name="Google Shape;94;p2"/>
          <p:cNvSpPr txBox="1"/>
          <p:nvPr/>
        </p:nvSpPr>
        <p:spPr>
          <a:xfrm>
            <a:off x="313333" y="1024620"/>
            <a:ext cx="88366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Learning intentions</a:t>
            </a:r>
            <a:endParaRPr sz="3600" b="1" i="0" u="none" strike="noStrike" cap="none" dirty="0">
              <a:solidFill>
                <a:srgbClr val="00AE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42F15-A076-3CB2-6095-81EDD76983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/>
          <p:nvPr/>
        </p:nvSpPr>
        <p:spPr>
          <a:xfrm>
            <a:off x="319175" y="1071899"/>
            <a:ext cx="74075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Image credits</a:t>
            </a:r>
            <a:endParaRPr sz="1400" b="0" i="0" u="none" strike="noStrike" cap="none" dirty="0">
              <a:solidFill>
                <a:srgbClr val="00AEEF"/>
              </a:solidFill>
              <a:sym typeface="Arial"/>
            </a:endParaRPr>
          </a:p>
        </p:txBody>
      </p:sp>
      <p:sp>
        <p:nvSpPr>
          <p:cNvPr id="231" name="Google Shape;231;p16"/>
          <p:cNvSpPr txBox="1"/>
          <p:nvPr/>
        </p:nvSpPr>
        <p:spPr>
          <a:xfrm>
            <a:off x="328411" y="1699390"/>
            <a:ext cx="8505649" cy="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marR="0" lvl="0" indent="-268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Shutterstock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946DB-227F-24EA-514A-79A86FA9D4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324140" y="1070423"/>
            <a:ext cx="75267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What is a household budget?</a:t>
            </a:r>
            <a:endParaRPr sz="3200" b="1" i="0" u="none" strike="noStrike" cap="none" dirty="0">
              <a:solidFill>
                <a:srgbClr val="00AE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324140" y="1729086"/>
            <a:ext cx="8080951" cy="95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000"/>
              </a:spcAft>
              <a:buClr>
                <a:srgbClr val="00A4C9"/>
              </a:buClr>
              <a:buSzPts val="2400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E" sz="2400" b="1" dirty="0">
                <a:solidFill>
                  <a:srgbClr val="722B90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is a financial plan of expected future income and expenditure.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E992E-3AD8-319D-1D62-5CE21A6F21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A couple of people sitting at a table&#10;&#10;Description automatically generated">
            <a:extLst>
              <a:ext uri="{FF2B5EF4-FFF2-40B4-BE49-F238E27FC236}">
                <a16:creationId xmlns:a16="http://schemas.microsoft.com/office/drawing/2014/main" id="{E2276514-10E2-F6C3-3CD4-D1129A26A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87" y="2688283"/>
            <a:ext cx="6059055" cy="404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green shirt&#10;&#10;Description automatically generated">
            <a:extLst>
              <a:ext uri="{FF2B5EF4-FFF2-40B4-BE49-F238E27FC236}">
                <a16:creationId xmlns:a16="http://schemas.microsoft.com/office/drawing/2014/main" id="{BFF0BFCE-D143-1D9C-D5BD-0E68B03CDB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90" t="30646" r="12074"/>
          <a:stretch/>
        </p:blipFill>
        <p:spPr>
          <a:xfrm>
            <a:off x="5929745" y="3211560"/>
            <a:ext cx="2147456" cy="3646440"/>
          </a:xfrm>
          <a:prstGeom prst="rect">
            <a:avLst/>
          </a:prstGeom>
        </p:spPr>
      </p:pic>
      <p:sp>
        <p:nvSpPr>
          <p:cNvPr id="213" name="Google Shape;213;p14"/>
          <p:cNvSpPr txBox="1"/>
          <p:nvPr/>
        </p:nvSpPr>
        <p:spPr>
          <a:xfrm>
            <a:off x="308091" y="1029800"/>
            <a:ext cx="7081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Why prepare a budget?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Google Shape;127;p6">
            <a:extLst>
              <a:ext uri="{FF2B5EF4-FFF2-40B4-BE49-F238E27FC236}">
                <a16:creationId xmlns:a16="http://schemas.microsoft.com/office/drawing/2014/main" id="{78F6D4A3-A6B2-4058-011A-E177B2BEBEB6}"/>
              </a:ext>
            </a:extLst>
          </p:cNvPr>
          <p:cNvSpPr txBox="1"/>
          <p:nvPr/>
        </p:nvSpPr>
        <p:spPr>
          <a:xfrm>
            <a:off x="308090" y="1676090"/>
            <a:ext cx="7976928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Budgets help people to </a:t>
            </a:r>
            <a:r>
              <a:rPr lang="en-IE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live within their means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It encourages people to </a:t>
            </a:r>
            <a:r>
              <a:rPr lang="en-IE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think about their spending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Identify months 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when there are a lot of bills and expenses. </a:t>
            </a:r>
          </a:p>
        </p:txBody>
      </p:sp>
      <p:sp>
        <p:nvSpPr>
          <p:cNvPr id="10" name="Google Shape;127;p6">
            <a:extLst>
              <a:ext uri="{FF2B5EF4-FFF2-40B4-BE49-F238E27FC236}">
                <a16:creationId xmlns:a16="http://schemas.microsoft.com/office/drawing/2014/main" id="{BF40A790-0DF5-4156-0989-229AFAC8CA67}"/>
              </a:ext>
            </a:extLst>
          </p:cNvPr>
          <p:cNvSpPr txBox="1"/>
          <p:nvPr/>
        </p:nvSpPr>
        <p:spPr>
          <a:xfrm>
            <a:off x="308090" y="3019226"/>
            <a:ext cx="548311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Allow people to </a:t>
            </a:r>
            <a:r>
              <a:rPr lang="en-IE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plan for large items 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 future expenditure and help them save for these items.</a:t>
            </a:r>
          </a:p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budget will show how much cash the household expects to have </a:t>
            </a:r>
            <a:r>
              <a:rPr lang="en-IE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left over 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 the end of each time period. This is called their </a:t>
            </a:r>
            <a:r>
              <a:rPr lang="en-IE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net cash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2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riting on a paper&#10;&#10;Description automatically generated">
            <a:extLst>
              <a:ext uri="{FF2B5EF4-FFF2-40B4-BE49-F238E27FC236}">
                <a16:creationId xmlns:a16="http://schemas.microsoft.com/office/drawing/2014/main" id="{1F2CDBCA-1DD2-E0B9-3279-1A56C53F0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954" y="3659909"/>
            <a:ext cx="3198091" cy="3198091"/>
          </a:xfrm>
          <a:prstGeom prst="rect">
            <a:avLst/>
          </a:prstGeom>
        </p:spPr>
      </p:pic>
      <p:sp>
        <p:nvSpPr>
          <p:cNvPr id="213" name="Google Shape;213;p14"/>
          <p:cNvSpPr txBox="1"/>
          <p:nvPr/>
        </p:nvSpPr>
        <p:spPr>
          <a:xfrm>
            <a:off x="308091" y="1029800"/>
            <a:ext cx="7081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A household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Google Shape;127;p6">
            <a:extLst>
              <a:ext uri="{FF2B5EF4-FFF2-40B4-BE49-F238E27FC236}">
                <a16:creationId xmlns:a16="http://schemas.microsoft.com/office/drawing/2014/main" id="{78F6D4A3-A6B2-4058-011A-E177B2BEBEB6}"/>
              </a:ext>
            </a:extLst>
          </p:cNvPr>
          <p:cNvSpPr txBox="1"/>
          <p:nvPr/>
        </p:nvSpPr>
        <p:spPr>
          <a:xfrm>
            <a:off x="308090" y="1676090"/>
            <a:ext cx="7875327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household budget combines the income and expenditure plans we looked at in Chapters 2 and 3. </a:t>
            </a:r>
          </a:p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Once you have noted your income and expenditure, you need to calculate the difference to see whether your plan will show a surplus or a deficit at the end of the month.</a:t>
            </a:r>
          </a:p>
        </p:txBody>
      </p:sp>
    </p:spTree>
    <p:extLst>
      <p:ext uri="{BB962C8B-B14F-4D97-AF65-F5344CB8AC3E}">
        <p14:creationId xmlns:p14="http://schemas.microsoft.com/office/powerpoint/2010/main" val="31552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lance scale with two cubes on it&#10;&#10;Description automatically generated">
            <a:extLst>
              <a:ext uri="{FF2B5EF4-FFF2-40B4-BE49-F238E27FC236}">
                <a16:creationId xmlns:a16="http://schemas.microsoft.com/office/drawing/2014/main" id="{B66B0FD6-8B51-8921-B43D-66C1245B1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547" y="3114687"/>
            <a:ext cx="6234545" cy="3738292"/>
          </a:xfrm>
          <a:prstGeom prst="rect">
            <a:avLst/>
          </a:prstGeom>
        </p:spPr>
      </p:pic>
      <p:sp>
        <p:nvSpPr>
          <p:cNvPr id="213" name="Google Shape;213;p14"/>
          <p:cNvSpPr txBox="1"/>
          <p:nvPr/>
        </p:nvSpPr>
        <p:spPr>
          <a:xfrm>
            <a:off x="308091" y="1029800"/>
            <a:ext cx="7081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A household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Google Shape;127;p6">
            <a:extLst>
              <a:ext uri="{FF2B5EF4-FFF2-40B4-BE49-F238E27FC236}">
                <a16:creationId xmlns:a16="http://schemas.microsoft.com/office/drawing/2014/main" id="{78F6D4A3-A6B2-4058-011A-E177B2BEBEB6}"/>
              </a:ext>
            </a:extLst>
          </p:cNvPr>
          <p:cNvSpPr txBox="1"/>
          <p:nvPr/>
        </p:nvSpPr>
        <p:spPr>
          <a:xfrm>
            <a:off x="308090" y="1676090"/>
            <a:ext cx="7875327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E" sz="2400" b="1" dirty="0">
                <a:solidFill>
                  <a:srgbClr val="722B90"/>
                </a:solidFill>
                <a:latin typeface="Calibri"/>
                <a:ea typeface="Calibri"/>
                <a:cs typeface="Calibri"/>
                <a:sym typeface="Calibri"/>
              </a:rPr>
              <a:t>budget surplus 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occurs when income is greater than expenditure.</a:t>
            </a:r>
          </a:p>
          <a:p>
            <a:pPr marL="268288" lvl="0" indent="-268288">
              <a:spcBef>
                <a:spcPts val="600"/>
              </a:spcBef>
              <a:buClr>
                <a:srgbClr val="00A4C9"/>
              </a:buClr>
              <a:buSzPts val="2400"/>
              <a:buFont typeface="Calibri"/>
              <a:buChar char="›"/>
            </a:pP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E" sz="2400" b="1" dirty="0">
                <a:solidFill>
                  <a:srgbClr val="722B90"/>
                </a:solidFill>
                <a:latin typeface="Calibri"/>
                <a:ea typeface="Calibri"/>
                <a:cs typeface="Calibri"/>
                <a:sym typeface="Calibri"/>
              </a:rPr>
              <a:t>budget deficit </a:t>
            </a:r>
            <a:r>
              <a:rPr lang="en-IE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occurs when income is less than expenditure.</a:t>
            </a:r>
          </a:p>
        </p:txBody>
      </p:sp>
    </p:spTree>
    <p:extLst>
      <p:ext uri="{BB962C8B-B14F-4D97-AF65-F5344CB8AC3E}">
        <p14:creationId xmlns:p14="http://schemas.microsoft.com/office/powerpoint/2010/main" val="9693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BC0760EF-43E4-3683-A750-9AFACA95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14897"/>
              </p:ext>
            </p:extLst>
          </p:nvPr>
        </p:nvGraphicFramePr>
        <p:xfrm>
          <a:off x="222250" y="1931988"/>
          <a:ext cx="8072439" cy="34861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54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WILSON HOUSEHOLD BUDGET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5">
                <a:tc>
                  <a:txBody>
                    <a:bodyPr/>
                    <a:lstStyle/>
                    <a:p>
                      <a:endParaRPr lang="en-IE" sz="1800" b="1" dirty="0"/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MARCH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8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PLANNED INCOME</a:t>
                      </a:r>
                      <a:endParaRPr lang="en-IE" sz="1400" b="1" dirty="0"/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/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/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/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/>
                    </a:p>
                  </a:txBody>
                  <a:tcPr marL="91438" marR="91438" marT="45737" marB="457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925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925"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925"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925"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37" marB="4573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35DEDE-6E79-0973-2EBF-34AEDDA5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217863"/>
            <a:ext cx="2058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James Wilson – Salary</a:t>
            </a:r>
            <a:endParaRPr lang="en-IE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0CB90-3765-D01F-9910-7BC691FD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790950"/>
            <a:ext cx="2058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/>
              <a:t>Louise Wilson – Salary</a:t>
            </a:r>
            <a:endParaRPr lang="en-IE" alt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461CE-5CA8-F414-F5D3-4AF5903D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379913"/>
            <a:ext cx="2058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/>
              <a:t>Child Benefit</a:t>
            </a:r>
            <a:endParaRPr lang="en-IE" alt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6C8B9-707B-C270-7749-497712A8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959350"/>
            <a:ext cx="2049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b="1" dirty="0"/>
              <a:t>A. TOTAL INCOME</a:t>
            </a:r>
            <a:endParaRPr lang="en-IE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2AE03-B23C-419F-0486-54B3F206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3217863"/>
            <a:ext cx="881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1,700</a:t>
            </a:r>
            <a:endParaRPr lang="en-IE" alt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C434B-F52A-2930-84FB-795A5112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3787775"/>
            <a:ext cx="881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1,900</a:t>
            </a:r>
            <a:endParaRPr lang="en-IE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1D9C68-E44D-22EC-6AAD-DA3338E0A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4379913"/>
            <a:ext cx="881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500</a:t>
            </a:r>
            <a:endParaRPr lang="en-IE" alt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597867-AF51-4F4D-0521-4610F8941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4960938"/>
            <a:ext cx="881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 b="1"/>
              <a:t>4,100</a:t>
            </a:r>
            <a:endParaRPr lang="en-IE" altLang="en-US" sz="1600" b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1A4590-7BFF-961C-9DCF-2FF4E997327F}"/>
              </a:ext>
            </a:extLst>
          </p:cNvPr>
          <p:cNvCxnSpPr>
            <a:cxnSpLocks/>
          </p:cNvCxnSpPr>
          <p:nvPr/>
        </p:nvCxnSpPr>
        <p:spPr>
          <a:xfrm>
            <a:off x="222250" y="4830763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AF7D9D-FAA5-910E-D543-C3D7DCA9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217863"/>
            <a:ext cx="946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1,700</a:t>
            </a:r>
            <a:endParaRPr lang="en-IE" alt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EABAF-768F-1188-7DE1-CF601884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787775"/>
            <a:ext cx="946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1,900</a:t>
            </a:r>
            <a:endParaRPr lang="en-IE" alt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60C295-8347-9EEA-1097-E2179C7D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8" y="4379913"/>
            <a:ext cx="952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500</a:t>
            </a:r>
            <a:endParaRPr lang="en-IE" alt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47155-012B-B1F8-AE35-21B628A58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4959350"/>
            <a:ext cx="946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 b="1"/>
              <a:t>4,100</a:t>
            </a:r>
            <a:endParaRPr lang="en-IE" altLang="en-US" sz="16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3EC05-48A7-852F-CE05-EED9D41C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3217863"/>
            <a:ext cx="1084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5,100</a:t>
            </a:r>
            <a:endParaRPr lang="en-IE" altLang="en-US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4379E3-E8DC-1EDF-DF40-5C04117CC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3217863"/>
            <a:ext cx="946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1,700</a:t>
            </a:r>
            <a:endParaRPr lang="en-IE" altLang="en-US" sz="1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140307-7E7F-2A8C-B71A-BCDB9416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3783013"/>
            <a:ext cx="952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1,900</a:t>
            </a:r>
            <a:endParaRPr lang="en-IE" alt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904A03-87AE-5792-A80F-D73DD01BE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4379913"/>
            <a:ext cx="963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500</a:t>
            </a:r>
            <a:endParaRPr lang="en-IE" altLang="en-US" sz="1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B80FB-46F7-0CAF-0760-628AA5F2E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4967288"/>
            <a:ext cx="952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 b="1"/>
              <a:t>4,100</a:t>
            </a:r>
            <a:endParaRPr lang="en-IE" altLang="en-US" sz="16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F387F-78B4-A3B9-C264-20699D49D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781425"/>
            <a:ext cx="1058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5,700</a:t>
            </a:r>
            <a:endParaRPr lang="en-IE" alt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C60768-2F4F-F2A8-E431-B6F6A059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4379913"/>
            <a:ext cx="952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/>
              <a:t>1,500</a:t>
            </a:r>
            <a:endParaRPr lang="en-IE" altLang="en-US" sz="1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05D1A-2465-2D37-E72B-68B9F5E30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4967288"/>
            <a:ext cx="952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600" b="1"/>
              <a:t>12,300</a:t>
            </a:r>
            <a:endParaRPr lang="en-IE" altLang="en-US" sz="1600" b="1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0F6BD7-7E41-C5CD-AD83-B14CE80D5E16}"/>
              </a:ext>
            </a:extLst>
          </p:cNvPr>
          <p:cNvCxnSpPr>
            <a:cxnSpLocks/>
          </p:cNvCxnSpPr>
          <p:nvPr/>
        </p:nvCxnSpPr>
        <p:spPr>
          <a:xfrm>
            <a:off x="222250" y="5395189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A7C5F857-EB1E-52AE-8019-F19DF07AC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54013"/>
              </p:ext>
            </p:extLst>
          </p:nvPr>
        </p:nvGraphicFramePr>
        <p:xfrm>
          <a:off x="222250" y="1525588"/>
          <a:ext cx="8072439" cy="40989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8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WILSON HOUSEHOLD BUDGET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75">
                <a:tc>
                  <a:txBody>
                    <a:bodyPr/>
                    <a:lstStyle/>
                    <a:p>
                      <a:endParaRPr lang="en-IE" sz="1600" b="1" dirty="0"/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MARCH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2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€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7">
                <a:tc gridSpan="5"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PLANNED EXPENDITURE</a:t>
                      </a:r>
                      <a:endParaRPr lang="en-IE" sz="1400" b="1" dirty="0"/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2">
                <a:tc gridSpan="5"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Fixed</a:t>
                      </a:r>
                      <a:endParaRPr lang="en-IE" sz="1600" b="1" dirty="0"/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3926FB9-D5BB-06ED-BAF0-7B8722317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389313"/>
            <a:ext cx="2058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dirty="0"/>
              <a:t>Mortgage</a:t>
            </a:r>
            <a:endParaRPr lang="en-IE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B09CD-DB31-6E59-C80A-70D98814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863975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House insurance</a:t>
            </a:r>
            <a:endParaRPr lang="en-IE" alt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491F2-8F34-DF63-9DA8-C3AF6514F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332288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Motor tax</a:t>
            </a:r>
            <a:endParaRPr lang="en-IE" alt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B039D-8F5A-F026-8EB6-12DF81B70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5245100"/>
            <a:ext cx="204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i="1"/>
              <a:t>Subtotal</a:t>
            </a:r>
            <a:endParaRPr lang="en-IE" altLang="en-US" sz="1400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EE7DD-2CE5-C499-F0E6-9EF75BE8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3392488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1,100</a:t>
            </a:r>
            <a:endParaRPr lang="en-IE" alt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DAB1F-4C8D-6851-9AC2-F861188F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4332288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140</a:t>
            </a:r>
            <a:endParaRPr lang="en-IE" alt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F6905-AAD1-E69F-9AEE-C482A122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5248275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1,300</a:t>
            </a:r>
            <a:endParaRPr lang="en-IE" altLang="en-US" sz="1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C32CA2-1EB2-3C05-E6DE-4A16F29DE8B4}"/>
              </a:ext>
            </a:extLst>
          </p:cNvPr>
          <p:cNvCxnSpPr>
            <a:cxnSpLocks/>
          </p:cNvCxnSpPr>
          <p:nvPr/>
        </p:nvCxnSpPr>
        <p:spPr>
          <a:xfrm>
            <a:off x="222250" y="5162550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E11CD5-D410-78EA-CE8B-6E8F1E42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392488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1,100</a:t>
            </a:r>
            <a:endParaRPr lang="en-IE" alt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F1717-694C-5AC7-FB69-4673292A0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860800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640</a:t>
            </a:r>
            <a:endParaRPr lang="en-IE" alt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D65A8-DFDB-77F9-1191-5BDB1FBA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5245100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1,800</a:t>
            </a:r>
            <a:endParaRPr lang="en-IE" alt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8C4D2-6EAD-1B54-B3BB-893E060CA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3384550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3,300</a:t>
            </a:r>
            <a:endParaRPr lang="en-IE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74A287-D821-DB62-541B-C6F9E42F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3389313"/>
            <a:ext cx="9461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1,100</a:t>
            </a:r>
            <a:endParaRPr lang="en-IE" altLang="en-US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FD13-81AF-CA45-F16E-924C65BA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525303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1,160</a:t>
            </a:r>
            <a:endParaRPr lang="en-IE" alt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4753E-E7E9-9DEC-B7D9-22D64BBA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856038"/>
            <a:ext cx="10588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640</a:t>
            </a:r>
            <a:endParaRPr lang="en-IE" alt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1C5A4-C79A-15C5-0B28-EAAA1DAC5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433228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140</a:t>
            </a:r>
            <a:endParaRPr lang="en-IE" alt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004A6D-15F2-51E4-5515-56A1E638E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525303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4,260</a:t>
            </a:r>
            <a:endParaRPr lang="en-IE" alt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29863-DFBB-6CF6-8C15-CA15F2AF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791075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Motor insurance</a:t>
            </a:r>
            <a:endParaRPr lang="en-IE" altLang="en-US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B5FCB8-2DBE-F3DF-7E3F-F230154A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4791075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60</a:t>
            </a:r>
            <a:endParaRPr lang="en-IE" altLang="en-US" sz="1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DD48F1-73F1-87FA-8334-AE58A9D7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3" y="479107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60</a:t>
            </a:r>
            <a:endParaRPr lang="en-IE" altLang="en-US" sz="1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84D22E-9E60-BC3B-719D-3AF015036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791075"/>
            <a:ext cx="96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60</a:t>
            </a:r>
            <a:endParaRPr lang="en-IE" altLang="en-US" sz="1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59C0B0-B117-8314-B1AF-CF42B828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275" y="479107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180</a:t>
            </a:r>
            <a:endParaRPr lang="en-IE" altLang="en-US" sz="14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D7C660-9916-9ACC-CA65-1672E0978636}"/>
              </a:ext>
            </a:extLst>
          </p:cNvPr>
          <p:cNvCxnSpPr>
            <a:cxnSpLocks/>
          </p:cNvCxnSpPr>
          <p:nvPr/>
        </p:nvCxnSpPr>
        <p:spPr>
          <a:xfrm>
            <a:off x="222250" y="5607197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D2EC-84AC-AAED-973C-9774CB47E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142E437A-C9A5-D6CB-EB61-C41C37630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30674"/>
              </p:ext>
            </p:extLst>
          </p:nvPr>
        </p:nvGraphicFramePr>
        <p:xfrm>
          <a:off x="222250" y="1525588"/>
          <a:ext cx="8072439" cy="40989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8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WILSON HOUSEHOLD BUDGET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75">
                <a:tc>
                  <a:txBody>
                    <a:bodyPr/>
                    <a:lstStyle/>
                    <a:p>
                      <a:endParaRPr lang="en-IE" sz="1600" b="1" dirty="0"/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MARCH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I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2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n-lt"/>
                        </a:rPr>
                        <a:t>€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7">
                <a:tc gridSpan="5"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PLANNED EXPENDITURE</a:t>
                      </a:r>
                      <a:endParaRPr lang="en-IE" sz="1400" b="1" dirty="0"/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2">
                <a:tc gridSpan="5"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Irregular</a:t>
                      </a:r>
                      <a:endParaRPr lang="en-IE" sz="1400" b="1" dirty="0"/>
                    </a:p>
                  </a:txBody>
                  <a:tcPr marL="91438" marR="91438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1600" b="1" dirty="0"/>
                    </a:p>
                  </a:txBody>
                  <a:tcPr marL="91438" marR="9143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49"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91438" marR="91438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FFE246-F5DC-D4DE-DC57-12F934101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389313"/>
            <a:ext cx="2058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Household costs</a:t>
            </a:r>
            <a:endParaRPr lang="en-IE" alt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8DEE4-1A77-A3D3-2F58-7B10E310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863975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Light and heat</a:t>
            </a:r>
            <a:endParaRPr lang="en-IE" alt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3D98B-F438-476E-159E-FC77E90F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332288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Telephone</a:t>
            </a:r>
            <a:endParaRPr lang="en-IE" alt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8C599-6478-B840-5F33-EFF2E074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5245100"/>
            <a:ext cx="204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i="1"/>
              <a:t>Subtotal</a:t>
            </a:r>
            <a:endParaRPr lang="en-IE" altLang="en-US" sz="1400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E9E49-9DE6-555E-0D3F-FEF36A1FE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3392488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850</a:t>
            </a:r>
            <a:endParaRPr lang="en-IE" alt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0B1BF-EED0-9F5B-616B-150140E0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4332288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70</a:t>
            </a:r>
            <a:endParaRPr lang="en-IE" alt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7C0F0-3078-4506-B880-BAC9EE39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5248275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1,270</a:t>
            </a:r>
            <a:endParaRPr lang="en-IE" altLang="en-US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BB487B-F540-94B2-2C66-95A52E0F8413}"/>
              </a:ext>
            </a:extLst>
          </p:cNvPr>
          <p:cNvCxnSpPr>
            <a:cxnSpLocks/>
          </p:cNvCxnSpPr>
          <p:nvPr/>
        </p:nvCxnSpPr>
        <p:spPr>
          <a:xfrm>
            <a:off x="222250" y="5162550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595D37-F82E-AD90-98F9-03439356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392488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850</a:t>
            </a:r>
            <a:endParaRPr lang="en-IE" alt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7EB31-212C-024B-3863-149360F8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3862388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210</a:t>
            </a:r>
            <a:endParaRPr lang="en-IE" alt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C6EBE-7107-ECBA-151A-ED5BBECA5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5245100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1,100</a:t>
            </a:r>
            <a:endParaRPr lang="en-IE" alt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1F503B-4677-8019-8463-E4E0983C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3384550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2,550</a:t>
            </a:r>
            <a:endParaRPr lang="en-IE" alt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4E97BC-95B7-EC83-6B18-7502282D2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3389313"/>
            <a:ext cx="9461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850</a:t>
            </a:r>
            <a:endParaRPr lang="en-IE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5CB4F-48BA-2F25-52C8-C5FCC6E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525303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1,250</a:t>
            </a:r>
            <a:endParaRPr lang="en-IE" altLang="en-US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B03937-C0C0-AD0D-64D0-B264AE870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865563"/>
            <a:ext cx="10588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400</a:t>
            </a:r>
            <a:endParaRPr lang="en-IE" alt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4542CC-817C-FD03-79D2-756CC3D28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433228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250</a:t>
            </a:r>
            <a:endParaRPr lang="en-IE" alt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FA85EA-544F-61F0-0D5A-34AC9F96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5253038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3,620</a:t>
            </a:r>
            <a:endParaRPr lang="en-IE" alt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A466E0-634E-D02A-6266-517E8ECBE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791075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/>
              <a:t>Car running costs</a:t>
            </a:r>
            <a:endParaRPr lang="en-IE" alt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0609D1-634D-E6C6-3655-F5F94669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4791075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140</a:t>
            </a:r>
            <a:endParaRPr lang="en-IE" altLang="en-US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B8E704-3A0A-963A-CDEF-3AC243D79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3" y="479107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140</a:t>
            </a:r>
            <a:endParaRPr lang="en-IE" altLang="en-US" sz="1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B37FBF-46C8-8AE6-9F5D-742798C6C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791075"/>
            <a:ext cx="96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140</a:t>
            </a:r>
            <a:endParaRPr lang="en-IE" altLang="en-US" sz="1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CAB9AD-47A3-CFA6-8F07-1FC3E027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275" y="479107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420</a:t>
            </a:r>
            <a:endParaRPr lang="en-IE" altLang="en-US" sz="1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5AD997-A0F8-7576-9AE9-DD77FBF70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3863975"/>
            <a:ext cx="94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190</a:t>
            </a:r>
            <a:endParaRPr lang="en-IE" altLang="en-US" sz="1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FB98C0-A245-1372-CAA8-6D7C2A415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4332288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110</a:t>
            </a:r>
            <a:endParaRPr lang="en-IE" altLang="en-US" sz="1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E19682-7474-7D8D-7F84-8B262BC1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4337050"/>
            <a:ext cx="88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400"/>
              <a:t>70</a:t>
            </a:r>
            <a:endParaRPr lang="en-IE" altLang="en-US" sz="14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DF5BFA-EC0E-4461-026C-7D492103F318}"/>
              </a:ext>
            </a:extLst>
          </p:cNvPr>
          <p:cNvCxnSpPr>
            <a:cxnSpLocks/>
          </p:cNvCxnSpPr>
          <p:nvPr/>
        </p:nvCxnSpPr>
        <p:spPr>
          <a:xfrm>
            <a:off x="219974" y="5619322"/>
            <a:ext cx="8072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764</Words>
  <Application>Microsoft Office PowerPoint</Application>
  <PresentationFormat>On-screen Show (4:3)</PresentationFormat>
  <Paragraphs>234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Garvey, Martina</dc:creator>
  <cp:lastModifiedBy>Nicko De Guzman</cp:lastModifiedBy>
  <cp:revision>98</cp:revision>
  <dcterms:created xsi:type="dcterms:W3CDTF">2020-01-24T11:59:46Z</dcterms:created>
  <dcterms:modified xsi:type="dcterms:W3CDTF">2024-08-28T11:37:24Z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657775448</vt:i4>
  </property>
  <property fmtid="{D5CDD505-2E9C-101B-9397-08002B2CF9AE}" pid="3" name="_NewReviewCycle">
    <vt:lpwstr/>
  </property>
  <property fmtid="{D5CDD505-2E9C-101B-9397-08002B2CF9AE}" pid="4" name="_EmailSubject">
    <vt:lpwstr>Updated PowerPoints for Time for Business</vt:lpwstr>
  </property>
  <property fmtid="{D5CDD505-2E9C-101B-9397-08002B2CF9AE}" pid="5" name="_AuthorEmail">
    <vt:lpwstr>Mgarvey@edco.ie</vt:lpwstr>
  </property>
  <property fmtid="{D5CDD505-2E9C-101B-9397-08002B2CF9AE}" pid="6" name="_AuthorEmailDisplayName">
    <vt:lpwstr>Garvey, Martina</vt:lpwstr>
  </property>
</Properties>
</file>