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73" r:id="rId4"/>
    <p:sldId id="274" r:id="rId5"/>
    <p:sldId id="275" r:id="rId6"/>
    <p:sldId id="272" r:id="rId7"/>
    <p:sldId id="258" r:id="rId8"/>
    <p:sldId id="259" r:id="rId9"/>
    <p:sldId id="261" r:id="rId10"/>
    <p:sldId id="263" r:id="rId11"/>
    <p:sldId id="268" r:id="rId12"/>
    <p:sldId id="269" r:id="rId13"/>
    <p:sldId id="270" r:id="rId14"/>
    <p:sldId id="271" r:id="rId15"/>
    <p:sldId id="276" r:id="rId16"/>
    <p:sldId id="277" r:id="rId17"/>
    <p:sldId id="280" r:id="rId18"/>
    <p:sldId id="281" r:id="rId19"/>
    <p:sldId id="282" r:id="rId20"/>
    <p:sldId id="283" r:id="rId21"/>
    <p:sldId id="284" r:id="rId22"/>
    <p:sldId id="278" r:id="rId23"/>
    <p:sldId id="279" r:id="rId24"/>
    <p:sldId id="285" r:id="rId25"/>
    <p:sldId id="286" r:id="rId26"/>
    <p:sldId id="287" r:id="rId27"/>
    <p:sldId id="28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ane, Catriona" initials="LC" lastIdx="29" clrIdx="0">
    <p:extLst>
      <p:ext uri="{19B8F6BF-5375-455C-9EA6-DF929625EA0E}">
        <p15:presenceInfo xmlns:p15="http://schemas.microsoft.com/office/powerpoint/2012/main" userId="S-1-5-21-3433895173-654693979-982567282-170971" providerId="AD"/>
      </p:ext>
    </p:extLst>
  </p:cmAuthor>
  <p:cmAuthor id="2" name="Clancy,Ben" initials="C" lastIdx="13" clrIdx="1">
    <p:extLst>
      <p:ext uri="{19B8F6BF-5375-455C-9EA6-DF929625EA0E}">
        <p15:presenceInfo xmlns:p15="http://schemas.microsoft.com/office/powerpoint/2012/main" userId="S::ben.clancy@edco.ie::174cd675-ebf5-4332-86f9-811b09401b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6C9DC"/>
    <a:srgbClr val="F49E7E"/>
    <a:srgbClr val="BED18B"/>
    <a:srgbClr val="ED7D31"/>
    <a:srgbClr val="F7CA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14" d="100"/>
          <a:sy n="114" d="100"/>
        </p:scale>
        <p:origin x="8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5E7DCE-42DE-457F-9032-E6F5E779E07B}" type="datetimeFigureOut">
              <a:rPr lang="en-IE" smtClean="0"/>
              <a:t>24/03/2022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8F0AEE4-0379-4367-ADFE-9F2B61AAB12C}" type="slidenum">
              <a:rPr lang="en-IE" smtClean="0"/>
              <a:t>‹#›</a:t>
            </a:fld>
            <a:endParaRPr lang="en-IE"/>
          </a:p>
        </p:txBody>
      </p:sp>
      <p:pic>
        <p:nvPicPr>
          <p:cNvPr id="8" name="Picture 7" descr="A screenshot of a computer&#10;&#10;Description automatically generated with medium confidence">
            <a:extLst>
              <a:ext uri="{FF2B5EF4-FFF2-40B4-BE49-F238E27FC236}">
                <a16:creationId xmlns:a16="http://schemas.microsoft.com/office/drawing/2014/main" id="{3D93455D-DE49-423F-830C-B48B10B42F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Text&#10;&#10;Description automatically generated">
            <a:extLst>
              <a:ext uri="{FF2B5EF4-FFF2-40B4-BE49-F238E27FC236}">
                <a16:creationId xmlns:a16="http://schemas.microsoft.com/office/drawing/2014/main" id="{2DCB349B-54DE-49C3-978F-CA917CAC9D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07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E7DCE-42DE-457F-9032-E6F5E779E07B}" type="datetimeFigureOut">
              <a:rPr lang="en-IE" smtClean="0"/>
              <a:t>24/03/2022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8F0AEE4-0379-4367-ADFE-9F2B61AAB12C}" type="slidenum">
              <a:rPr lang="en-IE" smtClean="0"/>
              <a:t>‹#›</a:t>
            </a:fld>
            <a:endParaRPr lang="en-IE"/>
          </a:p>
        </p:txBody>
      </p:sp>
    </p:spTree>
    <p:extLst>
      <p:ext uri="{BB962C8B-B14F-4D97-AF65-F5344CB8AC3E}">
        <p14:creationId xmlns:p14="http://schemas.microsoft.com/office/powerpoint/2010/main" val="293420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E7DCE-42DE-457F-9032-E6F5E779E07B}" type="datetimeFigureOut">
              <a:rPr lang="en-IE" smtClean="0"/>
              <a:t>24/03/2022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8F0AEE4-0379-4367-ADFE-9F2B61AAB12C}" type="slidenum">
              <a:rPr lang="en-IE" smtClean="0"/>
              <a:t>‹#›</a:t>
            </a:fld>
            <a:endParaRPr lang="en-IE"/>
          </a:p>
        </p:txBody>
      </p:sp>
    </p:spTree>
    <p:extLst>
      <p:ext uri="{BB962C8B-B14F-4D97-AF65-F5344CB8AC3E}">
        <p14:creationId xmlns:p14="http://schemas.microsoft.com/office/powerpoint/2010/main" val="287500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E7DCE-42DE-457F-9032-E6F5E779E07B}" type="datetimeFigureOut">
              <a:rPr lang="en-IE" smtClean="0"/>
              <a:t>24/03/2022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8F0AEE4-0379-4367-ADFE-9F2B61AAB12C}" type="slidenum">
              <a:rPr lang="en-IE" smtClean="0"/>
              <a:t>‹#›</a:t>
            </a:fld>
            <a:endParaRPr lang="en-IE"/>
          </a:p>
        </p:txBody>
      </p:sp>
    </p:spTree>
    <p:extLst>
      <p:ext uri="{BB962C8B-B14F-4D97-AF65-F5344CB8AC3E}">
        <p14:creationId xmlns:p14="http://schemas.microsoft.com/office/powerpoint/2010/main" val="81298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5E7DCE-42DE-457F-9032-E6F5E779E07B}" type="datetimeFigureOut">
              <a:rPr lang="en-IE" smtClean="0"/>
              <a:t>24/03/2022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8F0AEE4-0379-4367-ADFE-9F2B61AAB12C}" type="slidenum">
              <a:rPr lang="en-IE" smtClean="0"/>
              <a:t>‹#›</a:t>
            </a:fld>
            <a:endParaRPr lang="en-IE"/>
          </a:p>
        </p:txBody>
      </p:sp>
    </p:spTree>
    <p:extLst>
      <p:ext uri="{BB962C8B-B14F-4D97-AF65-F5344CB8AC3E}">
        <p14:creationId xmlns:p14="http://schemas.microsoft.com/office/powerpoint/2010/main" val="3935480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5E7DCE-42DE-457F-9032-E6F5E779E07B}" type="datetimeFigureOut">
              <a:rPr lang="en-IE" smtClean="0"/>
              <a:t>24/03/2022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8F0AEE4-0379-4367-ADFE-9F2B61AAB12C}" type="slidenum">
              <a:rPr lang="en-IE" smtClean="0"/>
              <a:t>‹#›</a:t>
            </a:fld>
            <a:endParaRPr lang="en-IE"/>
          </a:p>
        </p:txBody>
      </p:sp>
    </p:spTree>
    <p:extLst>
      <p:ext uri="{BB962C8B-B14F-4D97-AF65-F5344CB8AC3E}">
        <p14:creationId xmlns:p14="http://schemas.microsoft.com/office/powerpoint/2010/main" val="340210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5E7DCE-42DE-457F-9032-E6F5E779E07B}" type="datetimeFigureOut">
              <a:rPr lang="en-IE" smtClean="0"/>
              <a:t>24/03/2022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8F0AEE4-0379-4367-ADFE-9F2B61AAB12C}" type="slidenum">
              <a:rPr lang="en-IE" smtClean="0"/>
              <a:t>‹#›</a:t>
            </a:fld>
            <a:endParaRPr lang="en-IE"/>
          </a:p>
        </p:txBody>
      </p:sp>
    </p:spTree>
    <p:extLst>
      <p:ext uri="{BB962C8B-B14F-4D97-AF65-F5344CB8AC3E}">
        <p14:creationId xmlns:p14="http://schemas.microsoft.com/office/powerpoint/2010/main" val="312982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5E7DCE-42DE-457F-9032-E6F5E779E07B}" type="datetimeFigureOut">
              <a:rPr lang="en-IE" smtClean="0"/>
              <a:t>24/03/2022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8F0AEE4-0379-4367-ADFE-9F2B61AAB12C}" type="slidenum">
              <a:rPr lang="en-IE" smtClean="0"/>
              <a:t>‹#›</a:t>
            </a:fld>
            <a:endParaRPr lang="en-IE"/>
          </a:p>
        </p:txBody>
      </p:sp>
    </p:spTree>
    <p:extLst>
      <p:ext uri="{BB962C8B-B14F-4D97-AF65-F5344CB8AC3E}">
        <p14:creationId xmlns:p14="http://schemas.microsoft.com/office/powerpoint/2010/main" val="288086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E7DCE-42DE-457F-9032-E6F5E779E07B}" type="datetimeFigureOut">
              <a:rPr lang="en-IE" smtClean="0"/>
              <a:t>24/03/2022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8F0AEE4-0379-4367-ADFE-9F2B61AAB12C}" type="slidenum">
              <a:rPr lang="en-IE" smtClean="0"/>
              <a:t>‹#›</a:t>
            </a:fld>
            <a:endParaRPr lang="en-IE"/>
          </a:p>
        </p:txBody>
      </p:sp>
    </p:spTree>
    <p:extLst>
      <p:ext uri="{BB962C8B-B14F-4D97-AF65-F5344CB8AC3E}">
        <p14:creationId xmlns:p14="http://schemas.microsoft.com/office/powerpoint/2010/main" val="57252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5E7DCE-42DE-457F-9032-E6F5E779E07B}" type="datetimeFigureOut">
              <a:rPr lang="en-IE" smtClean="0"/>
              <a:t>24/03/2022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8F0AEE4-0379-4367-ADFE-9F2B61AAB12C}" type="slidenum">
              <a:rPr lang="en-IE" smtClean="0"/>
              <a:t>‹#›</a:t>
            </a:fld>
            <a:endParaRPr lang="en-IE"/>
          </a:p>
        </p:txBody>
      </p:sp>
    </p:spTree>
    <p:extLst>
      <p:ext uri="{BB962C8B-B14F-4D97-AF65-F5344CB8AC3E}">
        <p14:creationId xmlns:p14="http://schemas.microsoft.com/office/powerpoint/2010/main" val="179643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5E7DCE-42DE-457F-9032-E6F5E779E07B}" type="datetimeFigureOut">
              <a:rPr lang="en-IE" smtClean="0"/>
              <a:t>24/03/2022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8F0AEE4-0379-4367-ADFE-9F2B61AAB12C}" type="slidenum">
              <a:rPr lang="en-IE" smtClean="0"/>
              <a:t>‹#›</a:t>
            </a:fld>
            <a:endParaRPr lang="en-IE"/>
          </a:p>
        </p:txBody>
      </p:sp>
    </p:spTree>
    <p:extLst>
      <p:ext uri="{BB962C8B-B14F-4D97-AF65-F5344CB8AC3E}">
        <p14:creationId xmlns:p14="http://schemas.microsoft.com/office/powerpoint/2010/main" val="411318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E7DCE-42DE-457F-9032-E6F5E779E07B}" type="datetimeFigureOut">
              <a:rPr lang="en-IE" smtClean="0"/>
              <a:t>24/03/2022</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0AEE4-0379-4367-ADFE-9F2B61AAB12C}" type="slidenum">
              <a:rPr lang="en-IE" smtClean="0"/>
              <a:t>‹#›</a:t>
            </a:fld>
            <a:endParaRPr lang="en-IE"/>
          </a:p>
        </p:txBody>
      </p:sp>
    </p:spTree>
    <p:extLst>
      <p:ext uri="{BB962C8B-B14F-4D97-AF65-F5344CB8AC3E}">
        <p14:creationId xmlns:p14="http://schemas.microsoft.com/office/powerpoint/2010/main" val="2955712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D47B93C6-405F-4A8C-B48D-384E25ECF620}"/>
              </a:ext>
            </a:extLst>
          </p:cNvPr>
          <p:cNvSpPr>
            <a:spLocks noGrp="1"/>
          </p:cNvSpPr>
          <p:nvPr>
            <p:ph type="subTitle" idx="1"/>
          </p:nvPr>
        </p:nvSpPr>
        <p:spPr/>
        <p:txBody>
          <a:bodyPr/>
          <a:lstStyle/>
          <a:p>
            <a:endParaRPr lang="en-IE"/>
          </a:p>
        </p:txBody>
      </p:sp>
      <p:pic>
        <p:nvPicPr>
          <p:cNvPr id="13" name="Picture 12">
            <a:extLst>
              <a:ext uri="{FF2B5EF4-FFF2-40B4-BE49-F238E27FC236}">
                <a16:creationId xmlns:a16="http://schemas.microsoft.com/office/drawing/2014/main" id="{7072A552-2190-4F0E-B4AD-E4E50DC1A305}"/>
              </a:ext>
            </a:extLst>
          </p:cNvPr>
          <p:cNvPicPr>
            <a:picLocks noChangeAspect="1"/>
          </p:cNvPicPr>
          <p:nvPr/>
        </p:nvPicPr>
        <p:blipFill>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Rectangle 13">
            <a:extLst>
              <a:ext uri="{FF2B5EF4-FFF2-40B4-BE49-F238E27FC236}">
                <a16:creationId xmlns:a16="http://schemas.microsoft.com/office/drawing/2014/main" id="{656C9D10-9A40-417A-901F-2CBB4ED254A5}"/>
              </a:ext>
            </a:extLst>
          </p:cNvPr>
          <p:cNvSpPr/>
          <p:nvPr/>
        </p:nvSpPr>
        <p:spPr>
          <a:xfrm>
            <a:off x="1" y="4932727"/>
            <a:ext cx="9144000" cy="723794"/>
          </a:xfrm>
          <a:prstGeom prst="rect">
            <a:avLst/>
          </a:prstGeom>
          <a:solidFill>
            <a:srgbClr val="F7C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70C0"/>
                </a:solidFill>
              </a:rPr>
              <a:t>UNIT 1 – FICTION</a:t>
            </a:r>
            <a:endParaRPr lang="en-IE" sz="3600" b="1" dirty="0">
              <a:solidFill>
                <a:srgbClr val="0070C0"/>
              </a:solidFill>
            </a:endParaRPr>
          </a:p>
        </p:txBody>
      </p:sp>
    </p:spTree>
    <p:extLst>
      <p:ext uri="{BB962C8B-B14F-4D97-AF65-F5344CB8AC3E}">
        <p14:creationId xmlns:p14="http://schemas.microsoft.com/office/powerpoint/2010/main" val="307657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326513" y="1021110"/>
            <a:ext cx="8448032" cy="1334163"/>
          </a:xfrm>
        </p:spPr>
        <p:txBody>
          <a:bodyPr>
            <a:normAutofit lnSpcReduction="10000"/>
          </a:bodyPr>
          <a:lstStyle/>
          <a:p>
            <a:pPr marL="457200" indent="-457200" algn="l">
              <a:buFont typeface="Arial" panose="020B0604020202020204" pitchFamily="34" charset="0"/>
              <a:buChar char="•"/>
            </a:pPr>
            <a:r>
              <a:rPr lang="en-IE" sz="2800" dirty="0"/>
              <a:t>The narrators are all-seeing and all-powerful.</a:t>
            </a:r>
          </a:p>
          <a:p>
            <a:pPr marL="457200" indent="-457200" algn="l">
              <a:buFont typeface="Arial" panose="020B0604020202020204" pitchFamily="34" charset="0"/>
              <a:buChar char="•"/>
            </a:pPr>
            <a:r>
              <a:rPr lang="en-GB" sz="2800" dirty="0"/>
              <a:t>This type of narrator has access to the thoughts and feelings of all characters in the story. </a:t>
            </a:r>
            <a:endParaRPr lang="en-IE" sz="2800" dirty="0"/>
          </a:p>
        </p:txBody>
      </p:sp>
      <p:sp>
        <p:nvSpPr>
          <p:cNvPr id="8" name="Title 1">
            <a:extLst>
              <a:ext uri="{FF2B5EF4-FFF2-40B4-BE49-F238E27FC236}">
                <a16:creationId xmlns:a16="http://schemas.microsoft.com/office/drawing/2014/main" id="{29763701-E305-4C8E-9828-3FD7B8CD9F84}"/>
              </a:ext>
            </a:extLst>
          </p:cNvPr>
          <p:cNvSpPr txBox="1">
            <a:spLocks/>
          </p:cNvSpPr>
          <p:nvPr/>
        </p:nvSpPr>
        <p:spPr>
          <a:xfrm>
            <a:off x="326514" y="348539"/>
            <a:ext cx="5991159" cy="6725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rgbClr val="0070C0"/>
                </a:solidFill>
                <a:latin typeface="+mn-lt"/>
              </a:rPr>
              <a:t>Third-person omniscient</a:t>
            </a:r>
            <a:endParaRPr lang="en-IE" sz="4000" b="1" dirty="0">
              <a:solidFill>
                <a:srgbClr val="0070C0"/>
              </a:solidFill>
              <a:latin typeface="+mn-lt"/>
            </a:endParaRPr>
          </a:p>
        </p:txBody>
      </p:sp>
      <p:pic>
        <p:nvPicPr>
          <p:cNvPr id="5" name="Picture 4">
            <a:extLst>
              <a:ext uri="{FF2B5EF4-FFF2-40B4-BE49-F238E27FC236}">
                <a16:creationId xmlns:a16="http://schemas.microsoft.com/office/drawing/2014/main" id="{1CA15F06-7265-4D54-9102-3BFF5A2D7C79}"/>
              </a:ext>
            </a:extLst>
          </p:cNvPr>
          <p:cNvPicPr>
            <a:picLocks noChangeAspect="1"/>
          </p:cNvPicPr>
          <p:nvPr/>
        </p:nvPicPr>
        <p:blipFill rotWithShape="1">
          <a:blip r:embed="rId2"/>
          <a:srcRect l="8598" r="13710"/>
          <a:stretch/>
        </p:blipFill>
        <p:spPr>
          <a:xfrm>
            <a:off x="310183" y="2563254"/>
            <a:ext cx="4144373" cy="3247744"/>
          </a:xfrm>
          <a:prstGeom prst="rect">
            <a:avLst/>
          </a:prstGeom>
        </p:spPr>
      </p:pic>
      <p:grpSp>
        <p:nvGrpSpPr>
          <p:cNvPr id="2" name="Group 1">
            <a:extLst>
              <a:ext uri="{FF2B5EF4-FFF2-40B4-BE49-F238E27FC236}">
                <a16:creationId xmlns:a16="http://schemas.microsoft.com/office/drawing/2014/main" id="{CB2AB991-DF21-4ED0-B44E-0A4F88A9A6C0}"/>
              </a:ext>
            </a:extLst>
          </p:cNvPr>
          <p:cNvGrpSpPr/>
          <p:nvPr/>
        </p:nvGrpSpPr>
        <p:grpSpPr>
          <a:xfrm>
            <a:off x="4590473" y="2563254"/>
            <a:ext cx="4325330" cy="3255966"/>
            <a:chOff x="4689446" y="2692866"/>
            <a:chExt cx="4244829" cy="3180326"/>
          </a:xfrm>
        </p:grpSpPr>
        <p:sp>
          <p:nvSpPr>
            <p:cNvPr id="9" name="Rectangle 8">
              <a:extLst>
                <a:ext uri="{FF2B5EF4-FFF2-40B4-BE49-F238E27FC236}">
                  <a16:creationId xmlns:a16="http://schemas.microsoft.com/office/drawing/2014/main" id="{4D8A6E9A-30B8-4BAE-BD93-AC8AB9446BF3}"/>
                </a:ext>
              </a:extLst>
            </p:cNvPr>
            <p:cNvSpPr/>
            <p:nvPr/>
          </p:nvSpPr>
          <p:spPr>
            <a:xfrm>
              <a:off x="4689446" y="2692866"/>
              <a:ext cx="4244829" cy="3172295"/>
            </a:xfrm>
            <a:prstGeom prst="rect">
              <a:avLst/>
            </a:prstGeom>
            <a:solidFill>
              <a:srgbClr val="76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TextBox 9">
              <a:extLst>
                <a:ext uri="{FF2B5EF4-FFF2-40B4-BE49-F238E27FC236}">
                  <a16:creationId xmlns:a16="http://schemas.microsoft.com/office/drawing/2014/main" id="{31BA87A1-44EC-4832-A5E9-FC07BBE7141C}"/>
                </a:ext>
              </a:extLst>
            </p:cNvPr>
            <p:cNvSpPr txBox="1"/>
            <p:nvPr/>
          </p:nvSpPr>
          <p:spPr>
            <a:xfrm>
              <a:off x="4790114" y="2776741"/>
              <a:ext cx="4144161" cy="3096451"/>
            </a:xfrm>
            <a:prstGeom prst="rect">
              <a:avLst/>
            </a:prstGeom>
            <a:noFill/>
          </p:spPr>
          <p:txBody>
            <a:bodyPr wrap="square" rtlCol="0">
              <a:spAutoFit/>
            </a:bodyPr>
            <a:lstStyle/>
            <a:p>
              <a:pPr algn="l"/>
              <a:r>
                <a:rPr lang="en-IE" sz="2000" b="1" i="0" u="none" strike="noStrike" baseline="0" dirty="0">
                  <a:solidFill>
                    <a:srgbClr val="C00000"/>
                  </a:solidFill>
                  <a:latin typeface="NunitoSans-Regular"/>
                </a:rPr>
                <a:t>The wolf licked his lips</a:t>
              </a:r>
              <a:r>
                <a:rPr lang="en-IE" sz="2000" b="0" i="0" u="none" strike="noStrike" baseline="0" dirty="0">
                  <a:latin typeface="NunitoSans-Regular"/>
                </a:rPr>
                <a:t>, </a:t>
              </a:r>
              <a:r>
                <a:rPr lang="en-IE" sz="2000" b="1" i="0" u="none" strike="noStrike" baseline="0" dirty="0">
                  <a:solidFill>
                    <a:srgbClr val="C00000"/>
                  </a:solidFill>
                  <a:latin typeface="NunitoSans-Regular"/>
                </a:rPr>
                <a:t>salivating at the thought</a:t>
              </a:r>
              <a:r>
                <a:rPr lang="en-IE" sz="2000" b="0" i="0" u="none" strike="noStrike" baseline="0" dirty="0">
                  <a:latin typeface="NunitoSans-Regular"/>
                </a:rPr>
                <a:t> of devouring the little girl. </a:t>
              </a:r>
              <a:r>
                <a:rPr lang="en-IE" sz="2000" b="1" i="0" u="none" strike="noStrike" baseline="0" dirty="0">
                  <a:solidFill>
                    <a:srgbClr val="C00000"/>
                  </a:solidFill>
                  <a:latin typeface="NunitoSans-Regular"/>
                </a:rPr>
                <a:t>Little Red Riding Hood thought to herself</a:t>
              </a:r>
              <a:r>
                <a:rPr lang="en-IE" sz="2000" b="0" i="0" u="none" strike="noStrike" baseline="0" dirty="0">
                  <a:solidFill>
                    <a:srgbClr val="C00000"/>
                  </a:solidFill>
                  <a:latin typeface="NunitoSans-Regular"/>
                </a:rPr>
                <a:t> </a:t>
              </a:r>
              <a:r>
                <a:rPr lang="en-IE" sz="2000" b="0" i="0" u="none" strike="noStrike" baseline="0" dirty="0">
                  <a:latin typeface="NunitoSans-Regular"/>
                </a:rPr>
                <a:t>that there was something not entirely right about her grandmother. Meanwhile, </a:t>
              </a:r>
              <a:r>
                <a:rPr lang="en-IE" sz="2000" b="1" i="0" u="none" strike="noStrike" baseline="0" dirty="0">
                  <a:solidFill>
                    <a:srgbClr val="C00000"/>
                  </a:solidFill>
                  <a:latin typeface="NunitoSans-Regular"/>
                </a:rPr>
                <a:t>the huntsman ran</a:t>
              </a:r>
              <a:r>
                <a:rPr lang="en-IE" sz="2000" b="0" i="0" u="none" strike="noStrike" baseline="0" dirty="0">
                  <a:latin typeface="NunitoSans-Regular"/>
                </a:rPr>
                <a:t> as fast as his legs could carry him, </a:t>
              </a:r>
              <a:r>
                <a:rPr lang="en-IE" sz="2000" b="1" i="0" u="none" strike="noStrike" baseline="0" dirty="0">
                  <a:solidFill>
                    <a:srgbClr val="C00000"/>
                  </a:solidFill>
                  <a:latin typeface="NunitoSans-Regular"/>
                </a:rPr>
                <a:t>worried</a:t>
              </a:r>
              <a:r>
                <a:rPr lang="en-IE" sz="2000" b="0" i="0" u="none" strike="noStrike" baseline="0" dirty="0">
                  <a:latin typeface="NunitoSans-Regular"/>
                </a:rPr>
                <a:t> that he was far too late.</a:t>
              </a:r>
              <a:endParaRPr lang="en-IE" sz="2000" dirty="0"/>
            </a:p>
          </p:txBody>
        </p:sp>
      </p:grpSp>
    </p:spTree>
    <p:extLst>
      <p:ext uri="{BB962C8B-B14F-4D97-AF65-F5344CB8AC3E}">
        <p14:creationId xmlns:p14="http://schemas.microsoft.com/office/powerpoint/2010/main" val="12177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334817" y="886692"/>
            <a:ext cx="8190345" cy="894487"/>
          </a:xfrm>
        </p:spPr>
        <p:txBody>
          <a:bodyPr>
            <a:noAutofit/>
          </a:bodyPr>
          <a:lstStyle/>
          <a:p>
            <a:pPr algn="l"/>
            <a:r>
              <a:rPr lang="en-IE" sz="2800" dirty="0">
                <a:latin typeface="+mn-lt"/>
              </a:rPr>
              <a:t>The narrative perspective affects how believable or </a:t>
            </a:r>
            <a:r>
              <a:rPr lang="en-IE" sz="2800" b="1" dirty="0">
                <a:latin typeface="+mn-lt"/>
              </a:rPr>
              <a:t>reliable</a:t>
            </a:r>
            <a:r>
              <a:rPr lang="en-IE" sz="2800" dirty="0">
                <a:latin typeface="+mn-lt"/>
              </a:rPr>
              <a:t> you will find a </a:t>
            </a:r>
            <a:r>
              <a:rPr lang="en-IE" sz="2800" b="1" dirty="0">
                <a:latin typeface="+mn-lt"/>
              </a:rPr>
              <a:t>narrator</a:t>
            </a:r>
            <a:r>
              <a:rPr lang="en-IE" sz="2800" dirty="0">
                <a:latin typeface="+mn-lt"/>
              </a:rPr>
              <a:t>.</a:t>
            </a:r>
          </a:p>
        </p:txBody>
      </p:sp>
      <p:sp>
        <p:nvSpPr>
          <p:cNvPr id="5" name="Title 1">
            <a:extLst>
              <a:ext uri="{FF2B5EF4-FFF2-40B4-BE49-F238E27FC236}">
                <a16:creationId xmlns:a16="http://schemas.microsoft.com/office/drawing/2014/main" id="{0E7F8090-D79A-40FC-9F0B-D5DBC71F25A7}"/>
              </a:ext>
            </a:extLst>
          </p:cNvPr>
          <p:cNvSpPr txBox="1">
            <a:spLocks/>
          </p:cNvSpPr>
          <p:nvPr/>
        </p:nvSpPr>
        <p:spPr>
          <a:xfrm>
            <a:off x="334817" y="373112"/>
            <a:ext cx="7494590" cy="5634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rgbClr val="0070C0"/>
                </a:solidFill>
                <a:latin typeface="+mn-lt"/>
              </a:rPr>
              <a:t>Reliable narrator</a:t>
            </a:r>
            <a:endParaRPr lang="en-IE" sz="4000" b="1" dirty="0">
              <a:solidFill>
                <a:srgbClr val="0070C0"/>
              </a:solidFill>
              <a:latin typeface="+mn-lt"/>
            </a:endParaRPr>
          </a:p>
        </p:txBody>
      </p:sp>
      <p:pic>
        <p:nvPicPr>
          <p:cNvPr id="4" name="Picture 3" descr="A picture containing text&#10;&#10;Description automatically generated">
            <a:extLst>
              <a:ext uri="{FF2B5EF4-FFF2-40B4-BE49-F238E27FC236}">
                <a16:creationId xmlns:a16="http://schemas.microsoft.com/office/drawing/2014/main" id="{7CB4C6DD-9DC6-4E91-86C4-7A48A1978CA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48024" y="1822234"/>
            <a:ext cx="2464860" cy="3988965"/>
          </a:xfrm>
          <a:prstGeom prst="rect">
            <a:avLst/>
          </a:prstGeom>
        </p:spPr>
      </p:pic>
      <p:pic>
        <p:nvPicPr>
          <p:cNvPr id="9" name="Picture 8">
            <a:extLst>
              <a:ext uri="{FF2B5EF4-FFF2-40B4-BE49-F238E27FC236}">
                <a16:creationId xmlns:a16="http://schemas.microsoft.com/office/drawing/2014/main" id="{D58BEF87-3758-4C31-8F39-94DD7217A6E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191572" y="1819516"/>
            <a:ext cx="2616487" cy="3986247"/>
          </a:xfrm>
          <a:prstGeom prst="rect">
            <a:avLst/>
          </a:prstGeom>
        </p:spPr>
      </p:pic>
    </p:spTree>
    <p:extLst>
      <p:ext uri="{BB962C8B-B14F-4D97-AF65-F5344CB8AC3E}">
        <p14:creationId xmlns:p14="http://schemas.microsoft.com/office/powerpoint/2010/main" val="109701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430690" y="1068954"/>
            <a:ext cx="8100291" cy="2632362"/>
          </a:xfrm>
        </p:spPr>
        <p:txBody>
          <a:bodyPr>
            <a:normAutofit/>
          </a:bodyPr>
          <a:lstStyle/>
          <a:p>
            <a:pPr algn="l"/>
            <a:r>
              <a:rPr lang="en-IE" sz="2800" dirty="0"/>
              <a:t>For example, a story written in the </a:t>
            </a:r>
            <a:r>
              <a:rPr lang="en-IE" sz="2800" b="1" dirty="0"/>
              <a:t>first person</a:t>
            </a:r>
            <a:r>
              <a:rPr lang="en-IE" sz="2800" dirty="0"/>
              <a:t> from the perspective of a particular character will be less reliable than a story written from the </a:t>
            </a:r>
            <a:r>
              <a:rPr lang="en-IE" sz="2800" b="1" dirty="0"/>
              <a:t>third person omniscient </a:t>
            </a:r>
            <a:r>
              <a:rPr lang="en-IE" sz="2800" dirty="0"/>
              <a:t>perspective. </a:t>
            </a:r>
          </a:p>
        </p:txBody>
      </p:sp>
      <p:sp>
        <p:nvSpPr>
          <p:cNvPr id="5" name="Title 1">
            <a:extLst>
              <a:ext uri="{FF2B5EF4-FFF2-40B4-BE49-F238E27FC236}">
                <a16:creationId xmlns:a16="http://schemas.microsoft.com/office/drawing/2014/main" id="{0E7F8090-D79A-40FC-9F0B-D5DBC71F25A7}"/>
              </a:ext>
            </a:extLst>
          </p:cNvPr>
          <p:cNvSpPr txBox="1">
            <a:spLocks/>
          </p:cNvSpPr>
          <p:nvPr/>
        </p:nvSpPr>
        <p:spPr>
          <a:xfrm>
            <a:off x="430690" y="479059"/>
            <a:ext cx="7494590" cy="5634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rgbClr val="0070C0"/>
                </a:solidFill>
                <a:latin typeface="+mn-lt"/>
              </a:rPr>
              <a:t>Reliable narrator</a:t>
            </a:r>
            <a:endParaRPr lang="en-IE" sz="4000" b="1" dirty="0">
              <a:solidFill>
                <a:srgbClr val="0070C0"/>
              </a:solidFill>
              <a:latin typeface="+mn-lt"/>
            </a:endParaRPr>
          </a:p>
        </p:txBody>
      </p:sp>
      <p:pic>
        <p:nvPicPr>
          <p:cNvPr id="4" name="Picture 3" descr="A picture containing person, sitting, reading&#10;&#10;Description automatically generated">
            <a:extLst>
              <a:ext uri="{FF2B5EF4-FFF2-40B4-BE49-F238E27FC236}">
                <a16:creationId xmlns:a16="http://schemas.microsoft.com/office/drawing/2014/main" id="{03321EB5-490C-46BC-AF5A-16EDC9792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822" y="2714696"/>
            <a:ext cx="5285065" cy="3289953"/>
          </a:xfrm>
          <a:prstGeom prst="rect">
            <a:avLst/>
          </a:prstGeom>
        </p:spPr>
      </p:pic>
    </p:spTree>
    <p:extLst>
      <p:ext uri="{BB962C8B-B14F-4D97-AF65-F5344CB8AC3E}">
        <p14:creationId xmlns:p14="http://schemas.microsoft.com/office/powerpoint/2010/main" val="169519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441038" y="1126835"/>
            <a:ext cx="7783945" cy="2373747"/>
          </a:xfrm>
        </p:spPr>
        <p:txBody>
          <a:bodyPr>
            <a:normAutofit/>
          </a:bodyPr>
          <a:lstStyle/>
          <a:p>
            <a:pPr marL="457200" indent="-457200" algn="l">
              <a:buFont typeface="Arial" panose="020B0604020202020204" pitchFamily="34" charset="0"/>
              <a:buChar char="•"/>
            </a:pPr>
            <a:r>
              <a:rPr lang="en-GB" sz="2800" dirty="0"/>
              <a:t>They may present </a:t>
            </a:r>
            <a:r>
              <a:rPr lang="en-GB" sz="2800" b="1" dirty="0"/>
              <a:t>themselves</a:t>
            </a:r>
            <a:r>
              <a:rPr lang="en-GB" sz="2800" dirty="0"/>
              <a:t> in the best possible light and only tell </a:t>
            </a:r>
            <a:r>
              <a:rPr lang="en-GB" sz="2800" b="1" dirty="0"/>
              <a:t>their side </a:t>
            </a:r>
            <a:r>
              <a:rPr lang="en-GB" sz="2800" dirty="0"/>
              <a:t>of the story.</a:t>
            </a:r>
            <a:endParaRPr lang="en-IE" sz="2800" dirty="0"/>
          </a:p>
          <a:p>
            <a:pPr marL="457200" indent="-457200" algn="l">
              <a:buFont typeface="Arial" panose="020B0604020202020204" pitchFamily="34" charset="0"/>
              <a:buChar char="•"/>
            </a:pPr>
            <a:r>
              <a:rPr lang="en-IE" sz="2800" dirty="0"/>
              <a:t>They have to infer the thoughts and feelings of other characters, and their </a:t>
            </a:r>
            <a:r>
              <a:rPr lang="en-IE" sz="2800" b="1" dirty="0"/>
              <a:t>viewpoint</a:t>
            </a:r>
            <a:r>
              <a:rPr lang="en-IE" sz="2800" dirty="0"/>
              <a:t> can be </a:t>
            </a:r>
            <a:r>
              <a:rPr lang="en-IE" sz="2800" b="1" dirty="0"/>
              <a:t>coloured</a:t>
            </a:r>
            <a:r>
              <a:rPr lang="en-IE" sz="2800" dirty="0"/>
              <a:t> by their attitudes and beliefs. </a:t>
            </a:r>
          </a:p>
        </p:txBody>
      </p:sp>
      <p:sp>
        <p:nvSpPr>
          <p:cNvPr id="9" name="Title 1">
            <a:extLst>
              <a:ext uri="{FF2B5EF4-FFF2-40B4-BE49-F238E27FC236}">
                <a16:creationId xmlns:a16="http://schemas.microsoft.com/office/drawing/2014/main" id="{0C6F5367-5A64-4D5A-803D-5463B1307F90}"/>
              </a:ext>
            </a:extLst>
          </p:cNvPr>
          <p:cNvSpPr txBox="1">
            <a:spLocks/>
          </p:cNvSpPr>
          <p:nvPr/>
        </p:nvSpPr>
        <p:spPr>
          <a:xfrm>
            <a:off x="441038" y="304799"/>
            <a:ext cx="7906326" cy="74814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rgbClr val="0070C0"/>
                </a:solidFill>
                <a:latin typeface="+mn-lt"/>
              </a:rPr>
              <a:t>First-person narrator</a:t>
            </a:r>
            <a:endParaRPr lang="en-IE" sz="4000" b="1" dirty="0">
              <a:solidFill>
                <a:srgbClr val="0070C0"/>
              </a:solidFill>
              <a:latin typeface="+mn-lt"/>
            </a:endParaRPr>
          </a:p>
        </p:txBody>
      </p:sp>
      <p:pic>
        <p:nvPicPr>
          <p:cNvPr id="5" name="Picture 4">
            <a:extLst>
              <a:ext uri="{FF2B5EF4-FFF2-40B4-BE49-F238E27FC236}">
                <a16:creationId xmlns:a16="http://schemas.microsoft.com/office/drawing/2014/main" id="{E0860C1D-3B9E-4A2D-A2BD-D623390E5880}"/>
              </a:ext>
            </a:extLst>
          </p:cNvPr>
          <p:cNvPicPr>
            <a:picLocks noChangeAspect="1"/>
          </p:cNvPicPr>
          <p:nvPr/>
        </p:nvPicPr>
        <p:blipFill>
          <a:blip r:embed="rId2"/>
          <a:stretch>
            <a:fillRect/>
          </a:stretch>
        </p:blipFill>
        <p:spPr>
          <a:xfrm>
            <a:off x="2664373" y="3322041"/>
            <a:ext cx="3815253" cy="2725337"/>
          </a:xfrm>
          <a:prstGeom prst="rect">
            <a:avLst/>
          </a:prstGeom>
        </p:spPr>
      </p:pic>
    </p:spTree>
    <p:extLst>
      <p:ext uri="{BB962C8B-B14F-4D97-AF65-F5344CB8AC3E}">
        <p14:creationId xmlns:p14="http://schemas.microsoft.com/office/powerpoint/2010/main" val="320861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419101" y="1104238"/>
            <a:ext cx="8133772" cy="1575683"/>
          </a:xfrm>
        </p:spPr>
        <p:txBody>
          <a:bodyPr>
            <a:normAutofit lnSpcReduction="10000"/>
          </a:bodyPr>
          <a:lstStyle/>
          <a:p>
            <a:pPr marL="457200" indent="-457200" algn="l">
              <a:buFont typeface="Arial" panose="020B0604020202020204" pitchFamily="34" charset="0"/>
              <a:buChar char="•"/>
            </a:pPr>
            <a:r>
              <a:rPr lang="en-IE" sz="2800" dirty="0"/>
              <a:t>In contrast to a first-person narrator, a third-person omniscient narrator is able to present the thoughts and feelings of </a:t>
            </a:r>
            <a:r>
              <a:rPr lang="en-IE" sz="2800" b="1" dirty="0"/>
              <a:t>any character</a:t>
            </a:r>
            <a:r>
              <a:rPr lang="en-IE" sz="2800" dirty="0"/>
              <a:t>, </a:t>
            </a:r>
            <a:r>
              <a:rPr lang="en-IE" sz="2800" b="1" dirty="0"/>
              <a:t>both positive and negative</a:t>
            </a:r>
            <a:r>
              <a:rPr lang="en-IE" sz="2800" dirty="0"/>
              <a:t>.</a:t>
            </a:r>
          </a:p>
        </p:txBody>
      </p:sp>
      <p:sp>
        <p:nvSpPr>
          <p:cNvPr id="8" name="Title 1">
            <a:extLst>
              <a:ext uri="{FF2B5EF4-FFF2-40B4-BE49-F238E27FC236}">
                <a16:creationId xmlns:a16="http://schemas.microsoft.com/office/drawing/2014/main" id="{1A659802-9A7C-4BC9-B487-27226AAC23F5}"/>
              </a:ext>
            </a:extLst>
          </p:cNvPr>
          <p:cNvSpPr txBox="1">
            <a:spLocks/>
          </p:cNvSpPr>
          <p:nvPr/>
        </p:nvSpPr>
        <p:spPr>
          <a:xfrm>
            <a:off x="419100" y="431667"/>
            <a:ext cx="7772400" cy="6725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rgbClr val="0070C0"/>
                </a:solidFill>
                <a:latin typeface="+mn-lt"/>
              </a:rPr>
              <a:t>Third-person omniscient narrator</a:t>
            </a:r>
            <a:endParaRPr lang="en-IE" sz="4000" b="1" dirty="0">
              <a:solidFill>
                <a:srgbClr val="0070C0"/>
              </a:solidFill>
              <a:latin typeface="+mn-lt"/>
            </a:endParaRPr>
          </a:p>
        </p:txBody>
      </p:sp>
      <p:pic>
        <p:nvPicPr>
          <p:cNvPr id="5" name="Picture 4">
            <a:extLst>
              <a:ext uri="{FF2B5EF4-FFF2-40B4-BE49-F238E27FC236}">
                <a16:creationId xmlns:a16="http://schemas.microsoft.com/office/drawing/2014/main" id="{4ABCE61C-2499-456B-9E24-BA954F09F507}"/>
              </a:ext>
            </a:extLst>
          </p:cNvPr>
          <p:cNvPicPr>
            <a:picLocks noChangeAspect="1"/>
          </p:cNvPicPr>
          <p:nvPr/>
        </p:nvPicPr>
        <p:blipFill rotWithShape="1">
          <a:blip r:embed="rId2"/>
          <a:srcRect l="8598" r="13710"/>
          <a:stretch/>
        </p:blipFill>
        <p:spPr>
          <a:xfrm>
            <a:off x="4848838" y="2679921"/>
            <a:ext cx="4060272" cy="3181838"/>
          </a:xfrm>
          <a:prstGeom prst="rect">
            <a:avLst/>
          </a:prstGeom>
        </p:spPr>
      </p:pic>
      <p:sp>
        <p:nvSpPr>
          <p:cNvPr id="7" name="TextBox 6">
            <a:extLst>
              <a:ext uri="{FF2B5EF4-FFF2-40B4-BE49-F238E27FC236}">
                <a16:creationId xmlns:a16="http://schemas.microsoft.com/office/drawing/2014/main" id="{7B80C827-63DC-4CC6-913D-EA49C5062364}"/>
              </a:ext>
            </a:extLst>
          </p:cNvPr>
          <p:cNvSpPr txBox="1"/>
          <p:nvPr/>
        </p:nvSpPr>
        <p:spPr>
          <a:xfrm>
            <a:off x="419100" y="3061874"/>
            <a:ext cx="4253568" cy="954107"/>
          </a:xfrm>
          <a:prstGeom prst="rect">
            <a:avLst/>
          </a:prstGeom>
          <a:noFill/>
        </p:spPr>
        <p:txBody>
          <a:bodyPr wrap="square">
            <a:spAutoFit/>
          </a:bodyPr>
          <a:lstStyle/>
          <a:p>
            <a:pPr marL="457200" indent="-457200" algn="l">
              <a:buFont typeface="Arial" panose="020B0604020202020204" pitchFamily="34" charset="0"/>
              <a:buChar char="•"/>
            </a:pPr>
            <a:r>
              <a:rPr lang="en-IE" sz="2800" dirty="0"/>
              <a:t>They can tell every side of the story.</a:t>
            </a:r>
          </a:p>
        </p:txBody>
      </p:sp>
    </p:spTree>
    <p:extLst>
      <p:ext uri="{BB962C8B-B14F-4D97-AF65-F5344CB8AC3E}">
        <p14:creationId xmlns:p14="http://schemas.microsoft.com/office/powerpoint/2010/main" val="298568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381000" y="372388"/>
            <a:ext cx="7772400" cy="672571"/>
          </a:xfrm>
        </p:spPr>
        <p:txBody>
          <a:bodyPr>
            <a:normAutofit fontScale="90000"/>
          </a:bodyPr>
          <a:lstStyle/>
          <a:p>
            <a:pPr algn="l"/>
            <a:r>
              <a:rPr lang="en-GB" sz="4400" b="1" dirty="0">
                <a:solidFill>
                  <a:srgbClr val="0070C0"/>
                </a:solidFill>
                <a:latin typeface="+mn-lt"/>
              </a:rPr>
              <a:t>Setting</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381000" y="1026486"/>
            <a:ext cx="8328891" cy="3985922"/>
          </a:xfrm>
        </p:spPr>
        <p:txBody>
          <a:bodyPr>
            <a:normAutofit/>
          </a:bodyPr>
          <a:lstStyle/>
          <a:p>
            <a:pPr marL="457200" indent="-457200" algn="l">
              <a:buFont typeface="Arial" panose="020B0604020202020204" pitchFamily="34" charset="0"/>
              <a:buChar char="•"/>
            </a:pPr>
            <a:r>
              <a:rPr lang="en-IE" sz="2800" b="0" i="0" u="none" strike="noStrike" baseline="0" dirty="0"/>
              <a:t>The setting of a story is where all the action happens. </a:t>
            </a:r>
          </a:p>
          <a:p>
            <a:pPr marL="457200" indent="-457200" algn="l">
              <a:buFont typeface="Arial" panose="020B0604020202020204" pitchFamily="34" charset="0"/>
              <a:buChar char="•"/>
            </a:pPr>
            <a:r>
              <a:rPr lang="en-IE" sz="2800" b="0" i="0" u="none" strike="noStrike" baseline="0" dirty="0"/>
              <a:t>It is the specific </a:t>
            </a:r>
            <a:r>
              <a:rPr lang="en-IE" sz="2800" b="1" i="0" u="none" strike="noStrike" baseline="0" dirty="0"/>
              <a:t>place</a:t>
            </a:r>
            <a:r>
              <a:rPr lang="en-IE" sz="2800" b="0" i="0" u="none" strike="noStrike" baseline="0" dirty="0"/>
              <a:t>, </a:t>
            </a:r>
            <a:r>
              <a:rPr lang="en-IE" sz="2800" b="1" i="0" u="none" strike="noStrike" baseline="0" dirty="0"/>
              <a:t>timeframe</a:t>
            </a:r>
            <a:r>
              <a:rPr lang="en-IE" sz="2800" b="0" i="0" u="none" strike="noStrike" baseline="0" dirty="0"/>
              <a:t> and </a:t>
            </a:r>
            <a:r>
              <a:rPr lang="en-IE" sz="2800" b="1" i="0" u="none" strike="noStrike" baseline="0" dirty="0"/>
              <a:t>world</a:t>
            </a:r>
            <a:r>
              <a:rPr lang="en-IE" sz="2800" b="0" i="0" u="none" strike="noStrike" baseline="0" dirty="0"/>
              <a:t> where the story happens.</a:t>
            </a:r>
            <a:endParaRPr lang="en-IE" sz="3600" dirty="0"/>
          </a:p>
        </p:txBody>
      </p:sp>
      <p:pic>
        <p:nvPicPr>
          <p:cNvPr id="5" name="Picture 4" descr="A picture containing sky, tree, outdoor, plant&#10;&#10;Description automatically generated">
            <a:extLst>
              <a:ext uri="{FF2B5EF4-FFF2-40B4-BE49-F238E27FC236}">
                <a16:creationId xmlns:a16="http://schemas.microsoft.com/office/drawing/2014/main" id="{327160C8-A270-4CB4-8BE1-C8BE80BA6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365" y="2514489"/>
            <a:ext cx="5852160" cy="3389376"/>
          </a:xfrm>
          <a:prstGeom prst="rect">
            <a:avLst/>
          </a:prstGeom>
        </p:spPr>
      </p:pic>
    </p:spTree>
    <p:extLst>
      <p:ext uri="{BB962C8B-B14F-4D97-AF65-F5344CB8AC3E}">
        <p14:creationId xmlns:p14="http://schemas.microsoft.com/office/powerpoint/2010/main" val="257448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491837" y="395043"/>
            <a:ext cx="7772400" cy="672571"/>
          </a:xfrm>
        </p:spPr>
        <p:txBody>
          <a:bodyPr>
            <a:normAutofit fontScale="90000"/>
          </a:bodyPr>
          <a:lstStyle/>
          <a:p>
            <a:pPr algn="l"/>
            <a:r>
              <a:rPr lang="en-GB" sz="4400" b="1" dirty="0">
                <a:solidFill>
                  <a:srgbClr val="0070C0"/>
                </a:solidFill>
                <a:latin typeface="+mn-lt"/>
              </a:rPr>
              <a:t>Crafting a setting</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491837" y="1067614"/>
            <a:ext cx="8134927" cy="4945259"/>
          </a:xfrm>
        </p:spPr>
        <p:txBody>
          <a:bodyPr>
            <a:normAutofit lnSpcReduction="10000"/>
          </a:bodyPr>
          <a:lstStyle/>
          <a:p>
            <a:pPr algn="l"/>
            <a:r>
              <a:rPr lang="en-IE" sz="2800" b="0" i="0" u="none" strike="noStrike" baseline="0" dirty="0"/>
              <a:t>One of the ways a writer can craft an engaging setting is through using the five senses:</a:t>
            </a:r>
          </a:p>
          <a:p>
            <a:pPr algn="l"/>
            <a:endParaRPr lang="en-IE" sz="1100" b="0" i="0" u="none" strike="noStrike" baseline="0" dirty="0"/>
          </a:p>
          <a:p>
            <a:pPr marL="457200" indent="-457200" algn="l">
              <a:buFont typeface="Arial" panose="020B0604020202020204" pitchFamily="34" charset="0"/>
              <a:buChar char="•"/>
            </a:pPr>
            <a:r>
              <a:rPr lang="en-IE" sz="2800" b="1" dirty="0"/>
              <a:t>Smell</a:t>
            </a:r>
          </a:p>
          <a:p>
            <a:pPr marL="457200" indent="-457200" algn="l">
              <a:buFont typeface="Arial" panose="020B0604020202020204" pitchFamily="34" charset="0"/>
              <a:buChar char="•"/>
            </a:pPr>
            <a:r>
              <a:rPr lang="en-IE" sz="2800" b="1" dirty="0"/>
              <a:t>See</a:t>
            </a:r>
          </a:p>
          <a:p>
            <a:pPr marL="457200" indent="-457200" algn="l">
              <a:buFont typeface="Arial" panose="020B0604020202020204" pitchFamily="34" charset="0"/>
              <a:buChar char="•"/>
            </a:pPr>
            <a:r>
              <a:rPr lang="en-IE" sz="2800" b="1" dirty="0"/>
              <a:t>Hear</a:t>
            </a:r>
          </a:p>
          <a:p>
            <a:pPr marL="457200" indent="-457200" algn="l">
              <a:buFont typeface="Arial" panose="020B0604020202020204" pitchFamily="34" charset="0"/>
              <a:buChar char="•"/>
            </a:pPr>
            <a:r>
              <a:rPr lang="en-IE" sz="2800" b="1" dirty="0"/>
              <a:t>Touch</a:t>
            </a:r>
          </a:p>
          <a:p>
            <a:pPr marL="457200" indent="-457200" algn="l">
              <a:buFont typeface="Arial" panose="020B0604020202020204" pitchFamily="34" charset="0"/>
              <a:buChar char="•"/>
            </a:pPr>
            <a:r>
              <a:rPr lang="en-IE" sz="2800" b="1" dirty="0"/>
              <a:t>Taste</a:t>
            </a:r>
            <a:r>
              <a:rPr lang="en-IE" sz="2800" dirty="0"/>
              <a:t>. </a:t>
            </a:r>
          </a:p>
          <a:p>
            <a:pPr algn="l"/>
            <a:endParaRPr lang="en-GB" sz="1000" dirty="0"/>
          </a:p>
          <a:p>
            <a:pPr algn="l"/>
            <a:r>
              <a:rPr lang="en-GB" sz="2800" dirty="0"/>
              <a:t>Here are some interesting ways a writer could use the five senses to engage the reader in the world of the text …</a:t>
            </a:r>
            <a:endParaRPr lang="en-IE" sz="2800" dirty="0"/>
          </a:p>
        </p:txBody>
      </p:sp>
      <p:pic>
        <p:nvPicPr>
          <p:cNvPr id="6" name="Picture 5" descr="A picture containing calendar&#10;&#10;Description automatically generated">
            <a:extLst>
              <a:ext uri="{FF2B5EF4-FFF2-40B4-BE49-F238E27FC236}">
                <a16:creationId xmlns:a16="http://schemas.microsoft.com/office/drawing/2014/main" id="{CA27B70F-12DA-4357-AEF1-D9E033450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246" y="1297577"/>
            <a:ext cx="4077270" cy="3540429"/>
          </a:xfrm>
          <a:prstGeom prst="rect">
            <a:avLst/>
          </a:prstGeom>
        </p:spPr>
      </p:pic>
    </p:spTree>
    <p:extLst>
      <p:ext uri="{BB962C8B-B14F-4D97-AF65-F5344CB8AC3E}">
        <p14:creationId xmlns:p14="http://schemas.microsoft.com/office/powerpoint/2010/main" val="340956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443647" y="410301"/>
            <a:ext cx="7772400" cy="672571"/>
          </a:xfrm>
        </p:spPr>
        <p:txBody>
          <a:bodyPr>
            <a:normAutofit fontScale="90000"/>
          </a:bodyPr>
          <a:lstStyle/>
          <a:p>
            <a:pPr algn="l"/>
            <a:r>
              <a:rPr lang="en-GB" sz="4400" b="1" dirty="0">
                <a:solidFill>
                  <a:srgbClr val="0070C0"/>
                </a:solidFill>
                <a:latin typeface="+mn-lt"/>
              </a:rPr>
              <a:t>Smell</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443647" y="1178304"/>
            <a:ext cx="8214553" cy="4465113"/>
          </a:xfrm>
        </p:spPr>
        <p:txBody>
          <a:bodyPr>
            <a:normAutofit/>
          </a:bodyPr>
          <a:lstStyle/>
          <a:p>
            <a:pPr marL="342900" indent="-342900" algn="l">
              <a:buFont typeface="Arial" panose="020B0604020202020204" pitchFamily="34" charset="0"/>
              <a:buChar char="•"/>
            </a:pPr>
            <a:r>
              <a:rPr lang="en-IE" b="1" i="0" u="none" strike="noStrike" baseline="0" dirty="0"/>
              <a:t>What does it </a:t>
            </a:r>
            <a:r>
              <a:rPr lang="en-IE" b="1" i="0" u="sng" strike="noStrike" baseline="0" dirty="0"/>
              <a:t>not</a:t>
            </a:r>
            <a:r>
              <a:rPr lang="en-IE" b="1" i="0" u="none" strike="noStrike" baseline="0" dirty="0"/>
              <a:t> smell like? </a:t>
            </a:r>
          </a:p>
          <a:p>
            <a:pPr lvl="1" indent="-97200" algn="l"/>
            <a:r>
              <a:rPr lang="en-IE" sz="2400" b="0" i="1" u="none" strike="noStrike" baseline="0" dirty="0"/>
              <a:t>Strangely, the stable did not smell like horses.</a:t>
            </a:r>
          </a:p>
          <a:p>
            <a:pPr marL="360000" lvl="1" algn="l"/>
            <a:r>
              <a:rPr lang="en-GB" sz="2400" i="1" dirty="0"/>
              <a:t>It did not smell like hay or manure or hard work.</a:t>
            </a:r>
            <a:endParaRPr lang="en-IE" sz="2400" b="0" i="0" u="none" strike="noStrike" baseline="0" dirty="0"/>
          </a:p>
          <a:p>
            <a:pPr marL="342900" indent="-342900" algn="l">
              <a:buFont typeface="Arial" panose="020B0604020202020204" pitchFamily="34" charset="0"/>
              <a:buChar char="•"/>
            </a:pPr>
            <a:r>
              <a:rPr lang="en-IE" b="1" i="0" u="none" strike="noStrike" baseline="0" dirty="0"/>
              <a:t>Link the smell to a memory</a:t>
            </a:r>
          </a:p>
          <a:p>
            <a:pPr marL="360000" lvl="1" algn="l"/>
            <a:r>
              <a:rPr lang="en-IE" sz="2400" b="0" i="1" u="none" strike="noStrike" baseline="0" dirty="0"/>
              <a:t>The salty sea air wafted through the window and Sarah remembered summer at her grandmother’s.</a:t>
            </a:r>
          </a:p>
          <a:p>
            <a:pPr marL="342900" indent="-342900" algn="l">
              <a:buFont typeface="Arial" panose="020B0604020202020204" pitchFamily="34" charset="0"/>
              <a:buChar char="•"/>
            </a:pPr>
            <a:r>
              <a:rPr lang="en-IE" b="1" i="0" u="none" strike="noStrike" baseline="0" dirty="0"/>
              <a:t>Link the smell to an emotion</a:t>
            </a:r>
          </a:p>
          <a:p>
            <a:pPr marL="360000" lvl="1" algn="l"/>
            <a:r>
              <a:rPr lang="en-IE" sz="2400" b="0" i="1" u="none" strike="noStrike" baseline="0" dirty="0"/>
              <a:t>She walked into the kitchen to the smell of fresh bread baking; she had to swallow her grief quickly.</a:t>
            </a:r>
            <a:endParaRPr lang="en-IE" sz="2400" b="0" i="0" u="none" strike="noStrike" baseline="0" dirty="0"/>
          </a:p>
          <a:p>
            <a:pPr marL="342900" indent="-342900" algn="l">
              <a:buFont typeface="Arial" panose="020B0604020202020204" pitchFamily="34" charset="0"/>
              <a:buChar char="•"/>
            </a:pPr>
            <a:r>
              <a:rPr lang="en-IE" b="1" i="0" u="none" strike="noStrike" baseline="0" dirty="0"/>
              <a:t>Use nouns or verbs to describe a smell</a:t>
            </a:r>
          </a:p>
          <a:p>
            <a:pPr marL="360000" lvl="1" algn="l"/>
            <a:r>
              <a:rPr lang="en-IE" sz="2400" b="0" i="1" u="none" strike="noStrike" baseline="0" dirty="0"/>
              <a:t>She smelled like home.</a:t>
            </a:r>
            <a:endParaRPr lang="en-IE" sz="2400" b="1" dirty="0"/>
          </a:p>
        </p:txBody>
      </p:sp>
      <p:pic>
        <p:nvPicPr>
          <p:cNvPr id="8" name="Picture 7" descr="Logo&#10;&#10;Description automatically generated">
            <a:extLst>
              <a:ext uri="{FF2B5EF4-FFF2-40B4-BE49-F238E27FC236}">
                <a16:creationId xmlns:a16="http://schemas.microsoft.com/office/drawing/2014/main" id="{DA6F7BC2-CD63-4843-9C1B-75276B912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679" y="-168489"/>
            <a:ext cx="2502723" cy="2502723"/>
          </a:xfrm>
          <a:prstGeom prst="rect">
            <a:avLst/>
          </a:prstGeom>
        </p:spPr>
      </p:pic>
    </p:spTree>
    <p:extLst>
      <p:ext uri="{BB962C8B-B14F-4D97-AF65-F5344CB8AC3E}">
        <p14:creationId xmlns:p14="http://schemas.microsoft.com/office/powerpoint/2010/main" val="5837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BA6E1A7-89F6-4595-86AA-5DF5170FF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1100" y="45496"/>
            <a:ext cx="2360346" cy="2360346"/>
          </a:xfrm>
          <a:prstGeom prst="rect">
            <a:avLst/>
          </a:prstGeom>
        </p:spPr>
      </p:pic>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526774" y="456833"/>
            <a:ext cx="7772400" cy="672571"/>
          </a:xfrm>
        </p:spPr>
        <p:txBody>
          <a:bodyPr>
            <a:normAutofit fontScale="90000"/>
          </a:bodyPr>
          <a:lstStyle/>
          <a:p>
            <a:pPr algn="l"/>
            <a:r>
              <a:rPr lang="en-GB" sz="4400" b="1" dirty="0">
                <a:solidFill>
                  <a:srgbClr val="0070C0"/>
                </a:solidFill>
                <a:latin typeface="+mn-lt"/>
              </a:rPr>
              <a:t>See</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526774" y="1129404"/>
            <a:ext cx="7409211" cy="4986170"/>
          </a:xfrm>
        </p:spPr>
        <p:txBody>
          <a:bodyPr>
            <a:noAutofit/>
          </a:bodyPr>
          <a:lstStyle/>
          <a:p>
            <a:pPr marL="342900" indent="-342900" algn="l">
              <a:buFont typeface="Arial" panose="020B0604020202020204" pitchFamily="34" charset="0"/>
              <a:buChar char="•"/>
            </a:pPr>
            <a:r>
              <a:rPr lang="en-IE" b="1" i="0" u="none" strike="noStrike" baseline="0" dirty="0"/>
              <a:t>Describe specific colours or use colour as a symbol</a:t>
            </a:r>
          </a:p>
          <a:p>
            <a:pPr marL="360000" algn="l"/>
            <a:r>
              <a:rPr lang="en-IE" b="0" i="1" u="none" strike="noStrike" baseline="0" dirty="0"/>
              <a:t>The woman’s ashen grey face told them all they  needed to know.</a:t>
            </a:r>
          </a:p>
          <a:p>
            <a:pPr marL="342900" indent="-342900" algn="l">
              <a:buFont typeface="Arial" panose="020B0604020202020204" pitchFamily="34" charset="0"/>
              <a:buChar char="•"/>
            </a:pPr>
            <a:r>
              <a:rPr lang="en-IE" b="1" i="0" u="none" strike="noStrike" baseline="0" dirty="0"/>
              <a:t>Describe how the light affects things in the setting</a:t>
            </a:r>
          </a:p>
          <a:p>
            <a:pPr marL="360000" algn="l"/>
            <a:r>
              <a:rPr lang="en-IE" b="0" i="1" u="none" strike="noStrike" baseline="0" dirty="0"/>
              <a:t>The rickety table was illuminated by a stream of        light sneaking in through a tear in the blind.</a:t>
            </a:r>
          </a:p>
          <a:p>
            <a:pPr marL="342900" indent="-342900" algn="l">
              <a:buFont typeface="Arial" panose="020B0604020202020204" pitchFamily="34" charset="0"/>
              <a:buChar char="•"/>
            </a:pPr>
            <a:r>
              <a:rPr lang="en-IE" b="1" i="0" u="none" strike="noStrike" baseline="0" dirty="0"/>
              <a:t>Zoom in and describe specific details of objects within the scene</a:t>
            </a:r>
          </a:p>
          <a:p>
            <a:pPr marL="360000" algn="l"/>
            <a:r>
              <a:rPr lang="en-IE" b="0" i="1" u="none" strike="noStrike" baseline="0" dirty="0"/>
              <a:t>The necklace on the dresser was broken and rusting.</a:t>
            </a:r>
          </a:p>
          <a:p>
            <a:pPr marL="342900" indent="-342900" algn="l">
              <a:buFont typeface="Arial" panose="020B0604020202020204" pitchFamily="34" charset="0"/>
              <a:buChar char="•"/>
            </a:pPr>
            <a:r>
              <a:rPr lang="en-IE" b="1" i="0" u="none" strike="noStrike" baseline="0" dirty="0"/>
              <a:t>Link what you see to emotions</a:t>
            </a:r>
            <a:endParaRPr lang="en-IE" b="0" i="1" u="none" strike="noStrike" baseline="0" dirty="0"/>
          </a:p>
          <a:p>
            <a:pPr marL="360000" algn="l"/>
            <a:r>
              <a:rPr lang="en-IE" b="0" i="1" u="none" strike="noStrike" baseline="0" dirty="0"/>
              <a:t>The doll’s house was arranged meticulously. Her heart broke into two at the sight of it.</a:t>
            </a:r>
            <a:endParaRPr lang="en-IE" b="1" dirty="0"/>
          </a:p>
        </p:txBody>
      </p:sp>
    </p:spTree>
    <p:extLst>
      <p:ext uri="{BB962C8B-B14F-4D97-AF65-F5344CB8AC3E}">
        <p14:creationId xmlns:p14="http://schemas.microsoft.com/office/powerpoint/2010/main" val="20942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526774" y="434358"/>
            <a:ext cx="7772400" cy="672571"/>
          </a:xfrm>
        </p:spPr>
        <p:txBody>
          <a:bodyPr>
            <a:normAutofit fontScale="90000"/>
          </a:bodyPr>
          <a:lstStyle/>
          <a:p>
            <a:pPr algn="l"/>
            <a:r>
              <a:rPr lang="en-GB" sz="4400" b="1" dirty="0">
                <a:solidFill>
                  <a:srgbClr val="0070C0"/>
                </a:solidFill>
                <a:latin typeface="+mn-lt"/>
              </a:rPr>
              <a:t>Hear </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526774" y="1299458"/>
            <a:ext cx="8214553" cy="4482505"/>
          </a:xfrm>
        </p:spPr>
        <p:txBody>
          <a:bodyPr>
            <a:noAutofit/>
          </a:bodyPr>
          <a:lstStyle/>
          <a:p>
            <a:pPr marL="360000" indent="-342900" algn="l">
              <a:buFont typeface="Arial" panose="020B0604020202020204" pitchFamily="34" charset="0"/>
              <a:buChar char="•"/>
            </a:pPr>
            <a:r>
              <a:rPr lang="en-IE" b="1" i="0" u="none" strike="noStrike" baseline="0" dirty="0"/>
              <a:t>Describe the sound first, then reveal its source</a:t>
            </a:r>
          </a:p>
          <a:p>
            <a:pPr marL="360000" lvl="1" algn="l"/>
            <a:r>
              <a:rPr lang="en-IE" sz="2400" b="0" i="1" u="none" strike="noStrike" baseline="0" dirty="0"/>
              <a:t>A loud banging echoed around the dungeon; the prisoner was awake again.</a:t>
            </a:r>
          </a:p>
          <a:p>
            <a:pPr marL="360000" indent="-342900" algn="l">
              <a:buFont typeface="Arial" panose="020B0604020202020204" pitchFamily="34" charset="0"/>
              <a:buChar char="•"/>
            </a:pPr>
            <a:r>
              <a:rPr lang="en-IE" b="1" i="0" u="none" strike="noStrike" baseline="0" dirty="0"/>
              <a:t>A sound that is unexpected or surprising for the setting</a:t>
            </a:r>
          </a:p>
          <a:p>
            <a:pPr marL="360000" lvl="1" algn="l"/>
            <a:r>
              <a:rPr lang="en-IE" sz="2400" b="0" i="1" u="none" strike="noStrike" baseline="0" dirty="0"/>
              <a:t>A gunshot cut through the birdsong and trees.</a:t>
            </a:r>
          </a:p>
          <a:p>
            <a:pPr marL="360000" indent="-342900" algn="l">
              <a:buFont typeface="Arial" panose="020B0604020202020204" pitchFamily="34" charset="0"/>
              <a:buChar char="•"/>
            </a:pPr>
            <a:r>
              <a:rPr lang="en-IE" b="1" i="0" u="none" strike="noStrike" baseline="0" dirty="0"/>
              <a:t>Describe a sound but do not reveal exactly what it is</a:t>
            </a:r>
          </a:p>
          <a:p>
            <a:pPr marL="360000" lvl="1" algn="l"/>
            <a:r>
              <a:rPr lang="en-IE" sz="2400" b="0" i="1" u="none" strike="noStrike" baseline="0" dirty="0"/>
              <a:t>Something rumbled in the distance; it sounded hungry, angry and louder with every second.</a:t>
            </a:r>
          </a:p>
          <a:p>
            <a:pPr marL="360000" indent="-342900" algn="l">
              <a:buFont typeface="Arial" panose="020B0604020202020204" pitchFamily="34" charset="0"/>
              <a:buChar char="•"/>
            </a:pPr>
            <a:r>
              <a:rPr lang="en-IE" b="1" i="0" u="none" strike="noStrike" baseline="0" dirty="0"/>
              <a:t>Describe a sound that a character has imagined</a:t>
            </a:r>
          </a:p>
          <a:p>
            <a:pPr marL="360000" lvl="1" algn="l"/>
            <a:r>
              <a:rPr lang="en-IE" sz="2400" b="0" i="1" u="none" strike="noStrike" baseline="0" dirty="0"/>
              <a:t>Somebody was calling her, softly and gently. She would go into the night and find it.</a:t>
            </a:r>
            <a:endParaRPr lang="en-IE" sz="2400" b="1" dirty="0"/>
          </a:p>
        </p:txBody>
      </p:sp>
      <p:pic>
        <p:nvPicPr>
          <p:cNvPr id="6" name="Picture 5" descr="Logo, icon&#10;&#10;Description automatically generated with medium confidence">
            <a:extLst>
              <a:ext uri="{FF2B5EF4-FFF2-40B4-BE49-F238E27FC236}">
                <a16:creationId xmlns:a16="http://schemas.microsoft.com/office/drawing/2014/main" id="{660F5ED3-C4AC-4AA0-B108-B2E2236B64B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07088" y="0"/>
            <a:ext cx="1828800" cy="1828800"/>
          </a:xfrm>
          <a:prstGeom prst="rect">
            <a:avLst/>
          </a:prstGeom>
        </p:spPr>
      </p:pic>
    </p:spTree>
    <p:extLst>
      <p:ext uri="{BB962C8B-B14F-4D97-AF65-F5344CB8AC3E}">
        <p14:creationId xmlns:p14="http://schemas.microsoft.com/office/powerpoint/2010/main" val="240442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214745" y="332988"/>
            <a:ext cx="7772400" cy="672571"/>
          </a:xfrm>
        </p:spPr>
        <p:txBody>
          <a:bodyPr>
            <a:normAutofit fontScale="90000"/>
          </a:bodyPr>
          <a:lstStyle/>
          <a:p>
            <a:pPr algn="l"/>
            <a:r>
              <a:rPr lang="en-GB" sz="4400" b="1" dirty="0">
                <a:solidFill>
                  <a:srgbClr val="0070C0"/>
                </a:solidFill>
                <a:latin typeface="+mn-lt"/>
              </a:rPr>
              <a:t>What Is Fiction?</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214744" y="1060974"/>
            <a:ext cx="8024091" cy="1848107"/>
          </a:xfrm>
        </p:spPr>
        <p:txBody>
          <a:bodyPr>
            <a:normAutofit/>
          </a:bodyPr>
          <a:lstStyle/>
          <a:p>
            <a:pPr marL="457200" indent="-457200" algn="l">
              <a:buFont typeface="Arial" panose="020B0604020202020204" pitchFamily="34" charset="0"/>
              <a:buChar char="•"/>
            </a:pPr>
            <a:r>
              <a:rPr lang="en-IE" sz="2800" b="0" i="0" u="none" strike="noStrike" baseline="0" dirty="0"/>
              <a:t>Fiction is the telling of stories that are in some way imaginary. </a:t>
            </a:r>
          </a:p>
          <a:p>
            <a:pPr marL="457200" indent="-457200" algn="l">
              <a:buFont typeface="Arial" panose="020B0604020202020204" pitchFamily="34" charset="0"/>
              <a:buChar char="•"/>
            </a:pPr>
            <a:r>
              <a:rPr lang="en-GB" sz="2800" dirty="0"/>
              <a:t>A writer imagines and creates a world and characters and shares it with their readers.</a:t>
            </a:r>
            <a:endParaRPr lang="en-IE" sz="2800" b="0" i="0" u="none" strike="noStrike" baseline="0" dirty="0"/>
          </a:p>
          <a:p>
            <a:pPr algn="l"/>
            <a:endParaRPr lang="en-IE" sz="6000" dirty="0"/>
          </a:p>
        </p:txBody>
      </p:sp>
      <p:graphicFrame>
        <p:nvGraphicFramePr>
          <p:cNvPr id="4" name="Object 3">
            <a:extLst>
              <a:ext uri="{FF2B5EF4-FFF2-40B4-BE49-F238E27FC236}">
                <a16:creationId xmlns:a16="http://schemas.microsoft.com/office/drawing/2014/main" id="{6F884008-9753-41F5-9F5F-454B18850D93}"/>
              </a:ext>
            </a:extLst>
          </p:cNvPr>
          <p:cNvGraphicFramePr>
            <a:graphicFrameLocks noChangeAspect="1"/>
          </p:cNvGraphicFramePr>
          <p:nvPr>
            <p:extLst>
              <p:ext uri="{D42A27DB-BD31-4B8C-83A1-F6EECF244321}">
                <p14:modId xmlns:p14="http://schemas.microsoft.com/office/powerpoint/2010/main" val="2145019735"/>
              </p:ext>
            </p:extLst>
          </p:nvPr>
        </p:nvGraphicFramePr>
        <p:xfrm>
          <a:off x="824345" y="2907870"/>
          <a:ext cx="7551174" cy="3031116"/>
        </p:xfrm>
        <a:graphic>
          <a:graphicData uri="http://schemas.openxmlformats.org/presentationml/2006/ole">
            <mc:AlternateContent xmlns:mc="http://schemas.openxmlformats.org/markup-compatibility/2006">
              <mc:Choice xmlns:v="urn:schemas-microsoft-com:vml" Requires="v">
                <p:oleObj spid="_x0000_s2098" r:id="rId3" imgW="7656840" imgH="3072960" progId="">
                  <p:embed/>
                </p:oleObj>
              </mc:Choice>
              <mc:Fallback>
                <p:oleObj r:id="rId3" imgW="7656840" imgH="3072960" progId="">
                  <p:embed/>
                  <p:pic>
                    <p:nvPicPr>
                      <p:cNvPr id="0" name=""/>
                      <p:cNvPicPr/>
                      <p:nvPr/>
                    </p:nvPicPr>
                    <p:blipFill>
                      <a:blip r:embed="rId4"/>
                      <a:stretch>
                        <a:fillRect/>
                      </a:stretch>
                    </p:blipFill>
                    <p:spPr>
                      <a:xfrm>
                        <a:off x="824345" y="2907870"/>
                        <a:ext cx="7551174" cy="3031116"/>
                      </a:xfrm>
                      <a:prstGeom prst="rect">
                        <a:avLst/>
                      </a:prstGeom>
                    </p:spPr>
                  </p:pic>
                </p:oleObj>
              </mc:Fallback>
            </mc:AlternateContent>
          </a:graphicData>
        </a:graphic>
      </p:graphicFrame>
    </p:spTree>
    <p:extLst>
      <p:ext uri="{BB962C8B-B14F-4D97-AF65-F5344CB8AC3E}">
        <p14:creationId xmlns:p14="http://schemas.microsoft.com/office/powerpoint/2010/main" val="99672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526774" y="406499"/>
            <a:ext cx="7772400" cy="672571"/>
          </a:xfrm>
        </p:spPr>
        <p:txBody>
          <a:bodyPr>
            <a:normAutofit fontScale="90000"/>
          </a:bodyPr>
          <a:lstStyle/>
          <a:p>
            <a:pPr algn="l"/>
            <a:r>
              <a:rPr lang="en-GB" sz="4400" b="1" dirty="0">
                <a:solidFill>
                  <a:srgbClr val="0070C0"/>
                </a:solidFill>
                <a:latin typeface="+mn-lt"/>
              </a:rPr>
              <a:t>Touch </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526774" y="1271600"/>
            <a:ext cx="6480313" cy="3985922"/>
          </a:xfrm>
        </p:spPr>
        <p:txBody>
          <a:bodyPr>
            <a:noAutofit/>
          </a:bodyPr>
          <a:lstStyle/>
          <a:p>
            <a:pPr marL="360000" indent="-342900" algn="l">
              <a:buFont typeface="Arial" panose="020B0604020202020204" pitchFamily="34" charset="0"/>
              <a:buChar char="•"/>
            </a:pPr>
            <a:r>
              <a:rPr lang="en-IE" b="1" i="0" u="none" strike="noStrike" baseline="0" dirty="0"/>
              <a:t>Describe specific textures in detail </a:t>
            </a:r>
          </a:p>
          <a:p>
            <a:pPr marL="360000" algn="l"/>
            <a:r>
              <a:rPr lang="en-IE" b="0" i="1" u="none" strike="noStrike" baseline="0" dirty="0"/>
              <a:t>The chair was decorated in a circus of stains, each with their own distinctive texture.</a:t>
            </a:r>
          </a:p>
          <a:p>
            <a:pPr marL="360000" indent="-342900" algn="l">
              <a:buFont typeface="Arial" panose="020B0604020202020204" pitchFamily="34" charset="0"/>
              <a:buChar char="•"/>
            </a:pPr>
            <a:r>
              <a:rPr lang="en-IE" b="1" i="0" u="none" strike="noStrike" baseline="0" dirty="0"/>
              <a:t>Describe the temperature of people or things</a:t>
            </a:r>
          </a:p>
          <a:p>
            <a:pPr marL="360000" algn="l"/>
            <a:r>
              <a:rPr lang="en-IE" b="0" i="1" u="none" strike="noStrike" baseline="0" dirty="0"/>
              <a:t>The floor was ice cold like a frozen lake.</a:t>
            </a:r>
          </a:p>
          <a:p>
            <a:pPr marL="360000" indent="-342900" algn="l">
              <a:buFont typeface="Arial" panose="020B0604020202020204" pitchFamily="34" charset="0"/>
              <a:buChar char="•"/>
            </a:pPr>
            <a:r>
              <a:rPr lang="en-IE" b="1" i="0" u="none" strike="noStrike" baseline="0" dirty="0"/>
              <a:t>Describe the vibrations of something</a:t>
            </a:r>
          </a:p>
          <a:p>
            <a:pPr marL="360000" algn="l"/>
            <a:r>
              <a:rPr lang="en-IE" b="0" i="1" u="none" strike="noStrike" baseline="0" dirty="0"/>
              <a:t>The room was buzzing; it seemed alive.</a:t>
            </a:r>
          </a:p>
          <a:p>
            <a:pPr marL="360000" indent="-342900" algn="l">
              <a:buFont typeface="Arial" panose="020B0604020202020204" pitchFamily="34" charset="0"/>
              <a:buChar char="•"/>
            </a:pPr>
            <a:r>
              <a:rPr lang="en-IE" b="1" i="0" u="none" strike="noStrike" baseline="0" dirty="0"/>
              <a:t>Link touch to a memory or emotion</a:t>
            </a:r>
          </a:p>
          <a:p>
            <a:pPr marL="360000" algn="l"/>
            <a:r>
              <a:rPr lang="en-IE" b="0" i="1" u="none" strike="noStrike" baseline="0" dirty="0"/>
              <a:t>He touched the soft velvet curtain and was immediately transported back to his childhood.</a:t>
            </a:r>
            <a:endParaRPr lang="en-IE" b="1" dirty="0"/>
          </a:p>
        </p:txBody>
      </p:sp>
      <p:pic>
        <p:nvPicPr>
          <p:cNvPr id="6" name="Picture 5" descr="Logo&#10;&#10;Description automatically generated">
            <a:extLst>
              <a:ext uri="{FF2B5EF4-FFF2-40B4-BE49-F238E27FC236}">
                <a16:creationId xmlns:a16="http://schemas.microsoft.com/office/drawing/2014/main" id="{5485A319-D918-46D3-8475-DB102FA79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131" y="196331"/>
            <a:ext cx="2256182" cy="2256182"/>
          </a:xfrm>
          <a:prstGeom prst="rect">
            <a:avLst/>
          </a:prstGeom>
        </p:spPr>
      </p:pic>
    </p:spTree>
    <p:extLst>
      <p:ext uri="{BB962C8B-B14F-4D97-AF65-F5344CB8AC3E}">
        <p14:creationId xmlns:p14="http://schemas.microsoft.com/office/powerpoint/2010/main" val="251900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526774" y="395886"/>
            <a:ext cx="7772400" cy="672571"/>
          </a:xfrm>
        </p:spPr>
        <p:txBody>
          <a:bodyPr>
            <a:normAutofit fontScale="90000"/>
          </a:bodyPr>
          <a:lstStyle/>
          <a:p>
            <a:pPr algn="l"/>
            <a:r>
              <a:rPr lang="en-GB" sz="4400" b="1" dirty="0">
                <a:solidFill>
                  <a:srgbClr val="0070C0"/>
                </a:solidFill>
                <a:latin typeface="+mn-lt"/>
              </a:rPr>
              <a:t>Taste </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526774" y="1260986"/>
            <a:ext cx="8214553" cy="4474795"/>
          </a:xfrm>
        </p:spPr>
        <p:txBody>
          <a:bodyPr>
            <a:noAutofit/>
          </a:bodyPr>
          <a:lstStyle/>
          <a:p>
            <a:pPr marL="360000" indent="-342900" algn="l">
              <a:buFont typeface="Arial" panose="020B0604020202020204" pitchFamily="34" charset="0"/>
              <a:buChar char="•"/>
            </a:pPr>
            <a:r>
              <a:rPr lang="en-IE" b="1" i="0" u="none" strike="noStrike" baseline="0" dirty="0"/>
              <a:t>Taste something that is a smell</a:t>
            </a:r>
          </a:p>
          <a:p>
            <a:pPr marL="360000" algn="l"/>
            <a:r>
              <a:rPr lang="en-IE" b="0" i="1" u="none" strike="noStrike" baseline="0" dirty="0"/>
              <a:t>Gasping for air, she swallowed the filthy smog and ashes.</a:t>
            </a:r>
          </a:p>
          <a:p>
            <a:pPr marL="360000" indent="-342900" algn="l">
              <a:buFont typeface="Arial" panose="020B0604020202020204" pitchFamily="34" charset="0"/>
              <a:buChar char="•"/>
            </a:pPr>
            <a:r>
              <a:rPr lang="en-IE" b="1" i="0" u="none" strike="noStrike" baseline="0" dirty="0"/>
              <a:t>Taste is subjective. Use taste to reveal something about a character</a:t>
            </a:r>
          </a:p>
          <a:p>
            <a:pPr marL="360000" algn="l"/>
            <a:r>
              <a:rPr lang="en-IE" b="0" i="1" u="none" strike="noStrike" baseline="0" dirty="0"/>
              <a:t>The steak was barely cooked, but she ate it without flinching.</a:t>
            </a:r>
          </a:p>
          <a:p>
            <a:pPr marL="360000" indent="-342900" algn="l">
              <a:buFont typeface="Arial" panose="020B0604020202020204" pitchFamily="34" charset="0"/>
              <a:buChar char="•"/>
            </a:pPr>
            <a:r>
              <a:rPr lang="en-IE" b="1" i="0" u="none" strike="noStrike" baseline="0" dirty="0"/>
              <a:t>Reveal something about character by revealing a taste craving</a:t>
            </a:r>
          </a:p>
          <a:p>
            <a:pPr marL="360000" algn="l"/>
            <a:r>
              <a:rPr lang="en-IE" b="0" i="1" u="none" strike="noStrike" baseline="0" dirty="0"/>
              <a:t>He needed to feed. Something big and juicy.</a:t>
            </a:r>
          </a:p>
          <a:p>
            <a:pPr marL="360000" indent="-342900" algn="l">
              <a:buFont typeface="Arial" panose="020B0604020202020204" pitchFamily="34" charset="0"/>
              <a:buChar char="•"/>
            </a:pPr>
            <a:r>
              <a:rPr lang="en-IE" b="1" i="0" u="none" strike="noStrike" baseline="0" dirty="0"/>
              <a:t>Link the taste to a memory or emotion</a:t>
            </a:r>
          </a:p>
          <a:p>
            <a:pPr marL="360000" algn="l"/>
            <a:r>
              <a:rPr lang="en-IE" b="0" i="1" u="none" strike="noStrike" baseline="0" dirty="0"/>
              <a:t>The melting mashed potato reminded her of Granny.</a:t>
            </a:r>
            <a:endParaRPr lang="en-IE" b="1" dirty="0"/>
          </a:p>
        </p:txBody>
      </p:sp>
      <p:pic>
        <p:nvPicPr>
          <p:cNvPr id="6" name="Picture 5" descr="Logo&#10;&#10;Description automatically generated">
            <a:extLst>
              <a:ext uri="{FF2B5EF4-FFF2-40B4-BE49-F238E27FC236}">
                <a16:creationId xmlns:a16="http://schemas.microsoft.com/office/drawing/2014/main" id="{0DD9BF3F-1714-49B5-A388-E89858196C6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99553" y="-176169"/>
            <a:ext cx="2136913" cy="2136913"/>
          </a:xfrm>
          <a:prstGeom prst="rect">
            <a:avLst/>
          </a:prstGeom>
        </p:spPr>
      </p:pic>
    </p:spTree>
    <p:extLst>
      <p:ext uri="{BB962C8B-B14F-4D97-AF65-F5344CB8AC3E}">
        <p14:creationId xmlns:p14="http://schemas.microsoft.com/office/powerpoint/2010/main" val="97789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510309" y="483188"/>
            <a:ext cx="7772400" cy="672571"/>
          </a:xfrm>
        </p:spPr>
        <p:txBody>
          <a:bodyPr>
            <a:normAutofit fontScale="90000"/>
          </a:bodyPr>
          <a:lstStyle/>
          <a:p>
            <a:pPr algn="l"/>
            <a:r>
              <a:rPr lang="en-GB" sz="4400" b="1" dirty="0">
                <a:solidFill>
                  <a:srgbClr val="0070C0"/>
                </a:solidFill>
                <a:latin typeface="+mn-lt"/>
              </a:rPr>
              <a:t>Character</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510309" y="1155759"/>
            <a:ext cx="8088746" cy="3985922"/>
          </a:xfrm>
        </p:spPr>
        <p:txBody>
          <a:bodyPr>
            <a:normAutofit/>
          </a:bodyPr>
          <a:lstStyle/>
          <a:p>
            <a:pPr marL="457200" indent="-457200" algn="l">
              <a:buFont typeface="Arial" panose="020B0604020202020204" pitchFamily="34" charset="0"/>
              <a:buChar char="•"/>
            </a:pPr>
            <a:r>
              <a:rPr lang="en-IE" sz="2800" b="0" i="0" u="none" strike="noStrike" baseline="0" dirty="0"/>
              <a:t>A character is the person who appears in the story. </a:t>
            </a:r>
          </a:p>
          <a:p>
            <a:pPr marL="457200" indent="-457200" algn="l">
              <a:buFont typeface="Arial" panose="020B0604020202020204" pitchFamily="34" charset="0"/>
              <a:buChar char="•"/>
            </a:pPr>
            <a:r>
              <a:rPr lang="en-IE" sz="2800" b="0" i="0" u="none" strike="noStrike" baseline="0" dirty="0"/>
              <a:t>The craft of creating a character is called </a:t>
            </a:r>
            <a:r>
              <a:rPr lang="en-IE" sz="2800" b="1" i="0" u="none" strike="noStrike" baseline="0" dirty="0"/>
              <a:t>characterisation</a:t>
            </a:r>
            <a:r>
              <a:rPr lang="en-IE" sz="2800" b="0" i="0" u="none" strike="noStrike" baseline="0" dirty="0"/>
              <a:t>.</a:t>
            </a:r>
            <a:endParaRPr lang="en-IE" sz="3600" dirty="0"/>
          </a:p>
        </p:txBody>
      </p:sp>
      <p:pic>
        <p:nvPicPr>
          <p:cNvPr id="5" name="Picture 4" descr="A picture containing diagram&#10;&#10;Description automatically generated">
            <a:extLst>
              <a:ext uri="{FF2B5EF4-FFF2-40B4-BE49-F238E27FC236}">
                <a16:creationId xmlns:a16="http://schemas.microsoft.com/office/drawing/2014/main" id="{75B4BE32-5F17-4454-8531-CCE206FB8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68" y="2809691"/>
            <a:ext cx="1999399" cy="3004561"/>
          </a:xfrm>
          <a:prstGeom prst="rect">
            <a:avLst/>
          </a:prstGeom>
        </p:spPr>
      </p:pic>
      <p:pic>
        <p:nvPicPr>
          <p:cNvPr id="8" name="Picture 7" descr="A picture containing text, leaf, vegetable&#10;&#10;Description automatically generated">
            <a:extLst>
              <a:ext uri="{FF2B5EF4-FFF2-40B4-BE49-F238E27FC236}">
                <a16:creationId xmlns:a16="http://schemas.microsoft.com/office/drawing/2014/main" id="{4ACE370D-DDE3-4F73-BED6-DC412E889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581" y="2809689"/>
            <a:ext cx="2228838" cy="3004561"/>
          </a:xfrm>
          <a:prstGeom prst="rect">
            <a:avLst/>
          </a:prstGeom>
        </p:spPr>
      </p:pic>
      <p:pic>
        <p:nvPicPr>
          <p:cNvPr id="11" name="Picture 10" descr="A book with a picture of a person on it&#10;&#10;Description automatically generated with low confidence">
            <a:extLst>
              <a:ext uri="{FF2B5EF4-FFF2-40B4-BE49-F238E27FC236}">
                <a16:creationId xmlns:a16="http://schemas.microsoft.com/office/drawing/2014/main" id="{EBCF7D3B-E37E-46EB-8295-645CABFB4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1733" y="2809690"/>
            <a:ext cx="1999399" cy="3004561"/>
          </a:xfrm>
          <a:prstGeom prst="rect">
            <a:avLst/>
          </a:prstGeom>
        </p:spPr>
      </p:pic>
    </p:spTree>
    <p:extLst>
      <p:ext uri="{BB962C8B-B14F-4D97-AF65-F5344CB8AC3E}">
        <p14:creationId xmlns:p14="http://schemas.microsoft.com/office/powerpoint/2010/main" val="107731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528782" y="481494"/>
            <a:ext cx="7772400" cy="672571"/>
          </a:xfrm>
        </p:spPr>
        <p:txBody>
          <a:bodyPr>
            <a:normAutofit fontScale="90000"/>
          </a:bodyPr>
          <a:lstStyle/>
          <a:p>
            <a:pPr algn="l"/>
            <a:r>
              <a:rPr lang="en-GB" sz="4400" b="1" dirty="0">
                <a:solidFill>
                  <a:srgbClr val="0070C0"/>
                </a:solidFill>
                <a:latin typeface="+mn-lt"/>
              </a:rPr>
              <a:t>Crafting a character</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528782" y="1297615"/>
            <a:ext cx="8218054" cy="4530530"/>
          </a:xfrm>
        </p:spPr>
        <p:txBody>
          <a:bodyPr>
            <a:normAutofit lnSpcReduction="10000"/>
          </a:bodyPr>
          <a:lstStyle/>
          <a:p>
            <a:pPr algn="l"/>
            <a:r>
              <a:rPr lang="en-GB" sz="3000" b="0" i="0" u="none" strike="noStrike" baseline="0" dirty="0"/>
              <a:t>There are several</a:t>
            </a:r>
            <a:r>
              <a:rPr lang="en-GB" sz="3000" b="0" i="0" u="none" strike="noStrike" dirty="0"/>
              <a:t> ways to craft a character. </a:t>
            </a:r>
            <a:r>
              <a:rPr lang="en-IE" sz="3000" b="0" i="0" u="none" strike="noStrike" baseline="0" dirty="0"/>
              <a:t>You can describe the person’s: </a:t>
            </a:r>
          </a:p>
          <a:p>
            <a:pPr algn="l"/>
            <a:endParaRPr lang="en-IE" sz="1100" b="0" i="0" u="none" strike="noStrike" baseline="0" dirty="0"/>
          </a:p>
          <a:p>
            <a:pPr marL="457200" indent="-457200" algn="l">
              <a:buFont typeface="Arial" panose="020B0604020202020204" pitchFamily="34" charset="0"/>
              <a:buChar char="•"/>
            </a:pPr>
            <a:r>
              <a:rPr lang="en-IE" sz="3000" b="1" dirty="0"/>
              <a:t>Appearance</a:t>
            </a:r>
          </a:p>
          <a:p>
            <a:pPr marL="457200" indent="-457200" algn="l">
              <a:buFont typeface="Arial" panose="020B0604020202020204" pitchFamily="34" charset="0"/>
              <a:buChar char="•"/>
            </a:pPr>
            <a:r>
              <a:rPr lang="en-IE" sz="3000" b="1" dirty="0"/>
              <a:t>Actions</a:t>
            </a:r>
          </a:p>
          <a:p>
            <a:pPr marL="457200" indent="-457200" algn="l">
              <a:buFont typeface="Arial" panose="020B0604020202020204" pitchFamily="34" charset="0"/>
              <a:buChar char="•"/>
            </a:pPr>
            <a:r>
              <a:rPr lang="en-IE" sz="3000" b="1" dirty="0"/>
              <a:t>Feelings</a:t>
            </a:r>
          </a:p>
          <a:p>
            <a:pPr marL="457200" indent="-457200" algn="l">
              <a:buFont typeface="Arial" panose="020B0604020202020204" pitchFamily="34" charset="0"/>
              <a:buChar char="•"/>
            </a:pPr>
            <a:r>
              <a:rPr lang="en-IE" sz="3000" b="1" dirty="0"/>
              <a:t>Other people’s reactions</a:t>
            </a:r>
          </a:p>
          <a:p>
            <a:pPr algn="l"/>
            <a:endParaRPr lang="en-GB" sz="1100" b="1" dirty="0"/>
          </a:p>
          <a:p>
            <a:pPr algn="l"/>
            <a:r>
              <a:rPr lang="en-GB" sz="3000" dirty="0"/>
              <a:t>Here are some interesting ways to describe a character …</a:t>
            </a:r>
            <a:endParaRPr lang="en-IE" sz="3000" dirty="0"/>
          </a:p>
          <a:p>
            <a:pPr algn="l"/>
            <a:endParaRPr lang="en-IE" sz="3600" b="1" dirty="0"/>
          </a:p>
        </p:txBody>
      </p:sp>
      <p:pic>
        <p:nvPicPr>
          <p:cNvPr id="6" name="Picture 5" descr="A picture containing calendar&#10;&#10;Description automatically generated">
            <a:extLst>
              <a:ext uri="{FF2B5EF4-FFF2-40B4-BE49-F238E27FC236}">
                <a16:creationId xmlns:a16="http://schemas.microsoft.com/office/drawing/2014/main" id="{EC3E5ED4-30D9-45FC-86CC-D4EFD5207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422" y="1524000"/>
            <a:ext cx="3725796" cy="3235233"/>
          </a:xfrm>
          <a:prstGeom prst="rect">
            <a:avLst/>
          </a:prstGeom>
        </p:spPr>
      </p:pic>
    </p:spTree>
    <p:extLst>
      <p:ext uri="{BB962C8B-B14F-4D97-AF65-F5344CB8AC3E}">
        <p14:creationId xmlns:p14="http://schemas.microsoft.com/office/powerpoint/2010/main" val="398725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526774" y="448444"/>
            <a:ext cx="7772400" cy="672571"/>
          </a:xfrm>
        </p:spPr>
        <p:txBody>
          <a:bodyPr>
            <a:normAutofit fontScale="90000"/>
          </a:bodyPr>
          <a:lstStyle/>
          <a:p>
            <a:pPr algn="l"/>
            <a:r>
              <a:rPr lang="en-GB" sz="4400" b="1" dirty="0">
                <a:solidFill>
                  <a:srgbClr val="0070C0"/>
                </a:solidFill>
                <a:latin typeface="+mn-lt"/>
              </a:rPr>
              <a:t>Appearance </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476439" y="1415145"/>
            <a:ext cx="8541726" cy="4403764"/>
          </a:xfrm>
        </p:spPr>
        <p:txBody>
          <a:bodyPr>
            <a:noAutofit/>
          </a:bodyPr>
          <a:lstStyle/>
          <a:p>
            <a:pPr marL="360000" indent="-342900" algn="l">
              <a:buFont typeface="Arial" panose="020B0604020202020204" pitchFamily="34" charset="0"/>
              <a:buChar char="•"/>
            </a:pPr>
            <a:r>
              <a:rPr lang="en-IE" sz="2000" b="1" i="0" u="none" strike="noStrike" baseline="0" dirty="0"/>
              <a:t>Describe their eyes or mouth in detail: colour, movement, anything unusual </a:t>
            </a:r>
          </a:p>
          <a:p>
            <a:pPr marL="360000" lvl="1" algn="l"/>
            <a:r>
              <a:rPr lang="en-IE" b="0" i="1" u="none" strike="noStrike" baseline="0" dirty="0"/>
              <a:t>Lily’s eyes smiled back. Big pools of sparkling blue, uncoloured by the evils of the world she would have to live in.</a:t>
            </a:r>
          </a:p>
          <a:p>
            <a:pPr marL="360000" indent="-342900" algn="l">
              <a:buFont typeface="Arial" panose="020B0604020202020204" pitchFamily="34" charset="0"/>
              <a:buChar char="•"/>
            </a:pPr>
            <a:r>
              <a:rPr lang="en-IE" sz="2000" b="1" i="0" u="none" strike="noStrike" baseline="0" dirty="0"/>
              <a:t>Describe the clothes they are wearing in detail: where they bought them, the fabric texture, the condition of them</a:t>
            </a:r>
          </a:p>
          <a:p>
            <a:pPr marL="360000" lvl="1" algn="l"/>
            <a:r>
              <a:rPr lang="en-IE" b="0" i="1" u="none" strike="noStrike" baseline="0" dirty="0"/>
              <a:t>Violet swept into the room draped in a luxurious fur coat that must have cost more than my entire house.</a:t>
            </a:r>
          </a:p>
          <a:p>
            <a:pPr marL="360000" indent="-342900" algn="l">
              <a:buFont typeface="Arial" panose="020B0604020202020204" pitchFamily="34" charset="0"/>
              <a:buChar char="•"/>
            </a:pPr>
            <a:r>
              <a:rPr lang="en-IE" sz="2000" b="1" i="0" u="none" strike="noStrike" baseline="0" dirty="0"/>
              <a:t>Describe their voice in detail: tone, pitch, other characters’ reaction to it </a:t>
            </a:r>
          </a:p>
          <a:p>
            <a:pPr marL="360000" lvl="1" algn="l"/>
            <a:r>
              <a:rPr lang="en-IE" b="0" i="1" u="none" strike="noStrike" baseline="0" dirty="0"/>
              <a:t>Ms Naylor’s voice was like honey. As soon as she began to speak, I knew it would be fine.</a:t>
            </a:r>
          </a:p>
          <a:p>
            <a:pPr marL="360000" indent="-342900" algn="l">
              <a:buFont typeface="Arial" panose="020B0604020202020204" pitchFamily="34" charset="0"/>
              <a:buChar char="•"/>
            </a:pPr>
            <a:r>
              <a:rPr lang="en-IE" sz="2000" b="1" i="0" u="none" strike="noStrike" baseline="0" dirty="0"/>
              <a:t>Describe their hands: nails, cleanliness, scars, veins, worn, nail varnish</a:t>
            </a:r>
          </a:p>
          <a:p>
            <a:pPr marL="360000" lvl="1" algn="l"/>
            <a:r>
              <a:rPr lang="en-IE" b="0" i="1" u="none" strike="noStrike" baseline="0" dirty="0"/>
              <a:t>Her hands betrayed her age, despite the flaming red nails and the extravagant rings.</a:t>
            </a:r>
            <a:endParaRPr lang="en-IE" b="1" dirty="0"/>
          </a:p>
        </p:txBody>
      </p:sp>
      <p:pic>
        <p:nvPicPr>
          <p:cNvPr id="6" name="Picture 5" descr="A picture containing text&#10;&#10;Description automatically generated">
            <a:extLst>
              <a:ext uri="{FF2B5EF4-FFF2-40B4-BE49-F238E27FC236}">
                <a16:creationId xmlns:a16="http://schemas.microsoft.com/office/drawing/2014/main" id="{4998D434-C657-4192-87CD-00853031C847}"/>
              </a:ext>
            </a:extLst>
          </p:cNvPr>
          <p:cNvPicPr>
            <a:picLocks noChangeAspect="1"/>
          </p:cNvPicPr>
          <p:nvPr/>
        </p:nvPicPr>
        <p:blipFill rotWithShape="1">
          <a:blip r:embed="rId2">
            <a:extLst>
              <a:ext uri="{28A0092B-C50C-407E-A947-70E740481C1C}">
                <a14:useLocalDpi xmlns:a14="http://schemas.microsoft.com/office/drawing/2010/main" val="0"/>
              </a:ext>
            </a:extLst>
          </a:blip>
          <a:srcRect t="23879" b="20714"/>
          <a:stretch/>
        </p:blipFill>
        <p:spPr>
          <a:xfrm>
            <a:off x="3422282" y="87383"/>
            <a:ext cx="2517202" cy="1394692"/>
          </a:xfrm>
          <a:prstGeom prst="rect">
            <a:avLst/>
          </a:prstGeom>
        </p:spPr>
      </p:pic>
    </p:spTree>
    <p:extLst>
      <p:ext uri="{BB962C8B-B14F-4D97-AF65-F5344CB8AC3E}">
        <p14:creationId xmlns:p14="http://schemas.microsoft.com/office/powerpoint/2010/main" val="229318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526774" y="414888"/>
            <a:ext cx="7772400" cy="672571"/>
          </a:xfrm>
        </p:spPr>
        <p:txBody>
          <a:bodyPr>
            <a:normAutofit fontScale="90000"/>
          </a:bodyPr>
          <a:lstStyle/>
          <a:p>
            <a:pPr algn="l"/>
            <a:r>
              <a:rPr lang="en-GB" sz="4400" b="1" dirty="0">
                <a:solidFill>
                  <a:srgbClr val="0070C0"/>
                </a:solidFill>
                <a:latin typeface="+mn-lt"/>
              </a:rPr>
              <a:t>Actions</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526774" y="1279988"/>
            <a:ext cx="8256499" cy="4862193"/>
          </a:xfrm>
        </p:spPr>
        <p:txBody>
          <a:bodyPr>
            <a:noAutofit/>
          </a:bodyPr>
          <a:lstStyle/>
          <a:p>
            <a:pPr marL="360000" indent="-342900" algn="l">
              <a:buFont typeface="Arial" panose="020B0604020202020204" pitchFamily="34" charset="0"/>
              <a:buChar char="•"/>
            </a:pPr>
            <a:r>
              <a:rPr lang="en-IE" sz="2000" b="1" i="0" u="none" strike="noStrike" baseline="0" dirty="0"/>
              <a:t>How the character or a part of the character moves strangely, revealing something about them</a:t>
            </a:r>
          </a:p>
          <a:p>
            <a:pPr marL="360000" algn="l"/>
            <a:r>
              <a:rPr lang="en-IE" sz="2000" b="0" i="1" u="none" strike="noStrike" baseline="0" dirty="0"/>
              <a:t>Looking down at his hands, she realised that she had never seen them shaped any other way than in a tight fist.</a:t>
            </a:r>
          </a:p>
          <a:p>
            <a:pPr marL="360000" indent="-342900" algn="l">
              <a:buFont typeface="Arial" panose="020B0604020202020204" pitchFamily="34" charset="0"/>
              <a:buChar char="•"/>
            </a:pPr>
            <a:r>
              <a:rPr lang="en-IE" sz="2000" b="1" i="0" u="none" strike="noStrike" baseline="0" dirty="0"/>
              <a:t>A strange action the character does repeatedly that reveals something about them</a:t>
            </a:r>
          </a:p>
          <a:p>
            <a:pPr marL="360000" algn="l"/>
            <a:r>
              <a:rPr lang="en-IE" sz="2000" b="0" i="1" u="none" strike="noStrike" baseline="0" dirty="0"/>
              <a:t>His leg never stopped moving. At times he placed his hand on his knee to steady it, but it was futile.</a:t>
            </a:r>
          </a:p>
          <a:p>
            <a:pPr marL="360000" indent="-342900" algn="l">
              <a:buFont typeface="Arial" panose="020B0604020202020204" pitchFamily="34" charset="0"/>
              <a:buChar char="•"/>
            </a:pPr>
            <a:r>
              <a:rPr lang="en-IE" sz="2000" b="1" i="0" u="none" strike="noStrike" baseline="0" dirty="0"/>
              <a:t>How a character does </a:t>
            </a:r>
            <a:r>
              <a:rPr lang="en-IE" sz="2000" b="1" i="0" u="sng" strike="noStrike" baseline="0" dirty="0"/>
              <a:t>not</a:t>
            </a:r>
            <a:r>
              <a:rPr lang="en-IE" sz="2000" b="1" i="0" u="none" strike="noStrike" baseline="0" dirty="0"/>
              <a:t> react to a situation</a:t>
            </a:r>
          </a:p>
          <a:p>
            <a:pPr marL="360000" algn="l"/>
            <a:r>
              <a:rPr lang="en-IE" sz="2000" b="0" i="1" u="none" strike="noStrike" baseline="0" dirty="0"/>
              <a:t>Bombs rained down, so near them, they could taste the gunpowder. He continued reading his newspaper, unperturbed.</a:t>
            </a:r>
          </a:p>
          <a:p>
            <a:pPr marL="360000" indent="-342900" algn="l">
              <a:buFont typeface="Arial" panose="020B0604020202020204" pitchFamily="34" charset="0"/>
              <a:buChar char="•"/>
            </a:pPr>
            <a:r>
              <a:rPr lang="en-IE" sz="2000" b="1" i="0" u="none" strike="noStrike" baseline="0" dirty="0"/>
              <a:t>How a character can do something nobody else can do</a:t>
            </a:r>
          </a:p>
          <a:p>
            <a:pPr marL="360000" algn="l"/>
            <a:r>
              <a:rPr lang="en-IE" sz="2000" b="0" i="1" u="none" strike="noStrike" baseline="0" dirty="0"/>
              <a:t>I never saw her leave a room without every man, woman and child falling in love with her. </a:t>
            </a:r>
            <a:endParaRPr lang="en-IE" sz="2000" b="1" dirty="0"/>
          </a:p>
        </p:txBody>
      </p:sp>
      <p:pic>
        <p:nvPicPr>
          <p:cNvPr id="6" name="Picture 5">
            <a:extLst>
              <a:ext uri="{FF2B5EF4-FFF2-40B4-BE49-F238E27FC236}">
                <a16:creationId xmlns:a16="http://schemas.microsoft.com/office/drawing/2014/main" id="{E0E8B896-2B4E-4999-9E45-401E3A162D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25974" y="-257414"/>
            <a:ext cx="2011339" cy="2011339"/>
          </a:xfrm>
          <a:prstGeom prst="rect">
            <a:avLst/>
          </a:prstGeom>
        </p:spPr>
      </p:pic>
    </p:spTree>
    <p:extLst>
      <p:ext uri="{BB962C8B-B14F-4D97-AF65-F5344CB8AC3E}">
        <p14:creationId xmlns:p14="http://schemas.microsoft.com/office/powerpoint/2010/main" val="130827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526774" y="431666"/>
            <a:ext cx="7772400" cy="672571"/>
          </a:xfrm>
        </p:spPr>
        <p:txBody>
          <a:bodyPr>
            <a:normAutofit fontScale="90000"/>
          </a:bodyPr>
          <a:lstStyle/>
          <a:p>
            <a:pPr algn="l"/>
            <a:r>
              <a:rPr lang="en-GB" sz="4400" b="1" dirty="0">
                <a:solidFill>
                  <a:srgbClr val="0070C0"/>
                </a:solidFill>
                <a:latin typeface="+mn-lt"/>
              </a:rPr>
              <a:t>Feelings </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360728" y="1263210"/>
            <a:ext cx="8447712" cy="4852363"/>
          </a:xfrm>
        </p:spPr>
        <p:txBody>
          <a:bodyPr>
            <a:noAutofit/>
          </a:bodyPr>
          <a:lstStyle/>
          <a:p>
            <a:pPr marL="360000" indent="-342900" algn="l">
              <a:spcBef>
                <a:spcPts val="800"/>
              </a:spcBef>
              <a:buFont typeface="Arial" panose="020B0604020202020204" pitchFamily="34" charset="0"/>
              <a:buChar char="•"/>
            </a:pPr>
            <a:r>
              <a:rPr lang="en-IE" sz="2000" b="1" i="0" u="none" strike="noStrike" baseline="0" dirty="0"/>
              <a:t>Angry: biting lip, red face, sweaty, pacing back and forth, heart beating quickly</a:t>
            </a:r>
          </a:p>
          <a:p>
            <a:pPr marL="360000" algn="l">
              <a:spcBef>
                <a:spcPts val="800"/>
              </a:spcBef>
            </a:pPr>
            <a:r>
              <a:rPr lang="en-IE" sz="2000" b="0" i="1" u="none" strike="noStrike" baseline="0" dirty="0"/>
              <a:t>Fuming, she stumbled back upstairs. Her cheeks burned with rage and she bit her lip so hard she began to bleed.</a:t>
            </a:r>
          </a:p>
          <a:p>
            <a:pPr marL="360000" indent="-342900" algn="l">
              <a:spcBef>
                <a:spcPts val="800"/>
              </a:spcBef>
              <a:buFont typeface="Arial" panose="020B0604020202020204" pitchFamily="34" charset="0"/>
              <a:buChar char="•"/>
            </a:pPr>
            <a:r>
              <a:rPr lang="en-IE" sz="2000" b="1" i="0" u="none" strike="noStrike" baseline="0" dirty="0"/>
              <a:t>Embarrassed: red face or cheeks, wanting to disappear, covering face,     teary-eyed, flushed red all over</a:t>
            </a:r>
          </a:p>
          <a:p>
            <a:pPr marL="360000" algn="l">
              <a:spcBef>
                <a:spcPts val="800"/>
              </a:spcBef>
            </a:pPr>
            <a:r>
              <a:rPr lang="en-IE" sz="2000" b="0" i="1" u="none" strike="noStrike" baseline="0" dirty="0"/>
              <a:t>Alice stepped back behind her sister, bending her head to look at the floor again. She did not want them to see the flames engulfing her cheeks. </a:t>
            </a:r>
          </a:p>
          <a:p>
            <a:pPr marL="360000" indent="-342900" algn="l">
              <a:spcBef>
                <a:spcPts val="800"/>
              </a:spcBef>
              <a:buFont typeface="Arial" panose="020B0604020202020204" pitchFamily="34" charset="0"/>
              <a:buChar char="•"/>
            </a:pPr>
            <a:r>
              <a:rPr lang="en-IE" sz="2000" b="1" i="0" u="none" strike="noStrike" baseline="0" dirty="0"/>
              <a:t>Bored: watching clock, slouching, sighing, rolling eyes, tapping something, staring into space </a:t>
            </a:r>
          </a:p>
          <a:p>
            <a:pPr marL="360000" algn="l">
              <a:spcBef>
                <a:spcPts val="800"/>
              </a:spcBef>
            </a:pPr>
            <a:r>
              <a:rPr lang="en-IE" sz="2000" b="0" i="1" u="none" strike="noStrike" baseline="0" dirty="0"/>
              <a:t>Tapping his pencil on the blank page, Alfie sighed again, and again.</a:t>
            </a:r>
          </a:p>
          <a:p>
            <a:pPr marL="360000" indent="-342900" algn="l">
              <a:spcBef>
                <a:spcPts val="800"/>
              </a:spcBef>
              <a:buFont typeface="Arial" panose="020B0604020202020204" pitchFamily="34" charset="0"/>
              <a:buChar char="•"/>
            </a:pPr>
            <a:r>
              <a:rPr lang="en-IE" sz="2000" b="1" i="0" u="none" strike="noStrike" baseline="0" dirty="0"/>
              <a:t>Shy: looking down, speaking too low, lack of eye contact, blushing, hands in pockets, fidgeting, hiding</a:t>
            </a:r>
          </a:p>
          <a:p>
            <a:pPr marL="360000" algn="l">
              <a:spcBef>
                <a:spcPts val="800"/>
              </a:spcBef>
            </a:pPr>
            <a:r>
              <a:rPr lang="en-IE" sz="2000" b="0" i="1" u="none" strike="noStrike" baseline="0" dirty="0"/>
              <a:t>Conor never looked her in the eye. He rooted his hands in his pockets as if he were anchoring himself.</a:t>
            </a:r>
            <a:endParaRPr lang="en-IE" sz="2000" b="1" dirty="0"/>
          </a:p>
        </p:txBody>
      </p:sp>
      <p:pic>
        <p:nvPicPr>
          <p:cNvPr id="6" name="Picture 5" descr="Logo&#10;&#10;Description automatically generated">
            <a:extLst>
              <a:ext uri="{FF2B5EF4-FFF2-40B4-BE49-F238E27FC236}">
                <a16:creationId xmlns:a16="http://schemas.microsoft.com/office/drawing/2014/main" id="{CAD94768-5B9D-40A7-BA6C-5B9757285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795" y="-654445"/>
            <a:ext cx="2753139" cy="2753139"/>
          </a:xfrm>
          <a:prstGeom prst="rect">
            <a:avLst/>
          </a:prstGeom>
        </p:spPr>
      </p:pic>
    </p:spTree>
    <p:extLst>
      <p:ext uri="{BB962C8B-B14F-4D97-AF65-F5344CB8AC3E}">
        <p14:creationId xmlns:p14="http://schemas.microsoft.com/office/powerpoint/2010/main" val="422414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526774" y="426028"/>
            <a:ext cx="7772400" cy="672571"/>
          </a:xfrm>
        </p:spPr>
        <p:txBody>
          <a:bodyPr>
            <a:normAutofit fontScale="90000"/>
          </a:bodyPr>
          <a:lstStyle/>
          <a:p>
            <a:pPr algn="l"/>
            <a:r>
              <a:rPr lang="en-GB" sz="4400" b="1" dirty="0">
                <a:solidFill>
                  <a:srgbClr val="0070C0"/>
                </a:solidFill>
                <a:latin typeface="+mn-lt"/>
              </a:rPr>
              <a:t>Other people’s reactions </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526774" y="1375795"/>
            <a:ext cx="7971183" cy="4719892"/>
          </a:xfrm>
        </p:spPr>
        <p:txBody>
          <a:bodyPr>
            <a:normAutofit/>
          </a:bodyPr>
          <a:lstStyle/>
          <a:p>
            <a:pPr marL="360000" indent="-342900" algn="l">
              <a:spcBef>
                <a:spcPts val="600"/>
              </a:spcBef>
              <a:buFont typeface="Arial" panose="020B0604020202020204" pitchFamily="34" charset="0"/>
              <a:buChar char="•"/>
            </a:pPr>
            <a:r>
              <a:rPr lang="en-IE" sz="2000" b="1" i="0" u="none" strike="noStrike" baseline="0" dirty="0"/>
              <a:t>The character’s relationship with their family </a:t>
            </a:r>
          </a:p>
          <a:p>
            <a:pPr marL="360000" algn="l">
              <a:spcBef>
                <a:spcPts val="600"/>
              </a:spcBef>
            </a:pPr>
            <a:r>
              <a:rPr lang="en-IE" sz="2000" b="0" i="1" u="none" strike="noStrike" baseline="0" dirty="0"/>
              <a:t>Not one of the O’Connors turned to look at Eoghan when he walked into the room. It was as if he was a ghost or, worse still, like he did not exist at all.</a:t>
            </a:r>
          </a:p>
          <a:p>
            <a:pPr marL="360000" indent="-342900" algn="l">
              <a:spcBef>
                <a:spcPts val="600"/>
              </a:spcBef>
              <a:buFont typeface="Arial" panose="020B0604020202020204" pitchFamily="34" charset="0"/>
              <a:buChar char="•"/>
            </a:pPr>
            <a:r>
              <a:rPr lang="en-IE" sz="2000" b="1" i="0" u="none" strike="noStrike" baseline="0" dirty="0"/>
              <a:t>How others react when the character enters the scene</a:t>
            </a:r>
          </a:p>
          <a:p>
            <a:pPr marL="360000" algn="l">
              <a:spcBef>
                <a:spcPts val="600"/>
              </a:spcBef>
            </a:pPr>
            <a:r>
              <a:rPr lang="en-IE" sz="2000" b="0" i="1" u="none" strike="noStrike" baseline="0" dirty="0"/>
              <a:t>A cold breeze blew through the room suddenly, and they knew he was coming. They braced themselves with every shred of bravery they could muster.</a:t>
            </a:r>
          </a:p>
          <a:p>
            <a:pPr marL="360000" indent="-342900" algn="l">
              <a:spcBef>
                <a:spcPts val="600"/>
              </a:spcBef>
              <a:buFont typeface="Arial" panose="020B0604020202020204" pitchFamily="34" charset="0"/>
              <a:buChar char="•"/>
            </a:pPr>
            <a:r>
              <a:rPr lang="en-IE" sz="2000" b="1" i="0" u="none" strike="noStrike" baseline="0" dirty="0"/>
              <a:t>The character’s relationship with others with less power than them</a:t>
            </a:r>
          </a:p>
          <a:p>
            <a:pPr marL="360000" algn="l">
              <a:spcBef>
                <a:spcPts val="600"/>
              </a:spcBef>
            </a:pPr>
            <a:r>
              <a:rPr lang="en-IE" sz="2000" b="0" i="1" u="none" strike="noStrike" baseline="0" dirty="0"/>
              <a:t>Mrs Spillane barely looked at them. It was as if they did not exist. And maybe in her bitter mind, they did not.</a:t>
            </a:r>
          </a:p>
          <a:p>
            <a:pPr marL="360000" indent="-342900" algn="l">
              <a:spcBef>
                <a:spcPts val="600"/>
              </a:spcBef>
              <a:buFont typeface="Arial" panose="020B0604020202020204" pitchFamily="34" charset="0"/>
              <a:buChar char="•"/>
            </a:pPr>
            <a:r>
              <a:rPr lang="en-IE" sz="2000" b="1" i="0" u="none" strike="noStrike" baseline="0" dirty="0"/>
              <a:t>How other characters notice or do not notice the character</a:t>
            </a:r>
          </a:p>
          <a:p>
            <a:pPr marL="360000" algn="l">
              <a:spcBef>
                <a:spcPts val="600"/>
              </a:spcBef>
            </a:pPr>
            <a:r>
              <a:rPr lang="en-IE" sz="2000" b="0" i="1" u="none" strike="noStrike" baseline="0" dirty="0"/>
              <a:t>Maybelline scrubbed, swept, wiped, polished and dusted, shielded by the invisibility cloak of her race.</a:t>
            </a:r>
            <a:endParaRPr lang="en-IE" sz="2000" b="1" dirty="0"/>
          </a:p>
        </p:txBody>
      </p:sp>
      <p:pic>
        <p:nvPicPr>
          <p:cNvPr id="6" name="Picture 5" descr="Logo&#10;&#10;Description automatically generated with medium confidence">
            <a:extLst>
              <a:ext uri="{FF2B5EF4-FFF2-40B4-BE49-F238E27FC236}">
                <a16:creationId xmlns:a16="http://schemas.microsoft.com/office/drawing/2014/main" id="{B12A041B-BB0E-4475-A045-CEFD0AC4B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627" y="-316442"/>
            <a:ext cx="2325756" cy="2325756"/>
          </a:xfrm>
          <a:prstGeom prst="rect">
            <a:avLst/>
          </a:prstGeom>
        </p:spPr>
      </p:pic>
    </p:spTree>
    <p:extLst>
      <p:ext uri="{BB962C8B-B14F-4D97-AF65-F5344CB8AC3E}">
        <p14:creationId xmlns:p14="http://schemas.microsoft.com/office/powerpoint/2010/main" val="333937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188860" y="390632"/>
            <a:ext cx="7772400" cy="672571"/>
          </a:xfrm>
        </p:spPr>
        <p:txBody>
          <a:bodyPr>
            <a:normAutofit fontScale="90000"/>
          </a:bodyPr>
          <a:lstStyle/>
          <a:p>
            <a:pPr algn="l"/>
            <a:r>
              <a:rPr lang="en-GB" sz="4400" b="1" dirty="0">
                <a:solidFill>
                  <a:srgbClr val="0070C0"/>
                </a:solidFill>
                <a:latin typeface="+mn-lt"/>
              </a:rPr>
              <a:t>How to craft a good story</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147782" y="1183233"/>
            <a:ext cx="8996218" cy="1033494"/>
          </a:xfrm>
        </p:spPr>
        <p:txBody>
          <a:bodyPr>
            <a:normAutofit/>
          </a:bodyPr>
          <a:lstStyle/>
          <a:p>
            <a:pPr algn="l"/>
            <a:r>
              <a:rPr lang="en-IE" sz="2800" b="0" i="0" u="none" strike="noStrike" baseline="0" dirty="0"/>
              <a:t>A good story is crafted through a process</a:t>
            </a:r>
            <a:r>
              <a:rPr lang="en-IE" sz="2800" b="0" i="0" u="none" strike="noStrike" dirty="0"/>
              <a:t> that includes</a:t>
            </a:r>
            <a:r>
              <a:rPr lang="en-IE" sz="2800" dirty="0"/>
              <a:t>: </a:t>
            </a:r>
          </a:p>
          <a:p>
            <a:pPr algn="l"/>
            <a:r>
              <a:rPr lang="en-IE" sz="2800" dirty="0"/>
              <a:t>brainstorming </a:t>
            </a:r>
            <a:r>
              <a:rPr lang="en-IE" sz="2800" dirty="0">
                <a:sym typeface="Wingdings" panose="05000000000000000000" pitchFamily="2" charset="2"/>
              </a:rPr>
              <a:t> planning  drafting redrafting editing </a:t>
            </a:r>
            <a:endParaRPr lang="en-IE" sz="2800" dirty="0"/>
          </a:p>
        </p:txBody>
      </p:sp>
      <p:pic>
        <p:nvPicPr>
          <p:cNvPr id="10" name="Picture 9" descr="Diagram&#10;&#10;Description automatically generated">
            <a:extLst>
              <a:ext uri="{FF2B5EF4-FFF2-40B4-BE49-F238E27FC236}">
                <a16:creationId xmlns:a16="http://schemas.microsoft.com/office/drawing/2014/main" id="{8333FECC-F027-403C-8D18-FB3AF9AB5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5964"/>
            <a:ext cx="7961260" cy="3779588"/>
          </a:xfrm>
          <a:prstGeom prst="rect">
            <a:avLst/>
          </a:prstGeom>
        </p:spPr>
      </p:pic>
    </p:spTree>
    <p:extLst>
      <p:ext uri="{BB962C8B-B14F-4D97-AF65-F5344CB8AC3E}">
        <p14:creationId xmlns:p14="http://schemas.microsoft.com/office/powerpoint/2010/main" val="211633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371763" y="427964"/>
            <a:ext cx="7772400" cy="672571"/>
          </a:xfrm>
        </p:spPr>
        <p:txBody>
          <a:bodyPr>
            <a:normAutofit fontScale="90000"/>
          </a:bodyPr>
          <a:lstStyle/>
          <a:p>
            <a:pPr algn="l"/>
            <a:r>
              <a:rPr lang="en-GB" sz="4400" b="1" dirty="0">
                <a:solidFill>
                  <a:srgbClr val="0070C0"/>
                </a:solidFill>
                <a:latin typeface="+mn-lt"/>
              </a:rPr>
              <a:t>Plot</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371763" y="1100535"/>
            <a:ext cx="8055527" cy="1516090"/>
          </a:xfrm>
        </p:spPr>
        <p:txBody>
          <a:bodyPr>
            <a:normAutofit/>
          </a:bodyPr>
          <a:lstStyle/>
          <a:p>
            <a:pPr marL="457200" indent="-457200" algn="l">
              <a:buFont typeface="Arial" panose="020B0604020202020204" pitchFamily="34" charset="0"/>
              <a:buChar char="•"/>
            </a:pPr>
            <a:r>
              <a:rPr lang="en-IE" sz="2800" b="0" i="0" u="none" strike="noStrike" baseline="0" dirty="0"/>
              <a:t>The plot of a story is the events that happen within the story. </a:t>
            </a:r>
          </a:p>
          <a:p>
            <a:pPr marL="457200" indent="-457200" algn="l">
              <a:buFont typeface="Arial" panose="020B0604020202020204" pitchFamily="34" charset="0"/>
              <a:buChar char="•"/>
            </a:pPr>
            <a:r>
              <a:rPr lang="en-IE" sz="2800" b="0" i="0" u="none" strike="noStrike" baseline="0" dirty="0"/>
              <a:t>Some stories follow a straightforward plot line.</a:t>
            </a:r>
            <a:endParaRPr lang="en-IE" sz="2800" dirty="0"/>
          </a:p>
        </p:txBody>
      </p:sp>
      <p:pic>
        <p:nvPicPr>
          <p:cNvPr id="6" name="Picture 5">
            <a:extLst>
              <a:ext uri="{FF2B5EF4-FFF2-40B4-BE49-F238E27FC236}">
                <a16:creationId xmlns:a16="http://schemas.microsoft.com/office/drawing/2014/main" id="{68D44B43-E955-4AD6-9CB2-04B441607745}"/>
              </a:ext>
            </a:extLst>
          </p:cNvPr>
          <p:cNvPicPr>
            <a:picLocks noChangeAspect="1"/>
          </p:cNvPicPr>
          <p:nvPr/>
        </p:nvPicPr>
        <p:blipFill>
          <a:blip r:embed="rId2"/>
          <a:stretch>
            <a:fillRect/>
          </a:stretch>
        </p:blipFill>
        <p:spPr>
          <a:xfrm>
            <a:off x="794907" y="2616625"/>
            <a:ext cx="7443929" cy="3165029"/>
          </a:xfrm>
          <a:prstGeom prst="rect">
            <a:avLst/>
          </a:prstGeom>
        </p:spPr>
      </p:pic>
    </p:spTree>
    <p:extLst>
      <p:ext uri="{BB962C8B-B14F-4D97-AF65-F5344CB8AC3E}">
        <p14:creationId xmlns:p14="http://schemas.microsoft.com/office/powerpoint/2010/main" val="148210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464128" y="2635497"/>
            <a:ext cx="8301182" cy="3035627"/>
          </a:xfrm>
        </p:spPr>
        <p:txBody>
          <a:bodyPr>
            <a:normAutofit/>
          </a:bodyPr>
          <a:lstStyle/>
          <a:p>
            <a:pPr marL="514350" indent="-514350" algn="l">
              <a:buFont typeface="+mj-lt"/>
              <a:buAutoNum type="arabicPeriod"/>
            </a:pPr>
            <a:r>
              <a:rPr lang="en-IE" sz="2800" b="1" dirty="0"/>
              <a:t>Opening</a:t>
            </a:r>
            <a:r>
              <a:rPr lang="en-IE" sz="2800" dirty="0"/>
              <a:t>: Meet characters; setting introduced</a:t>
            </a:r>
          </a:p>
          <a:p>
            <a:pPr marL="514350" indent="-514350" algn="l">
              <a:buFont typeface="+mj-lt"/>
              <a:buAutoNum type="arabicPeriod"/>
            </a:pPr>
            <a:r>
              <a:rPr lang="en-IE" sz="2800" b="1" dirty="0"/>
              <a:t>Problem</a:t>
            </a:r>
            <a:r>
              <a:rPr lang="en-IE" sz="2800" dirty="0"/>
              <a:t>: Sets story in motion</a:t>
            </a:r>
          </a:p>
          <a:p>
            <a:pPr marL="514350" indent="-514350" algn="l">
              <a:buFont typeface="+mj-lt"/>
              <a:buAutoNum type="arabicPeriod"/>
            </a:pPr>
            <a:r>
              <a:rPr lang="en-IE" sz="2800" b="1" dirty="0"/>
              <a:t>Rising action</a:t>
            </a:r>
            <a:r>
              <a:rPr lang="en-IE" sz="2800" dirty="0"/>
              <a:t>: Action and tension continues to rise</a:t>
            </a:r>
          </a:p>
          <a:p>
            <a:pPr marL="514350" indent="-514350" algn="l">
              <a:buFont typeface="+mj-lt"/>
              <a:buAutoNum type="arabicPeriod"/>
            </a:pPr>
            <a:r>
              <a:rPr lang="en-IE" sz="2800" b="1" dirty="0"/>
              <a:t>Climax</a:t>
            </a:r>
            <a:r>
              <a:rPr lang="en-IE" sz="2800" dirty="0"/>
              <a:t>: Conflict comes to a head</a:t>
            </a:r>
          </a:p>
          <a:p>
            <a:pPr marL="514350" indent="-514350" algn="l">
              <a:buFont typeface="+mj-lt"/>
              <a:buAutoNum type="arabicPeriod"/>
            </a:pPr>
            <a:r>
              <a:rPr lang="en-IE" sz="2800" b="1" dirty="0"/>
              <a:t>Falling action</a:t>
            </a:r>
            <a:r>
              <a:rPr lang="en-IE" sz="2800" dirty="0"/>
              <a:t>: Action calms down</a:t>
            </a:r>
          </a:p>
          <a:p>
            <a:pPr marL="514350" indent="-514350" algn="l">
              <a:buFont typeface="+mj-lt"/>
              <a:buAutoNum type="arabicPeriod"/>
            </a:pPr>
            <a:r>
              <a:rPr lang="en-IE" sz="2800" b="1" dirty="0"/>
              <a:t>Resolution</a:t>
            </a:r>
            <a:r>
              <a:rPr lang="en-IE" sz="2800" dirty="0"/>
              <a:t>: Conflict is dealt with</a:t>
            </a:r>
            <a:endParaRPr lang="en-IE" sz="3600" dirty="0"/>
          </a:p>
        </p:txBody>
      </p:sp>
      <p:pic>
        <p:nvPicPr>
          <p:cNvPr id="10" name="Picture 9">
            <a:extLst>
              <a:ext uri="{FF2B5EF4-FFF2-40B4-BE49-F238E27FC236}">
                <a16:creationId xmlns:a16="http://schemas.microsoft.com/office/drawing/2014/main" id="{436923A7-D34D-47A2-8549-D47B69C59CB1}"/>
              </a:ext>
            </a:extLst>
          </p:cNvPr>
          <p:cNvPicPr>
            <a:picLocks noChangeAspect="1"/>
          </p:cNvPicPr>
          <p:nvPr/>
        </p:nvPicPr>
        <p:blipFill>
          <a:blip r:embed="rId2"/>
          <a:stretch>
            <a:fillRect/>
          </a:stretch>
        </p:blipFill>
        <p:spPr>
          <a:xfrm>
            <a:off x="3567972" y="184727"/>
            <a:ext cx="5104974" cy="2170546"/>
          </a:xfrm>
          <a:prstGeom prst="rect">
            <a:avLst/>
          </a:prstGeom>
        </p:spPr>
      </p:pic>
      <p:sp>
        <p:nvSpPr>
          <p:cNvPr id="11" name="Title 1">
            <a:extLst>
              <a:ext uri="{FF2B5EF4-FFF2-40B4-BE49-F238E27FC236}">
                <a16:creationId xmlns:a16="http://schemas.microsoft.com/office/drawing/2014/main" id="{D0A6CBB4-AE1A-42B7-82FA-EC0455ED855C}"/>
              </a:ext>
            </a:extLst>
          </p:cNvPr>
          <p:cNvSpPr>
            <a:spLocks noGrp="1"/>
          </p:cNvSpPr>
          <p:nvPr>
            <p:ph type="ctrTitle"/>
          </p:nvPr>
        </p:nvSpPr>
        <p:spPr>
          <a:xfrm>
            <a:off x="353291" y="415994"/>
            <a:ext cx="7772400" cy="672571"/>
          </a:xfrm>
        </p:spPr>
        <p:txBody>
          <a:bodyPr>
            <a:normAutofit fontScale="90000"/>
          </a:bodyPr>
          <a:lstStyle/>
          <a:p>
            <a:pPr algn="l"/>
            <a:r>
              <a:rPr lang="en-GB" sz="4400" b="1" dirty="0">
                <a:solidFill>
                  <a:srgbClr val="0070C0"/>
                </a:solidFill>
                <a:latin typeface="+mn-lt"/>
              </a:rPr>
              <a:t>Plot </a:t>
            </a:r>
            <a:r>
              <a:rPr lang="en-GB" sz="4400" b="1" i="1" dirty="0">
                <a:solidFill>
                  <a:srgbClr val="0070C0"/>
                </a:solidFill>
                <a:latin typeface="+mn-lt"/>
              </a:rPr>
              <a:t>(contd.)</a:t>
            </a:r>
            <a:endParaRPr lang="en-IE" sz="4400" b="1" i="1" dirty="0">
              <a:solidFill>
                <a:srgbClr val="0070C0"/>
              </a:solidFill>
              <a:latin typeface="+mn-lt"/>
            </a:endParaRPr>
          </a:p>
        </p:txBody>
      </p:sp>
    </p:spTree>
    <p:extLst>
      <p:ext uri="{BB962C8B-B14F-4D97-AF65-F5344CB8AC3E}">
        <p14:creationId xmlns:p14="http://schemas.microsoft.com/office/powerpoint/2010/main" val="27130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350981" y="448108"/>
            <a:ext cx="5271655" cy="672571"/>
          </a:xfrm>
        </p:spPr>
        <p:txBody>
          <a:bodyPr>
            <a:normAutofit fontScale="90000"/>
          </a:bodyPr>
          <a:lstStyle/>
          <a:p>
            <a:pPr algn="l"/>
            <a:r>
              <a:rPr lang="en-GB" sz="4400" b="1" dirty="0">
                <a:solidFill>
                  <a:srgbClr val="0070C0"/>
                </a:solidFill>
                <a:latin typeface="+mn-lt"/>
              </a:rPr>
              <a:t>Narrative Perspective</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350981" y="1191011"/>
            <a:ext cx="8201892" cy="942589"/>
          </a:xfrm>
        </p:spPr>
        <p:txBody>
          <a:bodyPr>
            <a:normAutofit/>
          </a:bodyPr>
          <a:lstStyle/>
          <a:p>
            <a:pPr algn="l"/>
            <a:r>
              <a:rPr lang="en-IE" sz="2800" b="0" i="0" u="none" strike="noStrike" baseline="0" dirty="0"/>
              <a:t>The narrative perspective of a story is the point of view from which the story is told.</a:t>
            </a:r>
            <a:endParaRPr lang="en-IE" sz="2800" dirty="0"/>
          </a:p>
        </p:txBody>
      </p:sp>
      <p:pic>
        <p:nvPicPr>
          <p:cNvPr id="5" name="Picture 4" descr="Graphical user interface&#10;&#10;Description automatically generated">
            <a:extLst>
              <a:ext uri="{FF2B5EF4-FFF2-40B4-BE49-F238E27FC236}">
                <a16:creationId xmlns:a16="http://schemas.microsoft.com/office/drawing/2014/main" id="{ED62AB3A-EC19-4CC5-A89F-B70BD02D6D8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02426" y="2133600"/>
            <a:ext cx="3739147" cy="3739147"/>
          </a:xfrm>
          <a:prstGeom prst="rect">
            <a:avLst/>
          </a:prstGeom>
        </p:spPr>
      </p:pic>
    </p:spTree>
    <p:extLst>
      <p:ext uri="{BB962C8B-B14F-4D97-AF65-F5344CB8AC3E}">
        <p14:creationId xmlns:p14="http://schemas.microsoft.com/office/powerpoint/2010/main" val="109154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508301" y="1145086"/>
            <a:ext cx="5162825" cy="1540154"/>
          </a:xfrm>
        </p:spPr>
        <p:txBody>
          <a:bodyPr>
            <a:normAutofit/>
          </a:bodyPr>
          <a:lstStyle/>
          <a:p>
            <a:pPr marL="457200" indent="-457200" algn="l">
              <a:buFont typeface="Arial" panose="020B0604020202020204" pitchFamily="34" charset="0"/>
              <a:buChar char="•"/>
            </a:pPr>
            <a:r>
              <a:rPr lang="en-GB" sz="2800" dirty="0"/>
              <a:t>First person </a:t>
            </a:r>
          </a:p>
          <a:p>
            <a:pPr marL="457200" indent="-457200" algn="l">
              <a:buFont typeface="Arial" panose="020B0604020202020204" pitchFamily="34" charset="0"/>
              <a:buChar char="•"/>
            </a:pPr>
            <a:r>
              <a:rPr lang="en-GB" sz="2800" dirty="0"/>
              <a:t>Third-person limited</a:t>
            </a:r>
          </a:p>
          <a:p>
            <a:pPr marL="457200" indent="-457200" algn="l">
              <a:buFont typeface="Arial" panose="020B0604020202020204" pitchFamily="34" charset="0"/>
              <a:buChar char="•"/>
            </a:pPr>
            <a:r>
              <a:rPr lang="en-GB" sz="2800" dirty="0"/>
              <a:t>Third-person omniscient</a:t>
            </a:r>
            <a:endParaRPr lang="en-IE" sz="2800" dirty="0"/>
          </a:p>
        </p:txBody>
      </p:sp>
      <p:sp>
        <p:nvSpPr>
          <p:cNvPr id="9" name="Title 1">
            <a:extLst>
              <a:ext uri="{FF2B5EF4-FFF2-40B4-BE49-F238E27FC236}">
                <a16:creationId xmlns:a16="http://schemas.microsoft.com/office/drawing/2014/main" id="{3F173ACD-F87E-403F-9709-0C11B2A15B66}"/>
              </a:ext>
            </a:extLst>
          </p:cNvPr>
          <p:cNvSpPr txBox="1">
            <a:spLocks/>
          </p:cNvSpPr>
          <p:nvPr/>
        </p:nvSpPr>
        <p:spPr>
          <a:xfrm>
            <a:off x="406702" y="387803"/>
            <a:ext cx="7859844" cy="73211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rgbClr val="0070C0"/>
                </a:solidFill>
                <a:latin typeface="+mn-lt"/>
              </a:rPr>
              <a:t>Common perspectives</a:t>
            </a:r>
            <a:endParaRPr lang="en-IE" sz="4000" b="1" dirty="0">
              <a:solidFill>
                <a:srgbClr val="0070C0"/>
              </a:solidFill>
              <a:latin typeface="+mn-lt"/>
            </a:endParaRPr>
          </a:p>
        </p:txBody>
      </p:sp>
      <p:pic>
        <p:nvPicPr>
          <p:cNvPr id="7" name="Picture 6">
            <a:extLst>
              <a:ext uri="{FF2B5EF4-FFF2-40B4-BE49-F238E27FC236}">
                <a16:creationId xmlns:a16="http://schemas.microsoft.com/office/drawing/2014/main" id="{7201D382-EFF9-4357-895B-4A176DF88BAF}"/>
              </a:ext>
            </a:extLst>
          </p:cNvPr>
          <p:cNvPicPr>
            <a:picLocks noChangeAspect="1"/>
          </p:cNvPicPr>
          <p:nvPr/>
        </p:nvPicPr>
        <p:blipFill rotWithShape="1">
          <a:blip r:embed="rId2"/>
          <a:srcRect r="67694"/>
          <a:stretch/>
        </p:blipFill>
        <p:spPr>
          <a:xfrm>
            <a:off x="838985" y="3232164"/>
            <a:ext cx="2037040" cy="2105025"/>
          </a:xfrm>
          <a:prstGeom prst="rect">
            <a:avLst/>
          </a:prstGeom>
        </p:spPr>
      </p:pic>
      <p:pic>
        <p:nvPicPr>
          <p:cNvPr id="10" name="Picture 9">
            <a:extLst>
              <a:ext uri="{FF2B5EF4-FFF2-40B4-BE49-F238E27FC236}">
                <a16:creationId xmlns:a16="http://schemas.microsoft.com/office/drawing/2014/main" id="{078D5AA6-18C8-4294-A9AF-0AB22A750729}"/>
              </a:ext>
            </a:extLst>
          </p:cNvPr>
          <p:cNvPicPr>
            <a:picLocks noChangeAspect="1"/>
          </p:cNvPicPr>
          <p:nvPr/>
        </p:nvPicPr>
        <p:blipFill rotWithShape="1">
          <a:blip r:embed="rId2"/>
          <a:srcRect l="32017" r="36851"/>
          <a:stretch/>
        </p:blipFill>
        <p:spPr>
          <a:xfrm>
            <a:off x="3446477" y="3232163"/>
            <a:ext cx="1963024" cy="2105025"/>
          </a:xfrm>
          <a:prstGeom prst="rect">
            <a:avLst/>
          </a:prstGeom>
        </p:spPr>
      </p:pic>
      <p:pic>
        <p:nvPicPr>
          <p:cNvPr id="11" name="Picture 10">
            <a:extLst>
              <a:ext uri="{FF2B5EF4-FFF2-40B4-BE49-F238E27FC236}">
                <a16:creationId xmlns:a16="http://schemas.microsoft.com/office/drawing/2014/main" id="{8BE161A0-AE03-4DFA-B0BD-EF490A09A69A}"/>
              </a:ext>
            </a:extLst>
          </p:cNvPr>
          <p:cNvPicPr>
            <a:picLocks noChangeAspect="1"/>
          </p:cNvPicPr>
          <p:nvPr/>
        </p:nvPicPr>
        <p:blipFill rotWithShape="1">
          <a:blip r:embed="rId2"/>
          <a:srcRect l="63127"/>
          <a:stretch/>
        </p:blipFill>
        <p:spPr>
          <a:xfrm>
            <a:off x="5979953" y="3232163"/>
            <a:ext cx="2325061" cy="2105025"/>
          </a:xfrm>
          <a:prstGeom prst="rect">
            <a:avLst/>
          </a:prstGeom>
        </p:spPr>
      </p:pic>
    </p:spTree>
    <p:extLst>
      <p:ext uri="{BB962C8B-B14F-4D97-AF65-F5344CB8AC3E}">
        <p14:creationId xmlns:p14="http://schemas.microsoft.com/office/powerpoint/2010/main" val="299060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42"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8090-D79A-40FC-9F0B-D5DBC71F25A7}"/>
              </a:ext>
            </a:extLst>
          </p:cNvPr>
          <p:cNvSpPr>
            <a:spLocks noGrp="1"/>
          </p:cNvSpPr>
          <p:nvPr>
            <p:ph type="ctrTitle"/>
          </p:nvPr>
        </p:nvSpPr>
        <p:spPr>
          <a:xfrm>
            <a:off x="409641" y="431666"/>
            <a:ext cx="3598941" cy="672571"/>
          </a:xfrm>
        </p:spPr>
        <p:txBody>
          <a:bodyPr>
            <a:normAutofit fontScale="90000"/>
          </a:bodyPr>
          <a:lstStyle/>
          <a:p>
            <a:pPr algn="l"/>
            <a:r>
              <a:rPr lang="en-GB" sz="4400" b="1" dirty="0">
                <a:solidFill>
                  <a:srgbClr val="0070C0"/>
                </a:solidFill>
                <a:latin typeface="+mn-lt"/>
              </a:rPr>
              <a:t>First person</a:t>
            </a:r>
            <a:endParaRPr lang="en-IE" sz="4400" b="1" dirty="0">
              <a:solidFill>
                <a:srgbClr val="0070C0"/>
              </a:solidFill>
              <a:latin typeface="+mn-lt"/>
            </a:endParaRPr>
          </a:p>
        </p:txBody>
      </p:sp>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409641" y="1104237"/>
            <a:ext cx="7866141" cy="1823690"/>
          </a:xfrm>
        </p:spPr>
        <p:txBody>
          <a:bodyPr>
            <a:normAutofit/>
          </a:bodyPr>
          <a:lstStyle/>
          <a:p>
            <a:pPr marL="457200" indent="-457200" algn="l">
              <a:buFont typeface="Arial" panose="020B0604020202020204" pitchFamily="34" charset="0"/>
              <a:buChar char="•"/>
            </a:pPr>
            <a:r>
              <a:rPr lang="en-IE" sz="2800" dirty="0"/>
              <a:t>First-person perspective is when the story is told by one character in that character’s voice. </a:t>
            </a:r>
          </a:p>
          <a:p>
            <a:pPr marL="457200" indent="-457200" algn="l">
              <a:buFont typeface="Arial" panose="020B0604020202020204" pitchFamily="34" charset="0"/>
              <a:buChar char="•"/>
            </a:pPr>
            <a:r>
              <a:rPr lang="en-IE" sz="2800" dirty="0"/>
              <a:t>You can recognize a first-person perspective when a character uses the words ‘I’ and ‘we’.</a:t>
            </a:r>
          </a:p>
          <a:p>
            <a:pPr algn="l"/>
            <a:endParaRPr lang="en-IE" sz="2800" dirty="0"/>
          </a:p>
        </p:txBody>
      </p:sp>
      <p:pic>
        <p:nvPicPr>
          <p:cNvPr id="6" name="Picture 5">
            <a:extLst>
              <a:ext uri="{FF2B5EF4-FFF2-40B4-BE49-F238E27FC236}">
                <a16:creationId xmlns:a16="http://schemas.microsoft.com/office/drawing/2014/main" id="{23C77604-E0F4-4ACB-8792-F6DCF91DBD63}"/>
              </a:ext>
            </a:extLst>
          </p:cNvPr>
          <p:cNvPicPr>
            <a:picLocks noChangeAspect="1"/>
          </p:cNvPicPr>
          <p:nvPr/>
        </p:nvPicPr>
        <p:blipFill>
          <a:blip r:embed="rId2"/>
          <a:stretch>
            <a:fillRect/>
          </a:stretch>
        </p:blipFill>
        <p:spPr>
          <a:xfrm>
            <a:off x="756747" y="3028426"/>
            <a:ext cx="3815253" cy="2725337"/>
          </a:xfrm>
          <a:prstGeom prst="rect">
            <a:avLst/>
          </a:prstGeom>
        </p:spPr>
      </p:pic>
      <p:grpSp>
        <p:nvGrpSpPr>
          <p:cNvPr id="4" name="Group 3">
            <a:extLst>
              <a:ext uri="{FF2B5EF4-FFF2-40B4-BE49-F238E27FC236}">
                <a16:creationId xmlns:a16="http://schemas.microsoft.com/office/drawing/2014/main" id="{90E6850A-148A-45A7-B9FB-298287B58F8D}"/>
              </a:ext>
            </a:extLst>
          </p:cNvPr>
          <p:cNvGrpSpPr/>
          <p:nvPr/>
        </p:nvGrpSpPr>
        <p:grpSpPr>
          <a:xfrm>
            <a:off x="4689446" y="3028426"/>
            <a:ext cx="4244829" cy="2725337"/>
            <a:chOff x="4689446" y="3028426"/>
            <a:chExt cx="4244829" cy="2725337"/>
          </a:xfrm>
        </p:grpSpPr>
        <p:sp>
          <p:nvSpPr>
            <p:cNvPr id="8" name="Rectangle 7">
              <a:extLst>
                <a:ext uri="{FF2B5EF4-FFF2-40B4-BE49-F238E27FC236}">
                  <a16:creationId xmlns:a16="http://schemas.microsoft.com/office/drawing/2014/main" id="{E8978B86-035B-4504-BFB4-437ECA89DEF8}"/>
                </a:ext>
              </a:extLst>
            </p:cNvPr>
            <p:cNvSpPr/>
            <p:nvPr/>
          </p:nvSpPr>
          <p:spPr>
            <a:xfrm>
              <a:off x="4689446" y="3028426"/>
              <a:ext cx="4244829" cy="2725337"/>
            </a:xfrm>
            <a:prstGeom prst="rect">
              <a:avLst/>
            </a:prstGeom>
            <a:solidFill>
              <a:srgbClr val="BED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8C358136-E07A-4ECC-82B5-92DA5E0B5C73}"/>
                </a:ext>
              </a:extLst>
            </p:cNvPr>
            <p:cNvSpPr txBox="1"/>
            <p:nvPr/>
          </p:nvSpPr>
          <p:spPr>
            <a:xfrm>
              <a:off x="4739779" y="3028426"/>
              <a:ext cx="4144161" cy="2400657"/>
            </a:xfrm>
            <a:prstGeom prst="rect">
              <a:avLst/>
            </a:prstGeom>
            <a:noFill/>
          </p:spPr>
          <p:txBody>
            <a:bodyPr wrap="square" rtlCol="0">
              <a:spAutoFit/>
            </a:bodyPr>
            <a:lstStyle/>
            <a:p>
              <a:pPr algn="l"/>
              <a:r>
                <a:rPr lang="en-IE" sz="4000" b="1" i="0" u="none" strike="noStrike" baseline="0" dirty="0">
                  <a:solidFill>
                    <a:srgbClr val="FF0000"/>
                  </a:solidFill>
                  <a:latin typeface="NunitoSans-Regular"/>
                </a:rPr>
                <a:t>I</a:t>
              </a:r>
              <a:r>
                <a:rPr lang="en-IE" sz="2000" b="0" i="0" u="none" strike="noStrike" baseline="0" dirty="0">
                  <a:latin typeface="NunitoSans-Regular"/>
                </a:rPr>
                <a:t> </a:t>
              </a:r>
              <a:r>
                <a:rPr lang="en-IE" sz="2200" b="0" i="0" u="none" strike="noStrike" baseline="0" dirty="0">
                  <a:latin typeface="NunitoSans-Regular"/>
                </a:rPr>
                <a:t>looked at Grandmother in her big brass bed. She looked different somehow, changed, or aged, or something. Grandmother shifted from side to side in the bed. It looked like she was nervous.</a:t>
              </a:r>
              <a:endParaRPr lang="en-IE" sz="2200" dirty="0"/>
            </a:p>
          </p:txBody>
        </p:sp>
      </p:grpSp>
    </p:spTree>
    <p:extLst>
      <p:ext uri="{BB962C8B-B14F-4D97-AF65-F5344CB8AC3E}">
        <p14:creationId xmlns:p14="http://schemas.microsoft.com/office/powerpoint/2010/main" val="155209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28CDF9-4B22-4F70-B5D1-0CEBD2F95525}"/>
              </a:ext>
            </a:extLst>
          </p:cNvPr>
          <p:cNvSpPr>
            <a:spLocks noGrp="1"/>
          </p:cNvSpPr>
          <p:nvPr>
            <p:ph type="subTitle" idx="1"/>
          </p:nvPr>
        </p:nvSpPr>
        <p:spPr>
          <a:xfrm>
            <a:off x="220061" y="1022135"/>
            <a:ext cx="8591429" cy="2007393"/>
          </a:xfrm>
        </p:spPr>
        <p:txBody>
          <a:bodyPr>
            <a:normAutofit lnSpcReduction="10000"/>
          </a:bodyPr>
          <a:lstStyle/>
          <a:p>
            <a:pPr marL="457200" indent="-457200" algn="l">
              <a:buFont typeface="Arial" panose="020B0604020202020204" pitchFamily="34" charset="0"/>
              <a:buChar char="•"/>
            </a:pPr>
            <a:r>
              <a:rPr lang="en-IE" sz="2800" dirty="0"/>
              <a:t>Third-person limited perspective is when an external narrator is telling the story from one character’s point of view. </a:t>
            </a:r>
          </a:p>
          <a:p>
            <a:pPr marL="457200" indent="-457200" algn="l">
              <a:buFont typeface="Arial" panose="020B0604020202020204" pitchFamily="34" charset="0"/>
              <a:buChar char="•"/>
            </a:pPr>
            <a:r>
              <a:rPr lang="en-GB" sz="2800" dirty="0"/>
              <a:t>The narrator knows all the thoughts and feelings of this one character only.</a:t>
            </a:r>
            <a:endParaRPr lang="en-IE" sz="2800" dirty="0"/>
          </a:p>
          <a:p>
            <a:pPr algn="l"/>
            <a:endParaRPr lang="en-IE" sz="2800" dirty="0"/>
          </a:p>
        </p:txBody>
      </p:sp>
      <p:sp>
        <p:nvSpPr>
          <p:cNvPr id="8" name="Title 1">
            <a:extLst>
              <a:ext uri="{FF2B5EF4-FFF2-40B4-BE49-F238E27FC236}">
                <a16:creationId xmlns:a16="http://schemas.microsoft.com/office/drawing/2014/main" id="{89C2C633-76AB-4977-8DB1-C57EF60785FF}"/>
              </a:ext>
            </a:extLst>
          </p:cNvPr>
          <p:cNvSpPr txBox="1">
            <a:spLocks/>
          </p:cNvSpPr>
          <p:nvPr/>
        </p:nvSpPr>
        <p:spPr>
          <a:xfrm>
            <a:off x="220062" y="349565"/>
            <a:ext cx="4670359" cy="6725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rgbClr val="0070C0"/>
                </a:solidFill>
                <a:latin typeface="+mn-lt"/>
              </a:rPr>
              <a:t>Third-person limited</a:t>
            </a:r>
            <a:endParaRPr lang="en-IE" sz="4000" b="1" dirty="0">
              <a:solidFill>
                <a:srgbClr val="0070C0"/>
              </a:solidFill>
              <a:latin typeface="+mn-lt"/>
            </a:endParaRPr>
          </a:p>
        </p:txBody>
      </p:sp>
      <p:grpSp>
        <p:nvGrpSpPr>
          <p:cNvPr id="2" name="Group 1">
            <a:extLst>
              <a:ext uri="{FF2B5EF4-FFF2-40B4-BE49-F238E27FC236}">
                <a16:creationId xmlns:a16="http://schemas.microsoft.com/office/drawing/2014/main" id="{391AB2A8-F68E-4834-9C71-989ACF97B522}"/>
              </a:ext>
            </a:extLst>
          </p:cNvPr>
          <p:cNvGrpSpPr/>
          <p:nvPr/>
        </p:nvGrpSpPr>
        <p:grpSpPr>
          <a:xfrm>
            <a:off x="4689446" y="3028426"/>
            <a:ext cx="4244829" cy="2725337"/>
            <a:chOff x="4689446" y="3028426"/>
            <a:chExt cx="4244829" cy="2725337"/>
          </a:xfrm>
        </p:grpSpPr>
        <p:sp>
          <p:nvSpPr>
            <p:cNvPr id="6" name="Rectangle 5">
              <a:extLst>
                <a:ext uri="{FF2B5EF4-FFF2-40B4-BE49-F238E27FC236}">
                  <a16:creationId xmlns:a16="http://schemas.microsoft.com/office/drawing/2014/main" id="{E65C3294-3FE0-4B11-B449-CAFB009C4696}"/>
                </a:ext>
              </a:extLst>
            </p:cNvPr>
            <p:cNvSpPr/>
            <p:nvPr/>
          </p:nvSpPr>
          <p:spPr>
            <a:xfrm>
              <a:off x="4689446" y="3028426"/>
              <a:ext cx="4244829" cy="2725337"/>
            </a:xfrm>
            <a:prstGeom prst="rect">
              <a:avLst/>
            </a:prstGeom>
            <a:solidFill>
              <a:srgbClr val="F49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TextBox 6">
              <a:extLst>
                <a:ext uri="{FF2B5EF4-FFF2-40B4-BE49-F238E27FC236}">
                  <a16:creationId xmlns:a16="http://schemas.microsoft.com/office/drawing/2014/main" id="{65B95CCC-D14F-492B-B8CE-C43C8F6DF066}"/>
                </a:ext>
              </a:extLst>
            </p:cNvPr>
            <p:cNvSpPr txBox="1"/>
            <p:nvPr/>
          </p:nvSpPr>
          <p:spPr>
            <a:xfrm>
              <a:off x="4790114" y="3175346"/>
              <a:ext cx="4144161" cy="2554545"/>
            </a:xfrm>
            <a:prstGeom prst="rect">
              <a:avLst/>
            </a:prstGeom>
            <a:noFill/>
          </p:spPr>
          <p:txBody>
            <a:bodyPr wrap="square" rtlCol="0">
              <a:spAutoFit/>
            </a:bodyPr>
            <a:lstStyle/>
            <a:p>
              <a:pPr algn="l"/>
              <a:r>
                <a:rPr lang="en-IE" sz="2000" b="1" i="0" u="none" strike="noStrike" baseline="0" dirty="0">
                  <a:solidFill>
                    <a:srgbClr val="C00000"/>
                  </a:solidFill>
                  <a:latin typeface="NunitoSans-Regular"/>
                </a:rPr>
                <a:t>Little Red Riding Hood</a:t>
              </a:r>
              <a:r>
                <a:rPr lang="en-IE" sz="2000" b="0" i="0" u="none" strike="noStrike" baseline="0" dirty="0">
                  <a:latin typeface="NunitoSans-Regular"/>
                </a:rPr>
                <a:t> thought that there was something off about her grandmother today. Her grandmother shifted nervously in the bed. She let out what could only be described as a growl. </a:t>
              </a:r>
              <a:r>
                <a:rPr lang="en-IE" sz="2000" b="1" i="0" u="none" strike="noStrike" baseline="0" dirty="0">
                  <a:solidFill>
                    <a:srgbClr val="C00000"/>
                  </a:solidFill>
                  <a:latin typeface="NunitoSans-Regular"/>
                </a:rPr>
                <a:t>Little Red Riding Hood</a:t>
              </a:r>
              <a:r>
                <a:rPr lang="en-IE" sz="2000" b="0" i="0" u="none" strike="noStrike" baseline="0" dirty="0">
                  <a:latin typeface="NunitoSans-Regular"/>
                </a:rPr>
                <a:t> blinked in shock. </a:t>
              </a:r>
              <a:endParaRPr lang="en-IE" sz="2000" dirty="0"/>
            </a:p>
          </p:txBody>
        </p:sp>
      </p:grpSp>
      <p:pic>
        <p:nvPicPr>
          <p:cNvPr id="5" name="Picture 4">
            <a:extLst>
              <a:ext uri="{FF2B5EF4-FFF2-40B4-BE49-F238E27FC236}">
                <a16:creationId xmlns:a16="http://schemas.microsoft.com/office/drawing/2014/main" id="{EA5FB608-DF95-48AD-87A1-0E19D4BF433E}"/>
              </a:ext>
            </a:extLst>
          </p:cNvPr>
          <p:cNvPicPr>
            <a:picLocks noChangeAspect="1"/>
          </p:cNvPicPr>
          <p:nvPr/>
        </p:nvPicPr>
        <p:blipFill>
          <a:blip r:embed="rId2"/>
          <a:stretch>
            <a:fillRect/>
          </a:stretch>
        </p:blipFill>
        <p:spPr>
          <a:xfrm>
            <a:off x="658375" y="3028426"/>
            <a:ext cx="3822738" cy="2725336"/>
          </a:xfrm>
          <a:prstGeom prst="rect">
            <a:avLst/>
          </a:prstGeom>
        </p:spPr>
      </p:pic>
    </p:spTree>
    <p:extLst>
      <p:ext uri="{BB962C8B-B14F-4D97-AF65-F5344CB8AC3E}">
        <p14:creationId xmlns:p14="http://schemas.microsoft.com/office/powerpoint/2010/main" val="293141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1719</Words>
  <Application>Microsoft Office PowerPoint</Application>
  <PresentationFormat>On-screen Show (4:3)</PresentationFormat>
  <Paragraphs>152</Paragraphs>
  <Slides>27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27</vt:i4>
      </vt:variant>
    </vt:vector>
  </HeadingPairs>
  <TitlesOfParts>
    <vt:vector size="32" baseType="lpstr">
      <vt:lpstr>Arial</vt:lpstr>
      <vt:lpstr>Calibri</vt:lpstr>
      <vt:lpstr>Calibri Light</vt:lpstr>
      <vt:lpstr>NunitoSans-Regular</vt:lpstr>
      <vt:lpstr>Office Theme</vt:lpstr>
      <vt:lpstr>PowerPoint Presentation</vt:lpstr>
      <vt:lpstr>What Is Fiction?</vt:lpstr>
      <vt:lpstr>How to craft a good story</vt:lpstr>
      <vt:lpstr>Plot</vt:lpstr>
      <vt:lpstr>Plot (contd.)</vt:lpstr>
      <vt:lpstr>Narrative Perspective</vt:lpstr>
      <vt:lpstr>PowerPoint Presentation</vt:lpstr>
      <vt:lpstr>First person</vt:lpstr>
      <vt:lpstr>PowerPoint Presentation</vt:lpstr>
      <vt:lpstr>PowerPoint Presentation</vt:lpstr>
      <vt:lpstr>The narrative perspective affects how believable or reliable you will find a narrator.</vt:lpstr>
      <vt:lpstr>PowerPoint Presentation</vt:lpstr>
      <vt:lpstr>PowerPoint Presentation</vt:lpstr>
      <vt:lpstr>PowerPoint Presentation</vt:lpstr>
      <vt:lpstr>Setting</vt:lpstr>
      <vt:lpstr>Crafting a setting</vt:lpstr>
      <vt:lpstr>Smell</vt:lpstr>
      <vt:lpstr>See</vt:lpstr>
      <vt:lpstr>Hear </vt:lpstr>
      <vt:lpstr>Touch </vt:lpstr>
      <vt:lpstr>Taste </vt:lpstr>
      <vt:lpstr>Character</vt:lpstr>
      <vt:lpstr>Crafting a character</vt:lpstr>
      <vt:lpstr>Appearance </vt:lpstr>
      <vt:lpstr>Actions</vt:lpstr>
      <vt:lpstr>Feelings </vt:lpstr>
      <vt:lpstr>Other people’s reactions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Perspective</dc:title>
  <dc:creator>Clancy,Ben</dc:creator>
  <cp:lastModifiedBy>Clancy,Ben</cp:lastModifiedBy>
  <cp:revision>74</cp:revision>
  <dcterms:created xsi:type="dcterms:W3CDTF">2022-01-24T11:33:39Z</dcterms:created>
  <dcterms:modified xsi:type="dcterms:W3CDTF">2022-03-24T10:53:54Z</dcterms:modified>
</cp:coreProperties>
</file>