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51" r:id="rId3"/>
    <p:sldId id="297" r:id="rId4"/>
    <p:sldId id="589" r:id="rId5"/>
    <p:sldId id="552" r:id="rId6"/>
    <p:sldId id="553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54" r:id="rId15"/>
    <p:sldId id="597" r:id="rId16"/>
    <p:sldId id="598" r:id="rId17"/>
    <p:sldId id="557" r:id="rId18"/>
    <p:sldId id="555" r:id="rId19"/>
    <p:sldId id="599" r:id="rId20"/>
    <p:sldId id="600" r:id="rId21"/>
    <p:sldId id="602" r:id="rId22"/>
    <p:sldId id="601" r:id="rId23"/>
    <p:sldId id="603" r:id="rId24"/>
    <p:sldId id="604" r:id="rId25"/>
    <p:sldId id="605" r:id="rId26"/>
    <p:sldId id="606" r:id="rId27"/>
    <p:sldId id="607" r:id="rId28"/>
    <p:sldId id="569" r:id="rId29"/>
    <p:sldId id="258" r:id="rId30"/>
  </p:sldIdLst>
  <p:sldSz cx="9144000" cy="6858000" type="screen4x3"/>
  <p:notesSz cx="6858000" cy="9144000"/>
  <p:embeddedFontLst>
    <p:embeddedFont>
      <p:font typeface="Avenir Black" panose="020B0803020203020204" pitchFamily="3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29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pos="5431" userDrawn="1">
          <p15:clr>
            <a:srgbClr val="A4A3A4"/>
          </p15:clr>
        </p15:guide>
        <p15:guide id="6" orient="horz" pos="884" userDrawn="1">
          <p15:clr>
            <a:srgbClr val="A4A3A4"/>
          </p15:clr>
        </p15:guide>
        <p15:guide id="7" orient="horz" pos="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A45FBB-8D1C-E41E-64D3-3D679E669BAA}" name="DeGuzman,Nicko" initials="D" userId="S::nicko.deguzman@edco.ie::33d09b7b-edf4-4597-a735-b7c6f6a8bb32" providerId="AD"/>
  <p188:author id="{C02CE9C8-909D-8A4C-5C40-EC376A910F74}" name="Greaney,Siobhan" initials="G" userId="S::siobhan.greaney@edco.ie::9933a943-b649-4f72-b1f8-f11d4ee3f7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00"/>
    <a:srgbClr val="00858B"/>
    <a:srgbClr val="F9AF0B"/>
    <a:srgbClr val="DEECEE"/>
    <a:srgbClr val="ADD1D5"/>
    <a:srgbClr val="00848B"/>
    <a:srgbClr val="005F64"/>
    <a:srgbClr val="FFFFFF"/>
    <a:srgbClr val="B1BA81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1314" y="108"/>
      </p:cViewPr>
      <p:guideLst>
        <p:guide orient="horz" pos="2160"/>
        <p:guide pos="2880"/>
        <p:guide pos="329"/>
        <p:guide orient="horz" pos="346"/>
        <p:guide pos="5431"/>
        <p:guide orient="horz" pos="884"/>
        <p:guide orient="horz" pos="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F1C5F2-34A3-701F-D2C0-6EB258D4B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A39E1-2750-5F57-CBAD-839F7331A0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F08B6-F93E-47F0-A1D4-EC9B07F0B39B}" type="datetimeFigureOut">
              <a:rPr lang="en-IE" smtClean="0"/>
              <a:t>16/11/2023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70863-D6E9-B671-3F50-396941BD13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2ED2D-C7E6-B74A-9D59-A2038657A3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91FB4-CD62-42C1-B4F4-F96B0128B0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280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24E1-B127-48D3-9C75-7AEDF514FD00}" type="datetimeFigureOut">
              <a:rPr lang="en-IE" smtClean="0"/>
              <a:t>16/11/2023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7139-DFF4-4ADF-A19F-4A932E3319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18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000" y="5116500"/>
            <a:ext cx="1889651" cy="585000"/>
          </a:xfrm>
          <a:solidFill>
            <a:srgbClr val="7A2852"/>
          </a:solidFill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B7D432"/>
                </a:solidFill>
                <a:latin typeface="Avenir Black" panose="020B08030202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Chapter #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8650" y="5814000"/>
            <a:ext cx="6858000" cy="647881"/>
          </a:xfrm>
          <a:solidFill>
            <a:srgbClr val="B7D432"/>
          </a:solidFill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rgbClr val="7A28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4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73FF-7599-4FC4-9412-6394D8CF0033}" type="datetime1">
              <a:rPr lang="en-IE" smtClean="0"/>
              <a:t>16/11/2023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747AC3F-2635-C37E-DDC5-FFB06603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6585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F7B3F8C-B6FC-E762-BBE2-508E2E8E23C3}"/>
              </a:ext>
            </a:extLst>
          </p:cNvPr>
          <p:cNvSpPr txBox="1">
            <a:spLocks/>
          </p:cNvSpPr>
          <p:nvPr userDrawn="1"/>
        </p:nvSpPr>
        <p:spPr>
          <a:xfrm>
            <a:off x="542259" y="141285"/>
            <a:ext cx="3016395" cy="3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THE NATURAL WORLD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A37BFC-4009-A90B-B0BD-97F36C38B461}"/>
              </a:ext>
            </a:extLst>
          </p:cNvPr>
          <p:cNvSpPr txBox="1">
            <a:spLocks/>
          </p:cNvSpPr>
          <p:nvPr userDrawn="1"/>
        </p:nvSpPr>
        <p:spPr>
          <a:xfrm>
            <a:off x="3018654" y="141285"/>
            <a:ext cx="5583087" cy="3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dirty="0">
                <a:solidFill>
                  <a:schemeClr val="bg1"/>
                </a:solidFill>
              </a:rPr>
              <a:t>CHAPTER 13 | GEOGRAPHIC SKILLS</a:t>
            </a:r>
          </a:p>
          <a:p>
            <a:pPr algn="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F58F9708-A16D-504E-DCB2-68A4E4A1D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/>
          <a:stretch/>
        </p:blipFill>
        <p:spPr>
          <a:xfrm>
            <a:off x="8011155" y="6356868"/>
            <a:ext cx="1132845" cy="3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48999"/>
            <a:ext cx="1971675" cy="5627963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48999"/>
            <a:ext cx="5800725" cy="5627964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8930-8C93-44AA-ACA7-F390D563855F}" type="datetime1">
              <a:rPr lang="en-IE" smtClean="0"/>
              <a:t>16/11/2023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472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43F1-B6BA-42C8-AE29-B73ECF82F6D8}" type="datetime1">
              <a:rPr lang="en-IE" smtClean="0"/>
              <a:t>16/11/2023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F29BE71-899E-8D15-368F-5D96E924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6585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9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atellite view of a hurricane&#10;&#10;Description automatically generated">
            <a:extLst>
              <a:ext uri="{FF2B5EF4-FFF2-40B4-BE49-F238E27FC236}">
                <a16:creationId xmlns:a16="http://schemas.microsoft.com/office/drawing/2014/main" id="{5C98700A-8282-DB47-C8DC-FCEEC7C9F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14"/>
          <a:stretch/>
        </p:blipFill>
        <p:spPr>
          <a:xfrm>
            <a:off x="6249" y="-2161"/>
            <a:ext cx="9156854" cy="6860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F53EA1-8049-A557-99D7-4C6FC9814944}"/>
              </a:ext>
            </a:extLst>
          </p:cNvPr>
          <p:cNvSpPr/>
          <p:nvPr userDrawn="1"/>
        </p:nvSpPr>
        <p:spPr>
          <a:xfrm>
            <a:off x="0" y="-947"/>
            <a:ext cx="9144356" cy="6857732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 descr="A black and yellow rectangle with a black background&#10;&#10;Description automatically generated">
            <a:extLst>
              <a:ext uri="{FF2B5EF4-FFF2-40B4-BE49-F238E27FC236}">
                <a16:creationId xmlns:a16="http://schemas.microsoft.com/office/drawing/2014/main" id="{29699001-E688-FC5E-E603-0DA547179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7BFF8DD-0499-3585-3187-CA9C6CEC6215}"/>
              </a:ext>
            </a:extLst>
          </p:cNvPr>
          <p:cNvSpPr txBox="1">
            <a:spLocks/>
          </p:cNvSpPr>
          <p:nvPr userDrawn="1"/>
        </p:nvSpPr>
        <p:spPr>
          <a:xfrm>
            <a:off x="542259" y="141285"/>
            <a:ext cx="3016395" cy="3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THE NATURAL WORLD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D4B163E-CE16-5C34-73D6-07E88DFAF523}"/>
              </a:ext>
            </a:extLst>
          </p:cNvPr>
          <p:cNvSpPr txBox="1">
            <a:spLocks/>
          </p:cNvSpPr>
          <p:nvPr userDrawn="1"/>
        </p:nvSpPr>
        <p:spPr>
          <a:xfrm>
            <a:off x="3018654" y="141285"/>
            <a:ext cx="5583087" cy="3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dirty="0">
                <a:solidFill>
                  <a:schemeClr val="bg1"/>
                </a:solidFill>
              </a:rPr>
              <a:t>CHAPTER 13 | GEOGRAPHIC SKILLS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429000"/>
            <a:ext cx="7886700" cy="1133476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AF93-ED29-4D44-9DBB-2D6835D924EC}" type="datetime1">
              <a:rPr lang="en-IE" smtClean="0"/>
              <a:t>16/11/2023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BBAC9B5-4ADA-6C2D-44A5-ECE74BE85FC9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B588D0-163B-4E14-9074-7A909AF52A2C}" type="datetime1">
              <a:rPr lang="en-IE" smtClean="0"/>
              <a:pPr/>
              <a:t>16/11/2023</a:t>
            </a:fld>
            <a:endParaRPr lang="en-IE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AEEF6A5-C14D-793E-7EF4-F73B2CD42213}"/>
              </a:ext>
            </a:extLst>
          </p:cNvPr>
          <p:cNvSpPr txBox="1">
            <a:spLocks/>
          </p:cNvSpPr>
          <p:nvPr userDrawn="1"/>
        </p:nvSpPr>
        <p:spPr>
          <a:xfrm>
            <a:off x="628650" y="6221416"/>
            <a:ext cx="523350" cy="61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3E4A9-99FC-40B0-A446-46DACF8181C7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849CE2B6-19A7-FAE1-168B-CD3AD77E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/>
          <a:stretch/>
        </p:blipFill>
        <p:spPr>
          <a:xfrm>
            <a:off x="8011155" y="6356868"/>
            <a:ext cx="1132845" cy="3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D611-DFB0-4488-B97D-B9DEB5C53FAC}" type="datetime1">
              <a:rPr lang="en-IE" smtClean="0"/>
              <a:t>16/11/2023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239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8C3-9BDE-482F-B014-7560DB51A4C9}" type="datetime1">
              <a:rPr lang="en-IE" smtClean="0"/>
              <a:t>16/11/2023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FF5BE8-7EEA-06BC-11A3-792DC856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6585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9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B4A9-9860-49A8-B844-2D986732A67E}" type="datetime1">
              <a:rPr lang="en-IE" smtClean="0"/>
              <a:t>16/11/2023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54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D536-C3AC-46A7-A87F-11E10D84304D}" type="datetime1">
              <a:rPr lang="en-IE" smtClean="0"/>
              <a:t>16/11/2023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407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4000"/>
            <a:ext cx="2949178" cy="1463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79-5DEE-4226-B609-7A78ED4894AE}" type="datetime1">
              <a:rPr lang="en-IE" smtClean="0"/>
              <a:t>16/11/2023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1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54000"/>
            <a:ext cx="4629150" cy="40070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54000"/>
            <a:ext cx="2949178" cy="4014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3B34-CECF-4665-BDC5-2AFB2B7A596A}" type="datetime1">
              <a:rPr lang="en-IE" smtClean="0"/>
              <a:t>16/11/2023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0AAEBAD-6945-224D-B2D1-EB6BD17B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6585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BC00B1D-4762-81BD-D95A-DE29E2953B41}"/>
              </a:ext>
            </a:extLst>
          </p:cNvPr>
          <p:cNvSpPr txBox="1">
            <a:spLocks/>
          </p:cNvSpPr>
          <p:nvPr userDrawn="1"/>
        </p:nvSpPr>
        <p:spPr>
          <a:xfrm>
            <a:off x="542259" y="141285"/>
            <a:ext cx="3016395" cy="3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THE NATURAL WORLD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91BD4F8-7B17-A179-1D5E-4DCA3DADCAD2}"/>
              </a:ext>
            </a:extLst>
          </p:cNvPr>
          <p:cNvSpPr txBox="1">
            <a:spLocks/>
          </p:cNvSpPr>
          <p:nvPr userDrawn="1"/>
        </p:nvSpPr>
        <p:spPr>
          <a:xfrm>
            <a:off x="3018654" y="141285"/>
            <a:ext cx="5583087" cy="3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dirty="0">
                <a:solidFill>
                  <a:schemeClr val="bg1"/>
                </a:solidFill>
              </a:rPr>
              <a:t>CHAPTER 13 | GEOGRAPHIC SKILLS</a:t>
            </a:r>
          </a:p>
          <a:p>
            <a:pPr algn="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C68D2DD5-8E8C-4C73-E5E8-51F07CF2D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/>
          <a:stretch/>
        </p:blipFill>
        <p:spPr>
          <a:xfrm>
            <a:off x="8011155" y="6356868"/>
            <a:ext cx="1132845" cy="3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88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88D0-163B-4E14-9074-7A909AF52A2C}" type="datetime1">
              <a:rPr lang="en-IE" smtClean="0"/>
              <a:t>16/11/2023</a:t>
            </a:fld>
            <a:endParaRPr lang="en-I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36585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64000"/>
            <a:ext cx="523350" cy="57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5223E4A9-99FC-40B0-A446-46DACF8181C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2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EE-2734-EFCB-FA5D-BE6F6AD5F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2000" y="5116500"/>
            <a:ext cx="1934651" cy="585000"/>
          </a:xfrm>
          <a:solidFill>
            <a:schemeClr val="bg1"/>
          </a:solidFill>
          <a:ln w="28575">
            <a:solidFill>
              <a:srgbClr val="F9AF0B"/>
            </a:solidFill>
          </a:ln>
        </p:spPr>
        <p:txBody>
          <a:bodyPr/>
          <a:lstStyle/>
          <a:p>
            <a:pPr algn="ctr"/>
            <a:r>
              <a:rPr lang="en-GB" b="0" dirty="0">
                <a:solidFill>
                  <a:srgbClr val="F9AF0B"/>
                </a:solidFill>
                <a:latin typeface="Impact" panose="020B0806030902050204" pitchFamily="34" charset="0"/>
              </a:rPr>
              <a:t>CHAPTER 13</a:t>
            </a:r>
            <a:endParaRPr lang="en-IE" b="0" dirty="0">
              <a:solidFill>
                <a:srgbClr val="F9AF0B"/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1E788-A339-D4B2-7989-DEBF1A6E0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7000" y="5814000"/>
            <a:ext cx="4049650" cy="647881"/>
          </a:xfrm>
          <a:solidFill>
            <a:schemeClr val="bg1"/>
          </a:solidFill>
          <a:ln w="28575">
            <a:solidFill>
              <a:srgbClr val="00848B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GB" sz="3800" b="0" dirty="0">
                <a:solidFill>
                  <a:srgbClr val="00848B"/>
                </a:solidFill>
                <a:latin typeface="Impact" panose="020B0806030902050204" pitchFamily="34" charset="0"/>
              </a:rPr>
              <a:t>GEOGRAPHIC SKILLS</a:t>
            </a:r>
            <a:endParaRPr lang="en-IE" sz="3800" b="0" dirty="0">
              <a:solidFill>
                <a:srgbClr val="00848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49" y="1895763"/>
            <a:ext cx="2972705" cy="3873512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Population pyramids are bar charts that demonstrate the </a:t>
            </a:r>
            <a:r>
              <a:rPr lang="en-IE" sz="2200" b="1" dirty="0"/>
              <a:t>population dynamics </a:t>
            </a:r>
            <a:r>
              <a:rPr lang="en-IE" sz="2200" dirty="0"/>
              <a:t>of a region.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10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Population Pyramids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pic>
        <p:nvPicPr>
          <p:cNvPr id="8" name="Picture 7" descr="A graph of a person's face&#10;&#10;Description automatically generated">
            <a:extLst>
              <a:ext uri="{FF2B5EF4-FFF2-40B4-BE49-F238E27FC236}">
                <a16:creationId xmlns:a16="http://schemas.microsoft.com/office/drawing/2014/main" id="{C82DA669-997D-0349-2E7C-E51078B69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07" y="1622834"/>
            <a:ext cx="5065645" cy="45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6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95763"/>
            <a:ext cx="8037160" cy="1308237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climograph is a visual representation of two </a:t>
            </a:r>
            <a:r>
              <a:rPr lang="en-IE" sz="2200" b="1" dirty="0"/>
              <a:t>climatic conditions </a:t>
            </a:r>
            <a:r>
              <a:rPr lang="en-IE" sz="2200" dirty="0"/>
              <a:t>such as </a:t>
            </a:r>
            <a:r>
              <a:rPr lang="en-IE" sz="2200" b="1" dirty="0"/>
              <a:t>temperature</a:t>
            </a:r>
            <a:r>
              <a:rPr lang="en-IE" sz="2200" dirty="0"/>
              <a:t> and </a:t>
            </a:r>
            <a:r>
              <a:rPr lang="en-IE" sz="2200" b="1" dirty="0"/>
              <a:t>precipitation</a:t>
            </a:r>
            <a:r>
              <a:rPr lang="en-IE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11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Climographs</a:t>
            </a:r>
          </a:p>
        </p:txBody>
      </p:sp>
      <p:pic>
        <p:nvPicPr>
          <p:cNvPr id="7" name="Picture 6" descr="A graph with a red line&#10;&#10;Description automatically generated">
            <a:extLst>
              <a:ext uri="{FF2B5EF4-FFF2-40B4-BE49-F238E27FC236}">
                <a16:creationId xmlns:a16="http://schemas.microsoft.com/office/drawing/2014/main" id="{FC463F35-F888-BBE4-74F1-B8C4A7A7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44" y="2933797"/>
            <a:ext cx="5134912" cy="37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5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49" y="1895763"/>
            <a:ext cx="3403351" cy="3873512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Choropleth maps use </a:t>
            </a:r>
            <a:r>
              <a:rPr lang="en-IE" sz="2200" b="1" dirty="0"/>
              <a:t>different colours </a:t>
            </a:r>
            <a:r>
              <a:rPr lang="en-IE" sz="2200" dirty="0"/>
              <a:t>and </a:t>
            </a:r>
            <a:r>
              <a:rPr lang="en-IE" sz="2200" b="1" dirty="0"/>
              <a:t>shading</a:t>
            </a:r>
            <a:r>
              <a:rPr lang="en-IE" sz="2200" dirty="0"/>
              <a:t> to demonstrate data on a map. 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Darker shades on choropleth maps often represent higher data while lighter shades represent lower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12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Choropleth Maps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pic>
        <p:nvPicPr>
          <p:cNvPr id="7" name="Picture 6" descr="A map of ireland with different colored areas&#10;&#10;Description automatically generated">
            <a:extLst>
              <a:ext uri="{FF2B5EF4-FFF2-40B4-BE49-F238E27FC236}">
                <a16:creationId xmlns:a16="http://schemas.microsoft.com/office/drawing/2014/main" id="{3FD3F805-3026-F4EF-DB77-04FE395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00" y="1494000"/>
            <a:ext cx="3870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404275"/>
            <a:ext cx="8037160" cy="4634725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b="1" dirty="0"/>
              <a:t>Weather maps </a:t>
            </a:r>
            <a:r>
              <a:rPr lang="en-IE" sz="2200" dirty="0"/>
              <a:t>can be defined as any map or chart that shows the </a:t>
            </a:r>
            <a:r>
              <a:rPr lang="en-IE" sz="2200" b="1" dirty="0"/>
              <a:t>meteorological conditions </a:t>
            </a:r>
            <a:r>
              <a:rPr lang="en-IE" sz="2200" dirty="0"/>
              <a:t>at any given time over a specific area.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Meteorologists study </a:t>
            </a:r>
            <a:r>
              <a:rPr lang="en-IE" sz="2200" b="1" dirty="0"/>
              <a:t>temperature</a:t>
            </a:r>
            <a:r>
              <a:rPr lang="en-IE" sz="2200" dirty="0"/>
              <a:t>, </a:t>
            </a:r>
            <a:r>
              <a:rPr lang="en-IE" sz="2200" b="1" dirty="0"/>
              <a:t>atmospheric pressure</a:t>
            </a:r>
            <a:r>
              <a:rPr lang="en-IE" sz="2200" dirty="0"/>
              <a:t>, </a:t>
            </a:r>
            <a:r>
              <a:rPr lang="en-IE" sz="2200" b="1" dirty="0"/>
              <a:t>wind</a:t>
            </a:r>
            <a:r>
              <a:rPr lang="en-IE" sz="2200" dirty="0"/>
              <a:t> and </a:t>
            </a:r>
            <a:r>
              <a:rPr lang="en-IE" sz="2200" b="1" dirty="0"/>
              <a:t>moisture</a:t>
            </a:r>
            <a:r>
              <a:rPr lang="en-IE" sz="2200" dirty="0"/>
              <a:t> to produce weather maps and charts.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Meteorologists produce </a:t>
            </a:r>
            <a:r>
              <a:rPr lang="en-IE" sz="2200" b="1" dirty="0"/>
              <a:t>synoptic weather charts </a:t>
            </a:r>
            <a:r>
              <a:rPr lang="en-IE" sz="2200" dirty="0"/>
              <a:t>to provide a summary of the current weather conditions. 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These charts demonstrate how </a:t>
            </a:r>
            <a:r>
              <a:rPr lang="en-IE" sz="2200" b="1" dirty="0"/>
              <a:t>pressure patterns</a:t>
            </a:r>
            <a:r>
              <a:rPr lang="en-IE" sz="2200" dirty="0"/>
              <a:t>, </a:t>
            </a:r>
            <a:r>
              <a:rPr lang="en-IE" sz="2200" b="1" dirty="0"/>
              <a:t>fronts</a:t>
            </a:r>
            <a:r>
              <a:rPr lang="en-IE" sz="2200" dirty="0"/>
              <a:t> and </a:t>
            </a:r>
            <a:r>
              <a:rPr lang="en-IE" sz="2200" b="1" dirty="0"/>
              <a:t>wind direction/speed</a:t>
            </a:r>
            <a:r>
              <a:rPr lang="en-IE" sz="2200" dirty="0"/>
              <a:t> will evolve over the coming days in an area.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657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99000"/>
            <a:ext cx="3312160" cy="4275000"/>
          </a:xfrm>
        </p:spPr>
        <p:txBody>
          <a:bodyPr>
            <a:normAutofit fontScale="92500"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An air mass is a </a:t>
            </a:r>
            <a:r>
              <a:rPr lang="en-IE" sz="2200" b="1" dirty="0"/>
              <a:t>large volume of air </a:t>
            </a:r>
            <a:r>
              <a:rPr lang="en-IE" sz="2200" dirty="0"/>
              <a:t>in the atmosphere that has consistent characteristics of </a:t>
            </a:r>
            <a:r>
              <a:rPr lang="en-IE" sz="2200" b="1" dirty="0"/>
              <a:t>temperature</a:t>
            </a:r>
            <a:r>
              <a:rPr lang="en-IE" sz="2200" dirty="0"/>
              <a:t> </a:t>
            </a:r>
            <a:br>
              <a:rPr lang="en-IE" sz="2200" dirty="0"/>
            </a:br>
            <a:r>
              <a:rPr lang="en-IE" sz="2200" dirty="0"/>
              <a:t>and </a:t>
            </a:r>
            <a:r>
              <a:rPr lang="en-IE" sz="2200" b="1" dirty="0"/>
              <a:t>moisture</a:t>
            </a:r>
            <a:r>
              <a:rPr lang="en-IE" sz="2200" dirty="0"/>
              <a:t>.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The main air masses that influence Ireland’s weather and climate are the </a:t>
            </a:r>
            <a:r>
              <a:rPr lang="en-IE" sz="2200" b="1" dirty="0"/>
              <a:t>Polar Maritime</a:t>
            </a:r>
            <a:r>
              <a:rPr lang="en-IE" sz="2200" dirty="0"/>
              <a:t>, </a:t>
            </a:r>
            <a:r>
              <a:rPr lang="en-IE" sz="2200" b="1" dirty="0"/>
              <a:t>Arctic Maritime</a:t>
            </a:r>
            <a:r>
              <a:rPr lang="en-IE" sz="2200" dirty="0"/>
              <a:t>, </a:t>
            </a:r>
            <a:r>
              <a:rPr lang="en-IE" sz="2200" b="1" dirty="0"/>
              <a:t>Tropical Maritime</a:t>
            </a:r>
            <a:r>
              <a:rPr lang="en-IE" sz="2200" dirty="0"/>
              <a:t>, </a:t>
            </a:r>
            <a:br>
              <a:rPr lang="en-IE" sz="2200" dirty="0"/>
            </a:br>
            <a:r>
              <a:rPr lang="en-IE" sz="2200" b="1" dirty="0"/>
              <a:t>Tropical Continental</a:t>
            </a:r>
            <a:r>
              <a:rPr lang="en-IE" sz="2200" dirty="0"/>
              <a:t> and </a:t>
            </a:r>
            <a:r>
              <a:rPr lang="en-IE" sz="2200" b="1" dirty="0"/>
              <a:t>Polar Continental</a:t>
            </a:r>
            <a:r>
              <a:rPr lang="en-IE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14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Air Masses</a:t>
            </a:r>
          </a:p>
        </p:txBody>
      </p:sp>
      <p:pic>
        <p:nvPicPr>
          <p:cNvPr id="8" name="Picture 7" descr="A map of europe with blue arrows&#10;&#10;Description automatically generated">
            <a:extLst>
              <a:ext uri="{FF2B5EF4-FFF2-40B4-BE49-F238E27FC236}">
                <a16:creationId xmlns:a16="http://schemas.microsoft.com/office/drawing/2014/main" id="{22F052A1-54B2-453A-3A6B-731397D1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07" y="1968575"/>
            <a:ext cx="4447593" cy="36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5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99000"/>
            <a:ext cx="7812160" cy="2475000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weather front is the </a:t>
            </a:r>
            <a:r>
              <a:rPr lang="en-IE" sz="2200" b="1" dirty="0"/>
              <a:t>boundary between two air masses</a:t>
            </a:r>
            <a:r>
              <a:rPr lang="en-IE" sz="2200" dirty="0"/>
              <a:t>. 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Weather conditions are extremely unpredictable and changeable at weather fronts as </a:t>
            </a:r>
            <a:r>
              <a:rPr lang="en-IE" sz="2200" b="1" dirty="0"/>
              <a:t>warm air </a:t>
            </a:r>
            <a:r>
              <a:rPr lang="en-IE" sz="2200" dirty="0"/>
              <a:t>often comes into contact with </a:t>
            </a:r>
            <a:r>
              <a:rPr lang="en-IE" sz="2200" b="1" dirty="0"/>
              <a:t>cold air</a:t>
            </a:r>
            <a:r>
              <a:rPr lang="en-IE" sz="2200" dirty="0"/>
              <a:t>.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The three most common weather fronts displayed on synoptic weather maps are: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15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Fronts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6AAD87E-67D5-14E7-96C9-7672184B7E6C}"/>
              </a:ext>
            </a:extLst>
          </p:cNvPr>
          <p:cNvSpPr txBox="1">
            <a:spLocks/>
          </p:cNvSpPr>
          <p:nvPr/>
        </p:nvSpPr>
        <p:spPr>
          <a:xfrm>
            <a:off x="628650" y="4374000"/>
            <a:ext cx="8037160" cy="139527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200" dirty="0"/>
              <a:t>Cold fronts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200" dirty="0"/>
              <a:t>Warm fronts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200" dirty="0"/>
              <a:t>Occluded fronts</a:t>
            </a:r>
          </a:p>
        </p:txBody>
      </p:sp>
    </p:spTree>
    <p:extLst>
      <p:ext uri="{BB962C8B-B14F-4D97-AF65-F5344CB8AC3E}">
        <p14:creationId xmlns:p14="http://schemas.microsoft.com/office/powerpoint/2010/main" val="364171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367849"/>
            <a:ext cx="5652160" cy="880192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cold front occurs where a </a:t>
            </a:r>
            <a:r>
              <a:rPr lang="en-IE" sz="2200" b="1" dirty="0"/>
              <a:t>cold air mass is advancing</a:t>
            </a:r>
            <a:r>
              <a:rPr lang="en-IE" sz="2200" dirty="0"/>
              <a:t> and pushing underneath warm air.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16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Fronts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Cold Fronts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8" name="Picture 7" descr="A blue triangle on a tan surface&#10;&#10;Description automatically generated">
            <a:extLst>
              <a:ext uri="{FF2B5EF4-FFF2-40B4-BE49-F238E27FC236}">
                <a16:creationId xmlns:a16="http://schemas.microsoft.com/office/drawing/2014/main" id="{8FB0CC4A-9FE8-AE3E-F883-1232444D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0" y="2192147"/>
            <a:ext cx="1767844" cy="100279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59A5449-854A-6E4F-BFCB-260F3D3B9D6E}"/>
              </a:ext>
            </a:extLst>
          </p:cNvPr>
          <p:cNvSpPr txBox="1">
            <a:spLocks/>
          </p:cNvSpPr>
          <p:nvPr/>
        </p:nvSpPr>
        <p:spPr>
          <a:xfrm>
            <a:off x="629840" y="3713239"/>
            <a:ext cx="5562160" cy="880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warm front occurs when a </a:t>
            </a:r>
            <a:r>
              <a:rPr lang="en-IE" sz="2200" b="1" dirty="0"/>
              <a:t>warm air mass is advancing</a:t>
            </a:r>
            <a:r>
              <a:rPr lang="en-IE" sz="2200" dirty="0"/>
              <a:t> and rising over cold air.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120FC31-2F50-BBCD-37AE-D10231E7B55D}"/>
              </a:ext>
            </a:extLst>
          </p:cNvPr>
          <p:cNvSpPr txBox="1">
            <a:spLocks/>
          </p:cNvSpPr>
          <p:nvPr/>
        </p:nvSpPr>
        <p:spPr>
          <a:xfrm>
            <a:off x="626113" y="317689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Warm Fronts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14" name="Picture 13" descr="A red and white background&#10;&#10;Description automatically generated">
            <a:extLst>
              <a:ext uri="{FF2B5EF4-FFF2-40B4-BE49-F238E27FC236}">
                <a16:creationId xmlns:a16="http://schemas.microsoft.com/office/drawing/2014/main" id="{E72C464F-C228-F31E-E313-2407AD745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57" y="3565922"/>
            <a:ext cx="1796887" cy="102654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2E3EE15-2D8C-3D5A-5FF5-6DBDBF201A39}"/>
              </a:ext>
            </a:extLst>
          </p:cNvPr>
          <p:cNvSpPr txBox="1">
            <a:spLocks/>
          </p:cNvSpPr>
          <p:nvPr/>
        </p:nvSpPr>
        <p:spPr>
          <a:xfrm>
            <a:off x="616450" y="5128812"/>
            <a:ext cx="5665549" cy="113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An occluded front occurs when a </a:t>
            </a:r>
            <a:r>
              <a:rPr lang="en-IE" sz="2200" b="1" dirty="0"/>
              <a:t>warm air mass becomes trapped between </a:t>
            </a:r>
            <a:r>
              <a:rPr lang="en-IE" sz="2200" dirty="0"/>
              <a:t>two cold air masses.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B35AD12-828F-E085-AAB3-51618CF14970}"/>
              </a:ext>
            </a:extLst>
          </p:cNvPr>
          <p:cNvSpPr txBox="1">
            <a:spLocks/>
          </p:cNvSpPr>
          <p:nvPr/>
        </p:nvSpPr>
        <p:spPr>
          <a:xfrm>
            <a:off x="612724" y="4592464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Occluded Fronts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18" name="Picture 17" descr="A purple flag with a yellow background&#10;&#10;Description automatically generated">
            <a:extLst>
              <a:ext uri="{FF2B5EF4-FFF2-40B4-BE49-F238E27FC236}">
                <a16:creationId xmlns:a16="http://schemas.microsoft.com/office/drawing/2014/main" id="{1F2A5C0F-FB11-CBFF-B6B1-FE8A5CEE2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1" y="4985729"/>
            <a:ext cx="1821800" cy="10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99000"/>
            <a:ext cx="8037160" cy="1710000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Areas of low pressure are known as </a:t>
            </a:r>
            <a:r>
              <a:rPr lang="en-IE" sz="2200" b="1" dirty="0"/>
              <a:t>depressions</a:t>
            </a:r>
            <a:r>
              <a:rPr lang="en-IE" sz="2200" dirty="0"/>
              <a:t> or cyclones, while areas of high pressure are called </a:t>
            </a:r>
            <a:r>
              <a:rPr lang="en-IE" sz="2200" b="1" dirty="0"/>
              <a:t>anticyclones</a:t>
            </a:r>
            <a:r>
              <a:rPr lang="en-IE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17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Depressions and Anticyclones</a:t>
            </a:r>
          </a:p>
        </p:txBody>
      </p:sp>
    </p:spTree>
    <p:extLst>
      <p:ext uri="{BB962C8B-B14F-4D97-AF65-F5344CB8AC3E}">
        <p14:creationId xmlns:p14="http://schemas.microsoft.com/office/powerpoint/2010/main" val="145062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18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Depressions and Anticyclones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F58496-1F59-EACC-A25D-CF2B74FE4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5431"/>
              </p:ext>
            </p:extLst>
          </p:nvPr>
        </p:nvGraphicFramePr>
        <p:xfrm>
          <a:off x="651889" y="2371500"/>
          <a:ext cx="7993062" cy="3802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6199">
                  <a:extLst>
                    <a:ext uri="{9D8B030D-6E8A-4147-A177-3AD203B41FA5}">
                      <a16:colId xmlns:a16="http://schemas.microsoft.com/office/drawing/2014/main" val="785188020"/>
                    </a:ext>
                  </a:extLst>
                </a:gridCol>
                <a:gridCol w="1907151">
                  <a:extLst>
                    <a:ext uri="{9D8B030D-6E8A-4147-A177-3AD203B41FA5}">
                      <a16:colId xmlns:a16="http://schemas.microsoft.com/office/drawing/2014/main" val="3666313830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3122546688"/>
                    </a:ext>
                  </a:extLst>
                </a:gridCol>
                <a:gridCol w="2159712">
                  <a:extLst>
                    <a:ext uri="{9D8B030D-6E8A-4147-A177-3AD203B41FA5}">
                      <a16:colId xmlns:a16="http://schemas.microsoft.com/office/drawing/2014/main" val="3476537407"/>
                    </a:ext>
                  </a:extLst>
                </a:gridCol>
              </a:tblGrid>
              <a:tr h="5209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Formation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Weather Conditions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Cloud Cover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Weather Map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88226"/>
                  </a:ext>
                </a:extLst>
              </a:tr>
              <a:tr h="3281531">
                <a:tc>
                  <a:txBody>
                    <a:bodyPr/>
                    <a:lstStyle/>
                    <a:p>
                      <a:r>
                        <a:rPr lang="en-IE" sz="1500" dirty="0"/>
                        <a:t>Forms as a result of low atmospheric pressure caused when </a:t>
                      </a:r>
                      <a:r>
                        <a:rPr lang="en-IE" sz="1500" b="1" dirty="0"/>
                        <a:t>warm air masses rise</a:t>
                      </a:r>
                      <a:r>
                        <a:rPr lang="en-IE" sz="1500" dirty="0"/>
                        <a:t> from the surface.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500" b="1" dirty="0"/>
                        <a:t>Changeable weather conditions</a:t>
                      </a:r>
                      <a:r>
                        <a:rPr lang="en-IE" sz="1500" dirty="0"/>
                        <a:t> that are often characterised by cloudy, </a:t>
                      </a:r>
                      <a:r>
                        <a:rPr lang="en-IE" sz="1500" b="1" dirty="0"/>
                        <a:t>windy conditions with heavy precipitation</a:t>
                      </a:r>
                      <a:r>
                        <a:rPr lang="en-IE" sz="1500" dirty="0"/>
                        <a:t>. Marked on a synoptic weather map by an </a:t>
                      </a:r>
                      <a:r>
                        <a:rPr lang="en-IE" sz="1500" b="1" dirty="0"/>
                        <a:t>‘L’</a:t>
                      </a:r>
                      <a:r>
                        <a:rPr lang="en-IE" sz="15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1505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49B8F-A1C7-0B2E-63B4-A06CF9DE980C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Depression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8" name="Picture 7" descr="A satellite view of a hurricane&#10;&#10;Description automatically generated">
            <a:extLst>
              <a:ext uri="{FF2B5EF4-FFF2-40B4-BE49-F238E27FC236}">
                <a16:creationId xmlns:a16="http://schemas.microsoft.com/office/drawing/2014/main" id="{7D8381AE-505A-7C19-5A6E-0516E49BD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83" y="2953610"/>
            <a:ext cx="1961513" cy="3085390"/>
          </a:xfrm>
          <a:prstGeom prst="rect">
            <a:avLst/>
          </a:prstGeom>
        </p:spPr>
      </p:pic>
      <p:pic>
        <p:nvPicPr>
          <p:cNvPr id="10" name="Picture 9" descr="A map of a weather forecast&#10;&#10;Description automatically generated">
            <a:extLst>
              <a:ext uri="{FF2B5EF4-FFF2-40B4-BE49-F238E27FC236}">
                <a16:creationId xmlns:a16="http://schemas.microsoft.com/office/drawing/2014/main" id="{15A6CDC9-9C24-4999-693C-A06B49353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08" y="3434210"/>
            <a:ext cx="2058740" cy="20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19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Depressions and Anticyclones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F58496-1F59-EACC-A25D-CF2B74FE4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46687"/>
              </p:ext>
            </p:extLst>
          </p:nvPr>
        </p:nvGraphicFramePr>
        <p:xfrm>
          <a:off x="651889" y="2371500"/>
          <a:ext cx="7993062" cy="3802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6199">
                  <a:extLst>
                    <a:ext uri="{9D8B030D-6E8A-4147-A177-3AD203B41FA5}">
                      <a16:colId xmlns:a16="http://schemas.microsoft.com/office/drawing/2014/main" val="785188020"/>
                    </a:ext>
                  </a:extLst>
                </a:gridCol>
                <a:gridCol w="1907151">
                  <a:extLst>
                    <a:ext uri="{9D8B030D-6E8A-4147-A177-3AD203B41FA5}">
                      <a16:colId xmlns:a16="http://schemas.microsoft.com/office/drawing/2014/main" val="3666313830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3122546688"/>
                    </a:ext>
                  </a:extLst>
                </a:gridCol>
                <a:gridCol w="2159712">
                  <a:extLst>
                    <a:ext uri="{9D8B030D-6E8A-4147-A177-3AD203B41FA5}">
                      <a16:colId xmlns:a16="http://schemas.microsoft.com/office/drawing/2014/main" val="3476537407"/>
                    </a:ext>
                  </a:extLst>
                </a:gridCol>
              </a:tblGrid>
              <a:tr h="5209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Formation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Weather Conditions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Cloud Cover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Weather Map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88226"/>
                  </a:ext>
                </a:extLst>
              </a:tr>
              <a:tr h="3281531">
                <a:tc>
                  <a:txBody>
                    <a:bodyPr/>
                    <a:lstStyle/>
                    <a:p>
                      <a:r>
                        <a:rPr lang="en-IE" sz="1500" dirty="0"/>
                        <a:t>Forms as a result of high atmospheric pressure caused when </a:t>
                      </a:r>
                      <a:r>
                        <a:rPr lang="en-IE" sz="1500" b="1" dirty="0"/>
                        <a:t>cold air masses push down</a:t>
                      </a:r>
                      <a:r>
                        <a:rPr lang="en-IE" sz="1500" dirty="0"/>
                        <a:t> on the surface of the Earth.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500" b="1" dirty="0"/>
                        <a:t>Consistent settled weather conditions </a:t>
                      </a:r>
                      <a:r>
                        <a:rPr lang="en-IE" sz="1500" b="0" dirty="0"/>
                        <a:t>that are often characterised by </a:t>
                      </a:r>
                      <a:r>
                        <a:rPr lang="en-IE" sz="1500" b="1" dirty="0"/>
                        <a:t>clear cloudless skies</a:t>
                      </a:r>
                      <a:r>
                        <a:rPr lang="en-IE" sz="1500" b="0" dirty="0"/>
                        <a:t> with </a:t>
                      </a:r>
                      <a:r>
                        <a:rPr lang="en-IE" sz="1500" b="1" dirty="0"/>
                        <a:t>light winds </a:t>
                      </a:r>
                      <a:r>
                        <a:rPr lang="en-IE" sz="1500" b="0" dirty="0"/>
                        <a:t>and </a:t>
                      </a:r>
                      <a:r>
                        <a:rPr lang="en-IE" sz="1500" b="1" dirty="0"/>
                        <a:t>very little precipitation</a:t>
                      </a:r>
                      <a:r>
                        <a:rPr lang="en-IE" sz="1500" b="0" dirty="0"/>
                        <a:t>. Marked on a synoptic weather map</a:t>
                      </a:r>
                    </a:p>
                    <a:p>
                      <a:r>
                        <a:rPr lang="en-IE" sz="1500" b="0" dirty="0"/>
                        <a:t>by an </a:t>
                      </a:r>
                      <a:r>
                        <a:rPr lang="en-IE" sz="1500" b="1" dirty="0"/>
                        <a:t>‘H’</a:t>
                      </a:r>
                      <a:r>
                        <a:rPr lang="en-IE" sz="1500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1505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49B8F-A1C7-0B2E-63B4-A06CF9DE980C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Anticyclone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9" name="Picture 8" descr="A satellite view of land and water&#10;&#10;Description automatically generated">
            <a:extLst>
              <a:ext uri="{FF2B5EF4-FFF2-40B4-BE49-F238E27FC236}">
                <a16:creationId xmlns:a16="http://schemas.microsoft.com/office/drawing/2014/main" id="{E5C7B495-D338-1A4F-6E39-7B11103C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99" y="3199501"/>
            <a:ext cx="1998901" cy="2587705"/>
          </a:xfrm>
          <a:prstGeom prst="rect">
            <a:avLst/>
          </a:prstGeom>
        </p:spPr>
      </p:pic>
      <p:pic>
        <p:nvPicPr>
          <p:cNvPr id="12" name="Picture 11" descr="A map of the weather&#10;&#10;Description automatically generated">
            <a:extLst>
              <a:ext uri="{FF2B5EF4-FFF2-40B4-BE49-F238E27FC236}">
                <a16:creationId xmlns:a16="http://schemas.microsoft.com/office/drawing/2014/main" id="{726A30D7-4F76-5C43-693E-67330912C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99" y="3454170"/>
            <a:ext cx="1998901" cy="20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7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8A17A95-D4AF-0AF2-8330-7E3EB7BD3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49247"/>
              </p:ext>
            </p:extLst>
          </p:nvPr>
        </p:nvGraphicFramePr>
        <p:xfrm>
          <a:off x="628650" y="1743876"/>
          <a:ext cx="7884319" cy="254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8">
                  <a:extLst>
                    <a:ext uri="{9D8B030D-6E8A-4147-A177-3AD203B41FA5}">
                      <a16:colId xmlns:a16="http://schemas.microsoft.com/office/drawing/2014/main" val="3344005477"/>
                    </a:ext>
                  </a:extLst>
                </a:gridCol>
                <a:gridCol w="3146462">
                  <a:extLst>
                    <a:ext uri="{9D8B030D-6E8A-4147-A177-3AD203B41FA5}">
                      <a16:colId xmlns:a16="http://schemas.microsoft.com/office/drawing/2014/main" val="1650612977"/>
                    </a:ext>
                  </a:extLst>
                </a:gridCol>
                <a:gridCol w="4345969">
                  <a:extLst>
                    <a:ext uri="{9D8B030D-6E8A-4147-A177-3AD203B41FA5}">
                      <a16:colId xmlns:a16="http://schemas.microsoft.com/office/drawing/2014/main" val="4271302910"/>
                    </a:ext>
                  </a:extLst>
                </a:gridCol>
              </a:tblGrid>
              <a:tr h="650966">
                <a:tc rowSpan="2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00848B"/>
                          </a:solidFill>
                          <a:latin typeface="+mn-lt"/>
                          <a:cs typeface="Calibri" panose="020F0502020204030204" pitchFamily="34" charset="0"/>
                        </a:rPr>
                        <a:t>Outline of topics</a:t>
                      </a:r>
                      <a:endParaRPr lang="en-IE" sz="3200" dirty="0">
                        <a:solidFill>
                          <a:srgbClr val="00848B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4713"/>
                  </a:ext>
                </a:extLst>
              </a:tr>
              <a:tr h="1889158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87313" indent="0" algn="l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solidFill>
                            <a:srgbClr val="F9AF0B"/>
                          </a:solidFill>
                        </a:rPr>
                        <a:t>Topic 13.1  </a:t>
                      </a:r>
                      <a:r>
                        <a:rPr lang="en-GB" sz="2400" b="1" dirty="0">
                          <a:solidFill>
                            <a:srgbClr val="00848B"/>
                          </a:solidFill>
                        </a:rPr>
                        <a:t>Interpreting Graphs</a:t>
                      </a:r>
                    </a:p>
                    <a:p>
                      <a:pPr marL="87313" indent="0" algn="l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solidFill>
                            <a:srgbClr val="F9AF0B"/>
                          </a:solidFill>
                        </a:rPr>
                        <a:t>Topic 13.2  </a:t>
                      </a:r>
                      <a:r>
                        <a:rPr lang="en-GB" sz="2400" b="1" dirty="0">
                          <a:solidFill>
                            <a:srgbClr val="00848B"/>
                          </a:solidFill>
                        </a:rPr>
                        <a:t>Weather Maps and Charts</a:t>
                      </a:r>
                    </a:p>
                    <a:p>
                      <a:pPr marL="87313" indent="0" algn="l">
                        <a:lnSpc>
                          <a:spcPct val="150000"/>
                        </a:lnSpc>
                      </a:pPr>
                      <a:r>
                        <a:rPr lang="en-GB" sz="2400" b="1" dirty="0">
                          <a:solidFill>
                            <a:srgbClr val="F9AF0B"/>
                          </a:solidFill>
                        </a:rPr>
                        <a:t>Topic 13.3  </a:t>
                      </a:r>
                      <a:r>
                        <a:rPr lang="en-GB" sz="2400" b="1" dirty="0">
                          <a:solidFill>
                            <a:srgbClr val="00848B"/>
                          </a:solidFill>
                        </a:rPr>
                        <a:t>Geographical Skills Practice</a:t>
                      </a: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6A7E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61153"/>
                  </a:ext>
                </a:extLst>
              </a:tr>
            </a:tbl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D64164-62AF-89E7-1F48-34067980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460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99000"/>
            <a:ext cx="8037160" cy="1710000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The curved lines on synoptic weather charts are called </a:t>
            </a:r>
            <a:r>
              <a:rPr lang="en-IE" sz="2200" b="1" dirty="0"/>
              <a:t>isobars</a:t>
            </a:r>
            <a:r>
              <a:rPr lang="en-IE" sz="2200" dirty="0"/>
              <a:t>. 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These lines join areas of the same </a:t>
            </a:r>
            <a:r>
              <a:rPr lang="en-IE" sz="2200" b="1" dirty="0"/>
              <a:t>atmospheric pressure</a:t>
            </a:r>
            <a:r>
              <a:rPr lang="en-IE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20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Isobars</a:t>
            </a:r>
          </a:p>
        </p:txBody>
      </p:sp>
      <p:pic>
        <p:nvPicPr>
          <p:cNvPr id="7" name="Picture 6" descr="A map of the weather&#10;&#10;Description automatically generated">
            <a:extLst>
              <a:ext uri="{FF2B5EF4-FFF2-40B4-BE49-F238E27FC236}">
                <a16:creationId xmlns:a16="http://schemas.microsoft.com/office/drawing/2014/main" id="{288DE6B8-CB01-E2FF-2A4F-93A896341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5" y="2928218"/>
            <a:ext cx="4432790" cy="39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0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99000"/>
            <a:ext cx="7884320" cy="2970000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Meteorologists use a variety of different weather charts and graphs to display different types of weather conditions.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21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Charts and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F485073-5267-382B-4E81-63DEE796D2A7}"/>
              </a:ext>
            </a:extLst>
          </p:cNvPr>
          <p:cNvSpPr txBox="1">
            <a:spLocks/>
          </p:cNvSpPr>
          <p:nvPr/>
        </p:nvSpPr>
        <p:spPr>
          <a:xfrm>
            <a:off x="629840" y="3245073"/>
            <a:ext cx="3317098" cy="3063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Wind rose diagrams </a:t>
            </a:r>
            <a:r>
              <a:rPr lang="en-IE" sz="2200" b="1" dirty="0"/>
              <a:t>demonstrate</a:t>
            </a:r>
            <a:r>
              <a:rPr lang="en-IE" sz="2200" dirty="0"/>
              <a:t> and </a:t>
            </a:r>
            <a:r>
              <a:rPr lang="en-IE" sz="2200" b="1" dirty="0"/>
              <a:t>summarise</a:t>
            </a:r>
            <a:r>
              <a:rPr lang="en-IE" sz="2200" dirty="0"/>
              <a:t> the information regarding </a:t>
            </a:r>
            <a:r>
              <a:rPr lang="en-IE" sz="2200" b="1" dirty="0"/>
              <a:t>wind</a:t>
            </a:r>
            <a:r>
              <a:rPr lang="en-IE" sz="2200" dirty="0"/>
              <a:t> at a specific location over a period of time. They characterise the </a:t>
            </a:r>
            <a:r>
              <a:rPr lang="en-IE" sz="2200" b="1" dirty="0"/>
              <a:t>speed</a:t>
            </a:r>
            <a:r>
              <a:rPr lang="en-IE" sz="2200" dirty="0"/>
              <a:t> and </a:t>
            </a:r>
            <a:r>
              <a:rPr lang="en-IE" sz="2200" b="1" dirty="0"/>
              <a:t>direction</a:t>
            </a:r>
            <a:r>
              <a:rPr lang="en-IE" sz="2200" dirty="0"/>
              <a:t> of wind.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3F54AE1-9F4A-8A01-00B8-B5764F02BECB}"/>
              </a:ext>
            </a:extLst>
          </p:cNvPr>
          <p:cNvSpPr txBox="1">
            <a:spLocks/>
          </p:cNvSpPr>
          <p:nvPr/>
        </p:nvSpPr>
        <p:spPr>
          <a:xfrm>
            <a:off x="626113" y="2708725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Wind Rose Diagram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10" name="Picture 9" descr="A screen shot of a graph&#10;&#10;Description automatically generated">
            <a:extLst>
              <a:ext uri="{FF2B5EF4-FFF2-40B4-BE49-F238E27FC236}">
                <a16:creationId xmlns:a16="http://schemas.microsoft.com/office/drawing/2014/main" id="{0EB27378-7762-CC66-EC52-7E5D3B03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00" y="2844000"/>
            <a:ext cx="3317098" cy="38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367848"/>
            <a:ext cx="3720888" cy="3671151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Wind radar charts show most frequent </a:t>
            </a:r>
            <a:r>
              <a:rPr lang="en-IE" sz="2200" b="1" dirty="0"/>
              <a:t>wind direction</a:t>
            </a:r>
            <a:r>
              <a:rPr lang="en-IE" sz="2200" dirty="0"/>
              <a:t>, the </a:t>
            </a:r>
            <a:r>
              <a:rPr lang="en-IE" sz="2200" b="1" dirty="0"/>
              <a:t>percentage of time </a:t>
            </a:r>
            <a:r>
              <a:rPr lang="en-IE" sz="2200" dirty="0"/>
              <a:t>wind blows from that direction and the </a:t>
            </a:r>
            <a:r>
              <a:rPr lang="en-IE" sz="2200" b="1" dirty="0"/>
              <a:t>percentage of calm weather conditions </a:t>
            </a:r>
            <a:r>
              <a:rPr lang="en-IE" sz="2200" dirty="0"/>
              <a:t>in that area.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22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Charts and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Wind Radar Charts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9" name="Picture 8" descr="A map of ireland with many diamonds&#10;&#10;Description automatically generated">
            <a:extLst>
              <a:ext uri="{FF2B5EF4-FFF2-40B4-BE49-F238E27FC236}">
                <a16:creationId xmlns:a16="http://schemas.microsoft.com/office/drawing/2014/main" id="{79747243-9B9E-3259-93B4-B9BB8E957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73" y="1719000"/>
            <a:ext cx="3637703" cy="48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0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367849"/>
            <a:ext cx="8037160" cy="881152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precipitation map shows predicted or </a:t>
            </a:r>
            <a:r>
              <a:rPr lang="en-IE" sz="2200" b="1" dirty="0"/>
              <a:t>annual precipitation </a:t>
            </a:r>
            <a:r>
              <a:rPr lang="en-IE" sz="2200" dirty="0"/>
              <a:t>across an area.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23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Charts and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Precipitation Map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8" name="Picture 7" descr="A map of ireland with different colored spots&#10;&#10;Description automatically generated">
            <a:extLst>
              <a:ext uri="{FF2B5EF4-FFF2-40B4-BE49-F238E27FC236}">
                <a16:creationId xmlns:a16="http://schemas.microsoft.com/office/drawing/2014/main" id="{7662BAC4-A119-1E05-0297-68F54ADF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00" y="3162333"/>
            <a:ext cx="2655000" cy="3610517"/>
          </a:xfrm>
          <a:prstGeom prst="rect">
            <a:avLst/>
          </a:prstGeom>
        </p:spPr>
      </p:pic>
      <p:pic>
        <p:nvPicPr>
          <p:cNvPr id="11" name="Picture 10" descr="A map of ireland with red dots and numbers&#10;&#10;Description automatically generated">
            <a:extLst>
              <a:ext uri="{FF2B5EF4-FFF2-40B4-BE49-F238E27FC236}">
                <a16:creationId xmlns:a16="http://schemas.microsoft.com/office/drawing/2014/main" id="{023E9D9A-94D2-7569-95A5-864BC3956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00" y="2983403"/>
            <a:ext cx="2655000" cy="36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367849"/>
            <a:ext cx="8037160" cy="881152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temperature map is used to show predicted or </a:t>
            </a:r>
            <a:r>
              <a:rPr lang="en-IE" sz="2200" b="1" dirty="0"/>
              <a:t>annual temperature</a:t>
            </a:r>
            <a:r>
              <a:rPr lang="en-IE" sz="2200" dirty="0"/>
              <a:t> across an area.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24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Charts and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Temperature Map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9" name="Picture 8" descr="A screenshot of a weather map&#10;&#10;Description automatically generated">
            <a:extLst>
              <a:ext uri="{FF2B5EF4-FFF2-40B4-BE49-F238E27FC236}">
                <a16:creationId xmlns:a16="http://schemas.microsoft.com/office/drawing/2014/main" id="{C12FE0C8-DDF0-2267-69A6-E1D001ED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55" y="3138193"/>
            <a:ext cx="4470289" cy="36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3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367848"/>
            <a:ext cx="3672160" cy="3671151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sunshine map is used to show predicted or </a:t>
            </a:r>
            <a:r>
              <a:rPr lang="en-IE" sz="2200" b="1" dirty="0"/>
              <a:t>average daily sunshine</a:t>
            </a:r>
            <a:r>
              <a:rPr lang="en-IE" sz="2200" dirty="0"/>
              <a:t> as a fraction of the length of day.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25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Charts and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Sunshine Map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8" name="Picture 7" descr="A yellow map with red dots and numbers&#10;&#10;Description automatically generated">
            <a:extLst>
              <a:ext uri="{FF2B5EF4-FFF2-40B4-BE49-F238E27FC236}">
                <a16:creationId xmlns:a16="http://schemas.microsoft.com/office/drawing/2014/main" id="{A8712DD6-C188-24F3-F4DC-E484E267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6" y="1831500"/>
            <a:ext cx="4192548" cy="48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2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367849"/>
            <a:ext cx="8037160" cy="881152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Sometimes weather forecasters summarise weather conditions in a graph that includes multiple weather elements.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26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Charts and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Weather Graph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8" name="Picture 7" descr="A screenshot of a weather forecast&#10;&#10;Description automatically generated">
            <a:extLst>
              <a:ext uri="{FF2B5EF4-FFF2-40B4-BE49-F238E27FC236}">
                <a16:creationId xmlns:a16="http://schemas.microsoft.com/office/drawing/2014/main" id="{F1E20F82-C451-82EB-3430-A39246387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5" y="3249001"/>
            <a:ext cx="6135640" cy="35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4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13.2  </a:t>
            </a:r>
            <a:r>
              <a:rPr lang="en-GB" sz="3200" dirty="0">
                <a:solidFill>
                  <a:srgbClr val="00858B"/>
                </a:solidFill>
              </a:rPr>
              <a:t>Weather Maps and Charts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27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Weather Charts and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Weather Graph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11" name="Picture 10" descr="A map of the weather&#10;&#10;Description automatically generated">
            <a:extLst>
              <a:ext uri="{FF2B5EF4-FFF2-40B4-BE49-F238E27FC236}">
                <a16:creationId xmlns:a16="http://schemas.microsoft.com/office/drawing/2014/main" id="{571E0685-0699-CE30-50E1-A81C545C9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73" y="2326225"/>
            <a:ext cx="6660000" cy="392836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9A7AA9A-6C68-CD63-A9EC-504F2DFE9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001" y="6264000"/>
            <a:ext cx="6570144" cy="315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IE" sz="1400" i="1" dirty="0"/>
              <a:t>Weather chart</a:t>
            </a:r>
          </a:p>
        </p:txBody>
      </p:sp>
    </p:spTree>
    <p:extLst>
      <p:ext uri="{BB962C8B-B14F-4D97-AF65-F5344CB8AC3E}">
        <p14:creationId xmlns:p14="http://schemas.microsoft.com/office/powerpoint/2010/main" val="2880385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13.3  </a:t>
            </a:r>
            <a:r>
              <a:rPr lang="en-GB" sz="3200" dirty="0">
                <a:solidFill>
                  <a:srgbClr val="00858B"/>
                </a:solidFill>
              </a:rPr>
              <a:t>Geographic Skills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28</a:t>
            </a:fld>
            <a:endParaRPr lang="en-IE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1150784-DA42-1EED-95B5-6BABFE95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83457"/>
              </p:ext>
            </p:extLst>
          </p:nvPr>
        </p:nvGraphicFramePr>
        <p:xfrm>
          <a:off x="387001" y="5125218"/>
          <a:ext cx="8369997" cy="10561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785188020"/>
                    </a:ext>
                  </a:extLst>
                </a:gridCol>
                <a:gridCol w="495000">
                  <a:extLst>
                    <a:ext uri="{9D8B030D-6E8A-4147-A177-3AD203B41FA5}">
                      <a16:colId xmlns:a16="http://schemas.microsoft.com/office/drawing/2014/main" val="3666313830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3122546688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3476537407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415488964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9767499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215218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22473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90098399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665530017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12684338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2677593"/>
                    </a:ext>
                  </a:extLst>
                </a:gridCol>
                <a:gridCol w="539997">
                  <a:extLst>
                    <a:ext uri="{9D8B030D-6E8A-4147-A177-3AD203B41FA5}">
                      <a16:colId xmlns:a16="http://schemas.microsoft.com/office/drawing/2014/main" val="3363808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Jan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Feb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Mar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Apr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May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Jun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Jul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Aug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Sept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Oct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Nov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Dec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88226"/>
                  </a:ext>
                </a:extLst>
              </a:tr>
              <a:tr h="375673">
                <a:tc>
                  <a:txBody>
                    <a:bodyPr/>
                    <a:lstStyle/>
                    <a:p>
                      <a:r>
                        <a:rPr lang="en-IE" sz="1400" b="1" dirty="0"/>
                        <a:t>Temperature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4.7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4.8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5.9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7.9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10.8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13.5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15.2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14.8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13.1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10.3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5.2</a:t>
                      </a:r>
                      <a:endParaRPr lang="en-I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15054"/>
                  </a:ext>
                </a:extLst>
              </a:tr>
              <a:tr h="375673">
                <a:tc>
                  <a:txBody>
                    <a:bodyPr/>
                    <a:lstStyle/>
                    <a:p>
                      <a:r>
                        <a:rPr lang="en-GB" sz="1400" b="1" dirty="0"/>
                        <a:t>Precipitation (mm)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75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62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64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72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73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79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82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83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74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85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91</a:t>
                      </a:r>
                      <a:endParaRPr lang="en-I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79</a:t>
                      </a:r>
                      <a:endParaRPr lang="en-I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57345"/>
                  </a:ext>
                </a:extLst>
              </a:tr>
            </a:tbl>
          </a:graphicData>
        </a:graphic>
      </p:graphicFrame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73F7816C-696D-2D22-F4C3-CCD270A14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19" y="1358900"/>
            <a:ext cx="4022972" cy="34651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2A7CCD-07C2-4A19-91F4-BFDB94238C9C}"/>
              </a:ext>
            </a:extLst>
          </p:cNvPr>
          <p:cNvSpPr txBox="1">
            <a:spLocks/>
          </p:cNvSpPr>
          <p:nvPr/>
        </p:nvSpPr>
        <p:spPr>
          <a:xfrm>
            <a:off x="297000" y="4824000"/>
            <a:ext cx="4167160" cy="3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1200" b="1" dirty="0"/>
              <a:t>Average Weather by Month, Dublin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411663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50167"/>
            <a:ext cx="7542159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858B"/>
                </a:solidFill>
              </a:rPr>
              <a:t>Photo credits</a:t>
            </a:r>
            <a:endParaRPr lang="en-IE" sz="3200" dirty="0">
              <a:solidFill>
                <a:srgbClr val="00858B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646" y="1358900"/>
            <a:ext cx="6404353" cy="40149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Shutterstock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6D2108-3645-19AB-8B52-17CF7E73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787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99001"/>
            <a:ext cx="8021118" cy="1710000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Geographers use graphs to </a:t>
            </a:r>
            <a:r>
              <a:rPr lang="en-IE" sz="2200" b="1" dirty="0"/>
              <a:t>understand</a:t>
            </a:r>
            <a:r>
              <a:rPr lang="en-IE" sz="2200" dirty="0"/>
              <a:t> and </a:t>
            </a:r>
            <a:r>
              <a:rPr lang="en-IE" sz="2200" b="1" dirty="0"/>
              <a:t>highlight patterns </a:t>
            </a:r>
            <a:r>
              <a:rPr lang="en-IE" sz="2200" dirty="0"/>
              <a:t>from numerical data and to draw </a:t>
            </a:r>
            <a:r>
              <a:rPr lang="en-IE" sz="2200" b="1" dirty="0"/>
              <a:t>conclusions</a:t>
            </a:r>
            <a:r>
              <a:rPr lang="en-IE" sz="2200" dirty="0"/>
              <a:t> on trends from several different fields.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geographer must be able to interpret variety of graphs: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3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Bar Charts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5AA3F11-1618-2BA7-C34D-BF2554822B7D}"/>
              </a:ext>
            </a:extLst>
          </p:cNvPr>
          <p:cNvSpPr txBox="1">
            <a:spLocks/>
          </p:cNvSpPr>
          <p:nvPr/>
        </p:nvSpPr>
        <p:spPr>
          <a:xfrm>
            <a:off x="633855" y="3609001"/>
            <a:ext cx="8037160" cy="189027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Bar charts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Pie charts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Trend line graphs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Scatter graphs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Population pyramids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Climographs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9AF0B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Choropleth maps</a:t>
            </a:r>
          </a:p>
        </p:txBody>
      </p:sp>
    </p:spTree>
    <p:extLst>
      <p:ext uri="{BB962C8B-B14F-4D97-AF65-F5344CB8AC3E}">
        <p14:creationId xmlns:p14="http://schemas.microsoft.com/office/powerpoint/2010/main" val="132138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99000"/>
            <a:ext cx="3942160" cy="4094999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A bar chart visually represents data grouped together as </a:t>
            </a:r>
            <a:r>
              <a:rPr lang="en-IE" sz="2200" b="1" dirty="0"/>
              <a:t>rectangular bars</a:t>
            </a:r>
            <a:r>
              <a:rPr lang="en-IE" sz="2200" dirty="0"/>
              <a:t>.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The </a:t>
            </a:r>
            <a:r>
              <a:rPr lang="en-IE" sz="2200" b="1" dirty="0"/>
              <a:t>x-axis</a:t>
            </a:r>
            <a:r>
              <a:rPr lang="en-IE" sz="2200" dirty="0"/>
              <a:t> of a bar chart displays the </a:t>
            </a:r>
            <a:r>
              <a:rPr lang="en-IE" sz="2200" b="1" dirty="0"/>
              <a:t>type of data </a:t>
            </a:r>
            <a:r>
              <a:rPr lang="en-IE" sz="2200" dirty="0"/>
              <a:t>being displayed while the </a:t>
            </a:r>
            <a:r>
              <a:rPr lang="en-IE" sz="2200" b="1" dirty="0"/>
              <a:t>y-axis</a:t>
            </a:r>
            <a:r>
              <a:rPr lang="en-IE" sz="2200" dirty="0"/>
              <a:t> displays a </a:t>
            </a:r>
            <a:r>
              <a:rPr lang="en-IE" sz="2200" b="1" dirty="0"/>
              <a:t>numerical value </a:t>
            </a:r>
            <a:r>
              <a:rPr lang="en-IE" sz="2200" dirty="0"/>
              <a:t>for that piece of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4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Bar Charts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pic>
        <p:nvPicPr>
          <p:cNvPr id="7" name="Picture 6" descr="A graph with green lines&#10;&#10;Description automatically generated">
            <a:extLst>
              <a:ext uri="{FF2B5EF4-FFF2-40B4-BE49-F238E27FC236}">
                <a16:creationId xmlns:a16="http://schemas.microsoft.com/office/drawing/2014/main" id="{2707908D-438C-DAC4-FF53-B37CF82B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27" y="1629840"/>
            <a:ext cx="3828071" cy="4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333690"/>
            <a:ext cx="7812160" cy="1410310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Stacked bar charts are used to display a </a:t>
            </a:r>
            <a:r>
              <a:rPr lang="en-IE" sz="2200" b="1" dirty="0"/>
              <a:t>number of different pieces of data</a:t>
            </a:r>
            <a:r>
              <a:rPr lang="en-IE" sz="2200" dirty="0"/>
              <a:t>. Stacked bar charts split each rectangular bar to provide a more detailed breakdown of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5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Bar Charts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55BE1D-F2A3-343A-D046-C1AE230B9158}"/>
              </a:ext>
            </a:extLst>
          </p:cNvPr>
          <p:cNvSpPr txBox="1">
            <a:spLocks/>
          </p:cNvSpPr>
          <p:nvPr/>
        </p:nvSpPr>
        <p:spPr>
          <a:xfrm>
            <a:off x="626113" y="1831500"/>
            <a:ext cx="416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200" b="1" dirty="0">
                <a:solidFill>
                  <a:srgbClr val="F9AF0B"/>
                </a:solidFill>
              </a:rPr>
              <a:t>Stacked Bar Chart</a:t>
            </a:r>
            <a:endParaRPr lang="en-IE" sz="2200" b="1" dirty="0">
              <a:solidFill>
                <a:srgbClr val="F9AF0B"/>
              </a:solidFill>
            </a:endParaRPr>
          </a:p>
        </p:txBody>
      </p:sp>
      <p:pic>
        <p:nvPicPr>
          <p:cNvPr id="8" name="Picture 7" descr="A graph of a graph with different colored bars&#10;&#10;Description automatically generated">
            <a:extLst>
              <a:ext uri="{FF2B5EF4-FFF2-40B4-BE49-F238E27FC236}">
                <a16:creationId xmlns:a16="http://schemas.microsoft.com/office/drawing/2014/main" id="{E4DFA975-9C32-2C72-2D85-FF6D836EF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55" y="3609000"/>
            <a:ext cx="4780489" cy="31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95763"/>
            <a:ext cx="2773350" cy="3873512"/>
          </a:xfrm>
        </p:spPr>
        <p:txBody>
          <a:bodyPr>
            <a:normAutofit lnSpcReduction="10000"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Pie charts often show </a:t>
            </a:r>
            <a:r>
              <a:rPr lang="en-IE" sz="2200" b="1" dirty="0"/>
              <a:t>percentages</a:t>
            </a:r>
            <a:r>
              <a:rPr lang="en-IE" sz="2200" dirty="0"/>
              <a:t> as a circle divided into segments. </a:t>
            </a:r>
          </a:p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For example, the pie chart to the right displays how employment was affected during the COVID-19 pandemic in Ireland.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6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Pie Charts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pic>
        <p:nvPicPr>
          <p:cNvPr id="8" name="Picture 7" descr="A colorful pie chart with text&#10;&#10;Description automatically generated">
            <a:extLst>
              <a:ext uri="{FF2B5EF4-FFF2-40B4-BE49-F238E27FC236}">
                <a16:creationId xmlns:a16="http://schemas.microsoft.com/office/drawing/2014/main" id="{DD55237A-0915-E9F0-85B0-4F675A2F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00" y="1668777"/>
            <a:ext cx="3896726" cy="45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95763"/>
            <a:ext cx="8037160" cy="1533237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Trend line graphs display how data or information has </a:t>
            </a:r>
            <a:r>
              <a:rPr lang="en-IE" sz="2200" b="1" dirty="0"/>
              <a:t>changed over time</a:t>
            </a:r>
            <a:r>
              <a:rPr lang="en-IE" sz="2200" dirty="0"/>
              <a:t>. Geographers often use them to plot </a:t>
            </a:r>
            <a:r>
              <a:rPr lang="en-IE" sz="2200" b="1" dirty="0"/>
              <a:t>population data</a:t>
            </a:r>
            <a:r>
              <a:rPr lang="en-IE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7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Trend Line Graphs</a:t>
            </a:r>
          </a:p>
        </p:txBody>
      </p:sp>
      <p:pic>
        <p:nvPicPr>
          <p:cNvPr id="7" name="Picture 6" descr="A graph of a person and person&#10;&#10;Description automatically generated">
            <a:extLst>
              <a:ext uri="{FF2B5EF4-FFF2-40B4-BE49-F238E27FC236}">
                <a16:creationId xmlns:a16="http://schemas.microsoft.com/office/drawing/2014/main" id="{3AB6D69B-ED13-5A67-EAD8-B220C7C5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2" y="3204000"/>
            <a:ext cx="7403075" cy="27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3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95763"/>
            <a:ext cx="3943350" cy="3873512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Triangle graphs are often used in geography to demonstrate the </a:t>
            </a:r>
            <a:r>
              <a:rPr lang="en-IE" sz="2200" b="1" dirty="0"/>
              <a:t>relationship between three sets of data</a:t>
            </a:r>
            <a:r>
              <a:rPr lang="en-IE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8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2400" b="1" dirty="0">
                <a:solidFill>
                  <a:srgbClr val="00858B"/>
                </a:solidFill>
              </a:rPr>
              <a:t>Triangle Graphs</a:t>
            </a:r>
            <a:endParaRPr lang="en-IE" sz="2400" b="1" dirty="0">
              <a:solidFill>
                <a:srgbClr val="00858B"/>
              </a:solidFill>
            </a:endParaRPr>
          </a:p>
        </p:txBody>
      </p:sp>
      <p:pic>
        <p:nvPicPr>
          <p:cNvPr id="7" name="Picture 6" descr="A diagram of soil&#10;&#10;Description automatically generated">
            <a:extLst>
              <a:ext uri="{FF2B5EF4-FFF2-40B4-BE49-F238E27FC236}">
                <a16:creationId xmlns:a16="http://schemas.microsoft.com/office/drawing/2014/main" id="{A164D399-2EF4-795A-9E9F-4B3E5D940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71" y="1641566"/>
            <a:ext cx="4802229" cy="45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91023-3670-B874-B8B3-165D34D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549275"/>
            <a:ext cx="8189712" cy="85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9B000"/>
                </a:solidFill>
              </a:rPr>
              <a:t>Topic 13.1  </a:t>
            </a:r>
            <a:r>
              <a:rPr lang="en-GB" sz="3200" dirty="0">
                <a:solidFill>
                  <a:srgbClr val="00858B"/>
                </a:solidFill>
              </a:rPr>
              <a:t>Interpreting 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3D3C7-314D-4D47-5F9E-F807BC09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895763"/>
            <a:ext cx="8037160" cy="1308237"/>
          </a:xfrm>
        </p:spPr>
        <p:txBody>
          <a:bodyPr>
            <a:normAutofit/>
          </a:bodyPr>
          <a:lstStyle/>
          <a:p>
            <a:pPr marL="27000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2200" dirty="0"/>
              <a:t>Scatter graphs demonstrate the relationship or </a:t>
            </a:r>
            <a:r>
              <a:rPr lang="en-IE" sz="2200" b="1" dirty="0"/>
              <a:t>correlation between two sets of data</a:t>
            </a:r>
            <a:r>
              <a:rPr lang="en-IE" sz="2200" dirty="0"/>
              <a:t>. Scatter graphs can highlight </a:t>
            </a:r>
            <a:r>
              <a:rPr lang="en-IE" sz="2200" b="1" dirty="0"/>
              <a:t>positive or negative correlation</a:t>
            </a:r>
            <a:r>
              <a:rPr lang="en-IE" sz="2200" dirty="0"/>
              <a:t> between the two data sets.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9F94-9C6A-2702-1ECF-A5DF6AA4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E4A9-99FC-40B0-A446-46DACF8181C7}" type="slidenum">
              <a:rPr lang="en-IE" smtClean="0"/>
              <a:t>9</a:t>
            </a:fld>
            <a:endParaRPr lang="en-I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5F2AF29-76F7-2EDB-6F34-3D72FE62E708}"/>
              </a:ext>
            </a:extLst>
          </p:cNvPr>
          <p:cNvSpPr txBox="1">
            <a:spLocks/>
          </p:cNvSpPr>
          <p:nvPr/>
        </p:nvSpPr>
        <p:spPr>
          <a:xfrm>
            <a:off x="629840" y="1359000"/>
            <a:ext cx="803716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IE" sz="2400" b="1" dirty="0">
                <a:solidFill>
                  <a:srgbClr val="00858B"/>
                </a:solidFill>
              </a:rPr>
              <a:t>Scatter Graphs</a:t>
            </a: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9DA802C3-D4BA-F88E-0247-7769F342F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4" y="3204943"/>
            <a:ext cx="7029572" cy="29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1129</Words>
  <Application>Microsoft Office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Impact</vt:lpstr>
      <vt:lpstr>Avenir Black</vt:lpstr>
      <vt:lpstr>Office Theme</vt:lpstr>
      <vt:lpstr>CHAPTER 13</vt:lpstr>
      <vt:lpstr>PowerPoint Presentation</vt:lpstr>
      <vt:lpstr>Topic 13.1  Interpreting Graphs</vt:lpstr>
      <vt:lpstr>Topic 13.1  Interpreting Graphs</vt:lpstr>
      <vt:lpstr>Topic 13.1  Interpreting Graphs</vt:lpstr>
      <vt:lpstr>Topic 13.1  Interpreting Graphs</vt:lpstr>
      <vt:lpstr>Topic 13.1  Interpreting Graphs</vt:lpstr>
      <vt:lpstr>Topic 13.1  Interpreting Graphs</vt:lpstr>
      <vt:lpstr>Topic 13.1  Interpreting Graphs</vt:lpstr>
      <vt:lpstr>Topic 13.1  Interpreting Graphs</vt:lpstr>
      <vt:lpstr>Topic 13.1  Interpreting Graphs</vt:lpstr>
      <vt:lpstr>Topic 13.1  Interpreting Graphs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13.2  Weather Maps and Charts</vt:lpstr>
      <vt:lpstr>Topic 13.3  Geographic Skills Practice</vt:lpstr>
      <vt:lpstr>Photo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McNamee</dc:creator>
  <cp:lastModifiedBy>Neil McNamee</cp:lastModifiedBy>
  <cp:revision>614</cp:revision>
  <dcterms:created xsi:type="dcterms:W3CDTF">2023-02-02T16:16:14Z</dcterms:created>
  <dcterms:modified xsi:type="dcterms:W3CDTF">2023-11-16T14:10:46Z</dcterms:modified>
</cp:coreProperties>
</file>