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7" r:id="rId2"/>
    <p:sldId id="289" r:id="rId3"/>
    <p:sldId id="288" r:id="rId4"/>
    <p:sldId id="293" r:id="rId5"/>
    <p:sldId id="367" r:id="rId6"/>
    <p:sldId id="329" r:id="rId7"/>
    <p:sldId id="267" r:id="rId8"/>
    <p:sldId id="257" r:id="rId9"/>
    <p:sldId id="256" r:id="rId10"/>
    <p:sldId id="269" r:id="rId11"/>
    <p:sldId id="361" r:id="rId12"/>
    <p:sldId id="330" r:id="rId13"/>
    <p:sldId id="363" r:id="rId14"/>
    <p:sldId id="296" r:id="rId15"/>
    <p:sldId id="297" r:id="rId16"/>
    <p:sldId id="298" r:id="rId17"/>
    <p:sldId id="299" r:id="rId18"/>
    <p:sldId id="364" r:id="rId19"/>
    <p:sldId id="325" r:id="rId20"/>
    <p:sldId id="365" r:id="rId21"/>
    <p:sldId id="366" r:id="rId22"/>
    <p:sldId id="356" r:id="rId23"/>
    <p:sldId id="262" r:id="rId24"/>
    <p:sldId id="368" r:id="rId25"/>
    <p:sldId id="369" r:id="rId26"/>
    <p:sldId id="370" r:id="rId27"/>
    <p:sldId id="371" r:id="rId28"/>
    <p:sldId id="373" r:id="rId29"/>
    <p:sldId id="372" r:id="rId30"/>
    <p:sldId id="377" r:id="rId31"/>
    <p:sldId id="374" r:id="rId32"/>
    <p:sldId id="376" r:id="rId33"/>
    <p:sldId id="378" r:id="rId34"/>
    <p:sldId id="379" r:id="rId35"/>
    <p:sldId id="380" r:id="rId36"/>
    <p:sldId id="381" r:id="rId37"/>
    <p:sldId id="387" r:id="rId38"/>
    <p:sldId id="383" r:id="rId39"/>
    <p:sldId id="388" r:id="rId40"/>
    <p:sldId id="385" r:id="rId41"/>
    <p:sldId id="386" r:id="rId42"/>
    <p:sldId id="28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7.1 — The rock cycle" id="{8086AD00-9FD0-4A5D-ABEA-0A49FCBA30C2}">
          <p14:sldIdLst>
            <p14:sldId id="287"/>
            <p14:sldId id="289"/>
            <p14:sldId id="288"/>
            <p14:sldId id="293"/>
            <p14:sldId id="367"/>
            <p14:sldId id="329"/>
          </p14:sldIdLst>
        </p14:section>
        <p14:section name="Lesson 7.2 — Igneous Rocks" id="{D1F12E57-5570-4385-9B62-AD51D5A49BDE}">
          <p14:sldIdLst>
            <p14:sldId id="267"/>
            <p14:sldId id="257"/>
            <p14:sldId id="256"/>
            <p14:sldId id="269"/>
            <p14:sldId id="361"/>
            <p14:sldId id="330"/>
            <p14:sldId id="363"/>
            <p14:sldId id="296"/>
          </p14:sldIdLst>
        </p14:section>
        <p14:section name="Lesson 7.3 — Sedimentary rocks" id="{2AD2437B-B8D5-4153-A69D-6626C36D298F}">
          <p14:sldIdLst>
            <p14:sldId id="297"/>
            <p14:sldId id="298"/>
            <p14:sldId id="299"/>
            <p14:sldId id="364"/>
            <p14:sldId id="325"/>
            <p14:sldId id="365"/>
            <p14:sldId id="366"/>
            <p14:sldId id="356"/>
            <p14:sldId id="262"/>
          </p14:sldIdLst>
        </p14:section>
        <p14:section name="Lesson 7.4 — Metamorphic rocks" id="{877DD83E-4D2F-42CA-BDBF-16557299A60A}">
          <p14:sldIdLst>
            <p14:sldId id="368"/>
            <p14:sldId id="369"/>
            <p14:sldId id="370"/>
            <p14:sldId id="371"/>
            <p14:sldId id="373"/>
            <p14:sldId id="372"/>
            <p14:sldId id="377"/>
            <p14:sldId id="374"/>
            <p14:sldId id="376"/>
          </p14:sldIdLst>
        </p14:section>
        <p14:section name="Lesson 7.5 — Human interaction with the rock – geothermal energy" id="{FA16168D-E196-4779-A899-14899294777B}">
          <p14:sldIdLst>
            <p14:sldId id="378"/>
            <p14:sldId id="379"/>
            <p14:sldId id="380"/>
            <p14:sldId id="381"/>
            <p14:sldId id="387"/>
            <p14:sldId id="383"/>
            <p14:sldId id="388"/>
            <p14:sldId id="385"/>
            <p14:sldId id="386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5375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397" userDrawn="1">
          <p15:clr>
            <a:srgbClr val="A4A3A4"/>
          </p15:clr>
        </p15:guide>
        <p15:guide id="5" pos="453" userDrawn="1">
          <p15:clr>
            <a:srgbClr val="A4A3A4"/>
          </p15:clr>
        </p15:guide>
        <p15:guide id="6" pos="2494" userDrawn="1">
          <p15:clr>
            <a:srgbClr val="A4A3A4"/>
          </p15:clr>
        </p15:guide>
        <p15:guide id="7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2CE9C8-909D-8A4C-5C40-EC376A910F74}" name="Greaney,Siobhan" initials="G" userId="S::siobhan.greaney@edco.ie::9933a943-b649-4f72-b1f8-f11d4ee3f7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53C"/>
    <a:srgbClr val="FEF2EB"/>
    <a:srgbClr val="9B338A"/>
    <a:srgbClr val="6A7E10"/>
    <a:srgbClr val="EEDFEF"/>
    <a:srgbClr val="DEBEDC"/>
    <a:srgbClr val="7A2852"/>
    <a:srgbClr val="EE7682"/>
    <a:srgbClr val="F39B7F"/>
    <a:srgbClr val="FC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1662" y="108"/>
      </p:cViewPr>
      <p:guideLst>
        <p:guide orient="horz" pos="3475"/>
        <p:guide pos="5375"/>
        <p:guide orient="horz" pos="459"/>
        <p:guide pos="397"/>
        <p:guide pos="453"/>
        <p:guide pos="2494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6946A-9B44-4AFA-974A-950D605FC002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E0E5-9A78-4A5E-81F4-C9AEA8D7505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88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611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135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646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6811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3709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998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2612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6186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7010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4322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624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5671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667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3996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9226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8617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470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6064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84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0413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6544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217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0899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5556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5060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5820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2746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3568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3491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0434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7905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579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01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8121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8861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03051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819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995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5975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611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567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E0E5-9A78-4A5E-81F4-C9AEA8D75056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089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833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604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5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580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379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35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018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190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3625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94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35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24CD-5B7A-43D5-B017-271790080921}" type="datetimeFigureOut">
              <a:rPr lang="en-IE" smtClean="0"/>
              <a:t>08/08/2023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CE1A-0401-46B4-8CFA-F27E43442A5F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7F378-ADCA-D8D8-AC70-F00388B5BF39}"/>
              </a:ext>
            </a:extLst>
          </p:cNvPr>
          <p:cNvSpPr/>
          <p:nvPr userDrawn="1"/>
        </p:nvSpPr>
        <p:spPr>
          <a:xfrm>
            <a:off x="0" y="1"/>
            <a:ext cx="9144000" cy="447039"/>
          </a:xfrm>
          <a:prstGeom prst="rect">
            <a:avLst/>
          </a:prstGeom>
          <a:solidFill>
            <a:srgbClr val="5B7121"/>
          </a:solidFill>
          <a:ln>
            <a:solidFill>
              <a:srgbClr val="5B7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indent="182563"/>
            <a:r>
              <a:rPr lang="en-IE" b="1" dirty="0"/>
              <a:t>THE NATURAL WORLD – CHAPTER 7: THE ROCK CYCLE</a:t>
            </a:r>
          </a:p>
        </p:txBody>
      </p:sp>
    </p:spTree>
    <p:extLst>
      <p:ext uri="{BB962C8B-B14F-4D97-AF65-F5344CB8AC3E}">
        <p14:creationId xmlns:p14="http://schemas.microsoft.com/office/powerpoint/2010/main" val="80287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mountain with blue sky&#10;&#10;Description automatically generated">
            <a:extLst>
              <a:ext uri="{FF2B5EF4-FFF2-40B4-BE49-F238E27FC236}">
                <a16:creationId xmlns:a16="http://schemas.microsoft.com/office/drawing/2014/main" id="{14CBB8E8-5273-5CDE-A364-63E09BDF5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56" y="448147"/>
            <a:ext cx="4273235" cy="640985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13119C-404F-CCB6-964E-0B92030FB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86850"/>
              </p:ext>
            </p:extLst>
          </p:nvPr>
        </p:nvGraphicFramePr>
        <p:xfrm>
          <a:off x="338824" y="1435032"/>
          <a:ext cx="4151694" cy="134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16">
                  <a:extLst>
                    <a:ext uri="{9D8B030D-6E8A-4147-A177-3AD203B41FA5}">
                      <a16:colId xmlns:a16="http://schemas.microsoft.com/office/drawing/2014/main" val="1631662903"/>
                    </a:ext>
                  </a:extLst>
                </a:gridCol>
                <a:gridCol w="2275081">
                  <a:extLst>
                    <a:ext uri="{9D8B030D-6E8A-4147-A177-3AD203B41FA5}">
                      <a16:colId xmlns:a16="http://schemas.microsoft.com/office/drawing/2014/main" val="3141493683"/>
                    </a:ext>
                  </a:extLst>
                </a:gridCol>
                <a:gridCol w="1692997">
                  <a:extLst>
                    <a:ext uri="{9D8B030D-6E8A-4147-A177-3AD203B41FA5}">
                      <a16:colId xmlns:a16="http://schemas.microsoft.com/office/drawing/2014/main" val="446962264"/>
                    </a:ext>
                  </a:extLst>
                </a:gridCol>
              </a:tblGrid>
              <a:tr h="527623">
                <a:tc rowSpan="2"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338A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en-GB" sz="2400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Lesson 7.1</a:t>
                      </a:r>
                      <a:endParaRPr lang="en-IE" sz="2400" dirty="0">
                        <a:solidFill>
                          <a:srgbClr val="9B338A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9404"/>
                  </a:ext>
                </a:extLst>
              </a:tr>
              <a:tr h="821185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</a:rPr>
                        <a:t>The rock cycle</a:t>
                      </a:r>
                      <a:endParaRPr lang="en-IE" sz="3600" b="1" dirty="0">
                        <a:solidFill>
                          <a:srgbClr val="9B338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68580" marR="68580" marT="34290" marB="34290" anchor="ctr">
                    <a:lnL w="381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074568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650AB3A-50A7-9949-D6DB-FB7ECA025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3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ock&#10;&#10;Description automatically generated">
            <a:extLst>
              <a:ext uri="{FF2B5EF4-FFF2-40B4-BE49-F238E27FC236}">
                <a16:creationId xmlns:a16="http://schemas.microsoft.com/office/drawing/2014/main" id="{A5D7DAD2-8322-5A3E-02F9-59FE5821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1" y="1653778"/>
            <a:ext cx="6963894" cy="38627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2B4CCA-2276-89EC-1924-F051EAE75A34}"/>
              </a:ext>
            </a:extLst>
          </p:cNvPr>
          <p:cNvSpPr txBox="1">
            <a:spLocks/>
          </p:cNvSpPr>
          <p:nvPr/>
        </p:nvSpPr>
        <p:spPr>
          <a:xfrm>
            <a:off x="743685" y="5710365"/>
            <a:ext cx="7656627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Granite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1018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661853"/>
            <a:ext cx="5557202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pages 97–99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rock with white text&#10;&#10;Description automatically generated">
            <a:extLst>
              <a:ext uri="{FF2B5EF4-FFF2-40B4-BE49-F238E27FC236}">
                <a16:creationId xmlns:a16="http://schemas.microsoft.com/office/drawing/2014/main" id="{BC3C1AD8-F414-9C49-0A58-3D2DA52EA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6" y="1746137"/>
            <a:ext cx="8495427" cy="36835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743685" y="5710365"/>
            <a:ext cx="7656627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Basalt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7600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" y="1661853"/>
            <a:ext cx="6463235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pages 98–100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723E011-AD40-692A-50C2-8BFEBB2100C4}"/>
              </a:ext>
            </a:extLst>
          </p:cNvPr>
          <p:cNvSpPr txBox="1">
            <a:spLocks/>
          </p:cNvSpPr>
          <p:nvPr/>
        </p:nvSpPr>
        <p:spPr>
          <a:xfrm>
            <a:off x="609918" y="3896087"/>
            <a:ext cx="7863522" cy="9810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buClr>
                <a:srgbClr val="7A2852"/>
              </a:buClr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 the basic, developed and advanced knowledge questions on page 100 of </a:t>
            </a:r>
            <a:r>
              <a:rPr lang="en-IE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C622-664F-50EB-3EC5-8B82B45DEB8F}"/>
              </a:ext>
            </a:extLst>
          </p:cNvPr>
          <p:cNvSpPr/>
          <p:nvPr/>
        </p:nvSpPr>
        <p:spPr>
          <a:xfrm>
            <a:off x="589598" y="2941370"/>
            <a:ext cx="565880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Working activity – individual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4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7CA3DC3A-31C1-78ED-BF11-FEAEF30C1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4" y="1662109"/>
            <a:ext cx="7239000" cy="4879026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two types of igneous rock. 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the term ‘extrusive igneous rock’.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an example of a landscape composed of granite in Ireland.</a:t>
            </a:r>
            <a:endParaRPr lang="en-IE" sz="2400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375196-BBCC-F1E6-DD1C-A33E4C17D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3" y="728664"/>
            <a:ext cx="1000125" cy="542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363855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Progress check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8C15478-0557-A7F1-796F-80FD8F6BE2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4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mountain with blue sky&#10;&#10;Description automatically generated">
            <a:extLst>
              <a:ext uri="{FF2B5EF4-FFF2-40B4-BE49-F238E27FC236}">
                <a16:creationId xmlns:a16="http://schemas.microsoft.com/office/drawing/2014/main" id="{5317640D-B35A-C3C8-1D50-FDADF28DA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56" y="448147"/>
            <a:ext cx="4273235" cy="6409853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2535326-8FD6-296E-3131-D6BEDA48B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F8D369-BC6E-EFDA-E33A-F37CD59E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86323"/>
              </p:ext>
            </p:extLst>
          </p:nvPr>
        </p:nvGraphicFramePr>
        <p:xfrm>
          <a:off x="338823" y="1435032"/>
          <a:ext cx="5308942" cy="134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5">
                  <a:extLst>
                    <a:ext uri="{9D8B030D-6E8A-4147-A177-3AD203B41FA5}">
                      <a16:colId xmlns:a16="http://schemas.microsoft.com/office/drawing/2014/main" val="1631662903"/>
                    </a:ext>
                  </a:extLst>
                </a:gridCol>
                <a:gridCol w="2243864">
                  <a:extLst>
                    <a:ext uri="{9D8B030D-6E8A-4147-A177-3AD203B41FA5}">
                      <a16:colId xmlns:a16="http://schemas.microsoft.com/office/drawing/2014/main" val="3141493683"/>
                    </a:ext>
                  </a:extLst>
                </a:gridCol>
                <a:gridCol w="2823883">
                  <a:extLst>
                    <a:ext uri="{9D8B030D-6E8A-4147-A177-3AD203B41FA5}">
                      <a16:colId xmlns:a16="http://schemas.microsoft.com/office/drawing/2014/main" val="446962264"/>
                    </a:ext>
                  </a:extLst>
                </a:gridCol>
              </a:tblGrid>
              <a:tr h="527623">
                <a:tc rowSpan="2"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338A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en-GB" sz="2400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Lesson 7.3</a:t>
                      </a:r>
                      <a:endParaRPr lang="en-IE" sz="2400" dirty="0">
                        <a:solidFill>
                          <a:srgbClr val="9B338A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9404"/>
                  </a:ext>
                </a:extLst>
              </a:tr>
              <a:tr h="821185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</a:rPr>
                        <a:t>Sedimentary rocks</a:t>
                      </a:r>
                      <a:endParaRPr lang="en-IE" sz="3600" b="1" dirty="0">
                        <a:solidFill>
                          <a:srgbClr val="9B338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68580" marR="68580" marT="34290" marB="34290" anchor="ctr">
                    <a:lnL w="381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07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37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88D0C1-F35E-830D-0BE7-510B06A04108}"/>
              </a:ext>
            </a:extLst>
          </p:cNvPr>
          <p:cNvSpPr/>
          <p:nvPr/>
        </p:nvSpPr>
        <p:spPr>
          <a:xfrm>
            <a:off x="637858" y="728663"/>
            <a:ext cx="40420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Knowledge retrieval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66EBB29-0863-BF33-CCD7-005731423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77930"/>
              </p:ext>
            </p:extLst>
          </p:nvPr>
        </p:nvGraphicFramePr>
        <p:xfrm>
          <a:off x="490817" y="1600677"/>
          <a:ext cx="8162365" cy="387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2365">
                  <a:extLst>
                    <a:ext uri="{9D8B030D-6E8A-4147-A177-3AD203B41FA5}">
                      <a16:colId xmlns:a16="http://schemas.microsoft.com/office/drawing/2014/main" val="286976742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marL="349250" marR="0" lvl="0" indent="-257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EC653C"/>
                          </a:solidFill>
                        </a:rPr>
                        <a:t>1.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two types of igneous rock. </a:t>
                      </a:r>
                      <a:endParaRPr lang="en-US" sz="2400" dirty="0"/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891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term ‘extrusive igneous rock’.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22931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an example of a landscape composed of granite             in Ireland.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454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Outline why large crystals develop in intrusive igneous rocks.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39528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texture, colour, and mineral composition          of basalt.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0769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95E0387-ED40-6A6C-31E3-2503F470B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712616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Learning intentions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634505"/>
            <a:ext cx="7675677" cy="2248182"/>
          </a:xfrm>
        </p:spPr>
        <p:txBody>
          <a:bodyPr>
            <a:normAutofit/>
          </a:bodyPr>
          <a:lstStyle/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Outline the formation of limestone and sandstone sedimentary rocks with reference to landscapes in Ireland. </a:t>
            </a:r>
            <a:endParaRPr lang="en-IE" sz="3200" noProof="0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77382B4-52C5-8CC1-B791-3B285507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76" y="738902"/>
            <a:ext cx="584076" cy="72756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B20B277-BEF7-93C2-1FBA-600DB36C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0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rock&#10;&#10;Description automatically generated">
            <a:extLst>
              <a:ext uri="{FF2B5EF4-FFF2-40B4-BE49-F238E27FC236}">
                <a16:creationId xmlns:a16="http://schemas.microsoft.com/office/drawing/2014/main" id="{80EF0B2B-DD2B-6BD3-3C0B-B682EA754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9" y="1573323"/>
            <a:ext cx="8269941" cy="40703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743685" y="5710365"/>
            <a:ext cx="7656627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Sandstones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999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" y="1661853"/>
            <a:ext cx="6619097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pages 101–102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5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66EBB29-0863-BF33-CCD7-005731423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71947"/>
              </p:ext>
            </p:extLst>
          </p:nvPr>
        </p:nvGraphicFramePr>
        <p:xfrm>
          <a:off x="543207" y="1543000"/>
          <a:ext cx="8075691" cy="387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5691">
                  <a:extLst>
                    <a:ext uri="{9D8B030D-6E8A-4147-A177-3AD203B41FA5}">
                      <a16:colId xmlns:a16="http://schemas.microsoft.com/office/drawing/2014/main" val="286976742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marL="407988" marR="0" lvl="0" indent="-315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EC653C"/>
                          </a:solidFill>
                          <a:latin typeface="+mn-lt"/>
                        </a:rPr>
                        <a:t>1.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the three types of fault.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8910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what faulting process causes each type of fault       to occur.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22931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an example of a landform that forms as a result of normal faulting.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454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7675" marR="0" lvl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why reverse faults occur.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33856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7675" marR="0" lvl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why earthquakes are common at strike-slip faults.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6692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088D0C1-F35E-830D-0BE7-510B06A04108}"/>
              </a:ext>
            </a:extLst>
          </p:cNvPr>
          <p:cNvSpPr/>
          <p:nvPr/>
        </p:nvSpPr>
        <p:spPr>
          <a:xfrm>
            <a:off x="637381" y="728663"/>
            <a:ext cx="404256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Knowledge retrieval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5A8F767-0C34-9304-E151-E7F13CD0F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743685" y="5710365"/>
            <a:ext cx="7656627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Limestone</a:t>
            </a:r>
            <a:endParaRPr lang="en-IE" sz="2400" b="1" dirty="0">
              <a:ln w="0"/>
            </a:endParaRPr>
          </a:p>
        </p:txBody>
      </p:sp>
      <p:pic>
        <p:nvPicPr>
          <p:cNvPr id="3" name="Picture 2" descr="A close-up of a rock&#10;&#10;Description automatically generated">
            <a:extLst>
              <a:ext uri="{FF2B5EF4-FFF2-40B4-BE49-F238E27FC236}">
                <a16:creationId xmlns:a16="http://schemas.microsoft.com/office/drawing/2014/main" id="{F41E918C-0CFA-D734-F689-85DFAAEDC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3" y="1942042"/>
            <a:ext cx="8415054" cy="34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6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661853"/>
            <a:ext cx="6167400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pages 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723E011-AD40-692A-50C2-8BFEBB2100C4}"/>
              </a:ext>
            </a:extLst>
          </p:cNvPr>
          <p:cNvSpPr txBox="1">
            <a:spLocks/>
          </p:cNvSpPr>
          <p:nvPr/>
        </p:nvSpPr>
        <p:spPr>
          <a:xfrm>
            <a:off x="609918" y="3896087"/>
            <a:ext cx="7821388" cy="22354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/>
              <a:t>Answer the basic, developed and advanced knowledge questions on page 104 of </a:t>
            </a:r>
            <a:r>
              <a:rPr lang="en-US" sz="2400" i="1" dirty="0"/>
              <a:t>The Natural World</a:t>
            </a:r>
            <a:r>
              <a:rPr lang="en-US" sz="2400" dirty="0"/>
              <a:t>.</a:t>
            </a:r>
            <a:endParaRPr lang="en-I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C622-664F-50EB-3EC5-8B82B45DEB8F}"/>
              </a:ext>
            </a:extLst>
          </p:cNvPr>
          <p:cNvSpPr/>
          <p:nvPr/>
        </p:nvSpPr>
        <p:spPr>
          <a:xfrm>
            <a:off x="589598" y="2941370"/>
            <a:ext cx="565880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Working activity – individual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64" y="1414236"/>
            <a:ext cx="8546472" cy="5104259"/>
          </a:xfrm>
          <a:solidFill>
            <a:srgbClr val="FEF2EB"/>
          </a:solidFill>
        </p:spPr>
        <p:txBody>
          <a:bodyPr>
            <a:noAutofit/>
          </a:bodyPr>
          <a:lstStyle/>
          <a:p>
            <a:pPr marL="180975" lvl="1" indent="0">
              <a:lnSpc>
                <a:spcPct val="100000"/>
              </a:lnSpc>
              <a:spcBef>
                <a:spcPts val="0"/>
              </a:spcBef>
              <a:buClr>
                <a:srgbClr val="7A2852"/>
              </a:buClr>
              <a:buNone/>
            </a:pPr>
            <a:r>
              <a:rPr lang="en-US" sz="19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 the role of sedimentary rocks in the formation of distinctive landscapes     in Ireland.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7A2852"/>
              </a:buClr>
              <a:buNone/>
            </a:pPr>
            <a:r>
              <a:rPr lang="en-US" sz="1900" b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7A2852"/>
              </a:buClr>
              <a:buNone/>
            </a:pPr>
            <a:r>
              <a:rPr lang="en-US" sz="1900" b="1" noProof="0" dirty="0">
                <a:solidFill>
                  <a:srgbClr val="EC653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answer must: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EC653C"/>
              </a:buClr>
            </a:pPr>
            <a:r>
              <a:rPr lang="en-US" sz="19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two types of sedimentary rock that can be found in Ireland.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EC653C"/>
              </a:buClr>
            </a:pPr>
            <a:r>
              <a:rPr lang="en-US" sz="19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two distinctive landscapes in Ireland that are composed of  sedimentary rocks.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7A2852"/>
              </a:buClr>
              <a:buNone/>
            </a:pPr>
            <a:r>
              <a:rPr lang="en-US" sz="1900" b="1" noProof="0" dirty="0">
                <a:solidFill>
                  <a:srgbClr val="EC653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answer should: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EC653C"/>
              </a:buClr>
            </a:pPr>
            <a:r>
              <a:rPr lang="en-US" sz="19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how the weathering of the Caledonian mountain range contributed to  the formation of a distinctive landscape in Ireland. 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EC653C"/>
              </a:buClr>
            </a:pPr>
            <a:r>
              <a:rPr lang="en-US" sz="19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 how Ireland’s geographical location 320 million years ago contributed to the formation of limestone.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EC653C"/>
              </a:buClr>
            </a:pPr>
            <a:r>
              <a:rPr lang="en-US" sz="19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Clarify the role of the Armorican folding period in the uplifting of sandstone and limestone in Ireland.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7A2852"/>
              </a:buClr>
              <a:buNone/>
            </a:pPr>
            <a:r>
              <a:rPr lang="en-US" sz="1900" b="1" noProof="0" dirty="0">
                <a:solidFill>
                  <a:srgbClr val="EC653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answer could: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buClr>
                <a:srgbClr val="EC653C"/>
              </a:buClr>
            </a:pPr>
            <a:r>
              <a:rPr lang="en-US" sz="19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 how glacial advances and chemical weathering further developed the distinctive landscape visible in the Burren.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5400" y="728663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individual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33BAF768-880E-EBAE-97C5-4B27D4A2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633534"/>
            <a:ext cx="7239000" cy="4827799"/>
          </a:xfrm>
        </p:spPr>
        <p:txBody>
          <a:bodyPr>
            <a:noAutofit/>
          </a:bodyPr>
          <a:lstStyle/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Define the three types of sedimentary rock. </a:t>
            </a:r>
          </a:p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Identify two types of sedimentary rock that can be found in Ireland. </a:t>
            </a:r>
          </a:p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Name two distinctive landscapes in Ireland that are composed of sedimentary rocks.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74F8EE-02C1-9C0C-1A63-D789153F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728664"/>
            <a:ext cx="1000125" cy="5423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E6FB4D-A7E0-381F-65AC-EAA22909D2B0}"/>
              </a:ext>
            </a:extLst>
          </p:cNvPr>
          <p:cNvSpPr/>
          <p:nvPr/>
        </p:nvSpPr>
        <p:spPr>
          <a:xfrm>
            <a:off x="628650" y="728663"/>
            <a:ext cx="363855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Progress check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7D6E92-DD28-A21B-B5C2-C0D7DE257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mountain with blue sky&#10;&#10;Description automatically generated">
            <a:extLst>
              <a:ext uri="{FF2B5EF4-FFF2-40B4-BE49-F238E27FC236}">
                <a16:creationId xmlns:a16="http://schemas.microsoft.com/office/drawing/2014/main" id="{5317640D-B35A-C3C8-1D50-FDADF28DA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56" y="448147"/>
            <a:ext cx="4273235" cy="6409853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2535326-8FD6-296E-3131-D6BEDA48B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F8D369-BC6E-EFDA-E33A-F37CD59E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39250"/>
              </p:ext>
            </p:extLst>
          </p:nvPr>
        </p:nvGraphicFramePr>
        <p:xfrm>
          <a:off x="338823" y="1435032"/>
          <a:ext cx="5308942" cy="134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5">
                  <a:extLst>
                    <a:ext uri="{9D8B030D-6E8A-4147-A177-3AD203B41FA5}">
                      <a16:colId xmlns:a16="http://schemas.microsoft.com/office/drawing/2014/main" val="1631662903"/>
                    </a:ext>
                  </a:extLst>
                </a:gridCol>
                <a:gridCol w="2243864">
                  <a:extLst>
                    <a:ext uri="{9D8B030D-6E8A-4147-A177-3AD203B41FA5}">
                      <a16:colId xmlns:a16="http://schemas.microsoft.com/office/drawing/2014/main" val="3141493683"/>
                    </a:ext>
                  </a:extLst>
                </a:gridCol>
                <a:gridCol w="2823883">
                  <a:extLst>
                    <a:ext uri="{9D8B030D-6E8A-4147-A177-3AD203B41FA5}">
                      <a16:colId xmlns:a16="http://schemas.microsoft.com/office/drawing/2014/main" val="446962264"/>
                    </a:ext>
                  </a:extLst>
                </a:gridCol>
              </a:tblGrid>
              <a:tr h="527623">
                <a:tc rowSpan="2"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338A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en-GB" sz="2400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Lesson 7.4</a:t>
                      </a:r>
                      <a:endParaRPr lang="en-IE" sz="2400" dirty="0">
                        <a:solidFill>
                          <a:srgbClr val="9B338A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9404"/>
                  </a:ext>
                </a:extLst>
              </a:tr>
              <a:tr h="821185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</a:rPr>
                        <a:t>Metamorphic rocks</a:t>
                      </a:r>
                      <a:endParaRPr lang="en-IE" sz="3600" b="1" dirty="0">
                        <a:solidFill>
                          <a:srgbClr val="9B338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68580" marR="68580" marT="34290" marB="34290" anchor="ctr">
                    <a:lnL w="381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07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00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88D0C1-F35E-830D-0BE7-510B06A04108}"/>
              </a:ext>
            </a:extLst>
          </p:cNvPr>
          <p:cNvSpPr/>
          <p:nvPr/>
        </p:nvSpPr>
        <p:spPr>
          <a:xfrm>
            <a:off x="637858" y="728663"/>
            <a:ext cx="40420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Knowledge retrieval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66EBB29-0863-BF33-CCD7-005731423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18250"/>
              </p:ext>
            </p:extLst>
          </p:nvPr>
        </p:nvGraphicFramePr>
        <p:xfrm>
          <a:off x="363071" y="1632223"/>
          <a:ext cx="8458200" cy="387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86976742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marL="349250" marR="0" lvl="0" indent="-257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EC653C"/>
                          </a:solidFill>
                        </a:rPr>
                        <a:t>1.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the three types of sedimentary rock. </a:t>
                      </a:r>
                      <a:endParaRPr lang="en-US" sz="2200" dirty="0"/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891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two types of sedimentary rock that can be found in Ireland. 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22931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two distinctive landscapes in Ireland that are composed of sedimentary rocks.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454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role of lithification in the formation of sedimentary rocks.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39528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Outline how wind and flood deposits contribute to the accumulation of sediment at the bottom of the sea.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0769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95E0387-ED40-6A6C-31E3-2503F470B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712616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Learning intentions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634505"/>
            <a:ext cx="7921626" cy="2248182"/>
          </a:xfrm>
        </p:spPr>
        <p:txBody>
          <a:bodyPr>
            <a:normAutofit/>
          </a:bodyPr>
          <a:lstStyle/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Describe the formation of quartzite and marble metamorphic rocks with reference to landscapes in Ireland.</a:t>
            </a:r>
            <a:endParaRPr lang="en-IE" sz="3200" noProof="0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77382B4-52C5-8CC1-B791-3B285507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76" y="738902"/>
            <a:ext cx="584076" cy="72756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B20B277-BEF7-93C2-1FBA-600DB36C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9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volcano&#10;&#10;Description automatically generated">
            <a:extLst>
              <a:ext uri="{FF2B5EF4-FFF2-40B4-BE49-F238E27FC236}">
                <a16:creationId xmlns:a16="http://schemas.microsoft.com/office/drawing/2014/main" id="{661A09A3-9B81-0B14-C074-C7AB47298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95" y="1506643"/>
            <a:ext cx="5705009" cy="4039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743685" y="5710365"/>
            <a:ext cx="7656627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Thermal and regional metamorphism 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734962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rock&#10;&#10;Description automatically generated">
            <a:extLst>
              <a:ext uri="{FF2B5EF4-FFF2-40B4-BE49-F238E27FC236}">
                <a16:creationId xmlns:a16="http://schemas.microsoft.com/office/drawing/2014/main" id="{8038C934-BA37-295F-5DF8-9F684E5E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1" y="1635875"/>
            <a:ext cx="7437214" cy="4074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743685" y="5710365"/>
            <a:ext cx="7656627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Quartzite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79557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" y="1661853"/>
            <a:ext cx="6619097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 106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30060"/>
            <a:ext cx="712616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Learning intentions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591FA403-6E52-167F-EDBE-43B8D9474C29}"/>
              </a:ext>
            </a:extLst>
          </p:cNvPr>
          <p:cNvSpPr txBox="1">
            <a:spLocks/>
          </p:cNvSpPr>
          <p:nvPr/>
        </p:nvSpPr>
        <p:spPr>
          <a:xfrm>
            <a:off x="630238" y="1636328"/>
            <a:ext cx="7409239" cy="32613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Explain the formation of granite and basalt igneous rocks with reference to landscapes in Ireland.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4FB646F-7A0D-29A0-4FCE-3CF0E0C2C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73" y="728663"/>
            <a:ext cx="584076" cy="72756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DFE9EE0-87CF-C96E-498A-C8A4FEB0E8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8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ock&#10;&#10;Description automatically generated">
            <a:extLst>
              <a:ext uri="{FF2B5EF4-FFF2-40B4-BE49-F238E27FC236}">
                <a16:creationId xmlns:a16="http://schemas.microsoft.com/office/drawing/2014/main" id="{45A05CE4-5C50-F780-6551-37FEC178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6" y="1469166"/>
            <a:ext cx="8714845" cy="4127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743685" y="5710365"/>
            <a:ext cx="7656627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Marble 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80206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661853"/>
            <a:ext cx="6167400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 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723E011-AD40-692A-50C2-8BFEBB2100C4}"/>
              </a:ext>
            </a:extLst>
          </p:cNvPr>
          <p:cNvSpPr txBox="1">
            <a:spLocks/>
          </p:cNvSpPr>
          <p:nvPr/>
        </p:nvSpPr>
        <p:spPr>
          <a:xfrm>
            <a:off x="609918" y="3896087"/>
            <a:ext cx="7821388" cy="22354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/>
              <a:t>Answer the basic, developed and advanced knowledge questions on page 108 of </a:t>
            </a:r>
            <a:r>
              <a:rPr lang="en-US" sz="2400" i="1" dirty="0"/>
              <a:t>The Natural World</a:t>
            </a:r>
            <a:r>
              <a:rPr lang="en-US" sz="2400" dirty="0"/>
              <a:t>.</a:t>
            </a:r>
            <a:endParaRPr lang="en-I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C622-664F-50EB-3EC5-8B82B45DEB8F}"/>
              </a:ext>
            </a:extLst>
          </p:cNvPr>
          <p:cNvSpPr/>
          <p:nvPr/>
        </p:nvSpPr>
        <p:spPr>
          <a:xfrm>
            <a:off x="589598" y="2941370"/>
            <a:ext cx="565880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Working activity – individual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5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33BAF768-880E-EBAE-97C5-4B27D4A2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633534"/>
            <a:ext cx="7005357" cy="4827799"/>
          </a:xfrm>
        </p:spPr>
        <p:txBody>
          <a:bodyPr>
            <a:noAutofit/>
          </a:bodyPr>
          <a:lstStyle/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Define the two types of metamorphism. </a:t>
            </a:r>
          </a:p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Describe two types of metamorphic rock with named examples. </a:t>
            </a:r>
          </a:p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Name two distinctive landscapes in Ireland that are composed of metamorphic rocks.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74F8EE-02C1-9C0C-1A63-D789153F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728664"/>
            <a:ext cx="1000125" cy="5423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E6FB4D-A7E0-381F-65AC-EAA22909D2B0}"/>
              </a:ext>
            </a:extLst>
          </p:cNvPr>
          <p:cNvSpPr/>
          <p:nvPr/>
        </p:nvSpPr>
        <p:spPr>
          <a:xfrm>
            <a:off x="628650" y="728663"/>
            <a:ext cx="363855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Progress check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7D6E92-DD28-A21B-B5C2-C0D7DE257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1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mountain with blue sky&#10;&#10;Description automatically generated">
            <a:extLst>
              <a:ext uri="{FF2B5EF4-FFF2-40B4-BE49-F238E27FC236}">
                <a16:creationId xmlns:a16="http://schemas.microsoft.com/office/drawing/2014/main" id="{5317640D-B35A-C3C8-1D50-FDADF28DA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56" y="448147"/>
            <a:ext cx="4273235" cy="6409853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2535326-8FD6-296E-3131-D6BEDA48B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F8D369-BC6E-EFDA-E33A-F37CD59E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83734"/>
              </p:ext>
            </p:extLst>
          </p:nvPr>
        </p:nvGraphicFramePr>
        <p:xfrm>
          <a:off x="338822" y="1435032"/>
          <a:ext cx="8193992" cy="199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68">
                  <a:extLst>
                    <a:ext uri="{9D8B030D-6E8A-4147-A177-3AD203B41FA5}">
                      <a16:colId xmlns:a16="http://schemas.microsoft.com/office/drawing/2014/main" val="1631662903"/>
                    </a:ext>
                  </a:extLst>
                </a:gridCol>
                <a:gridCol w="2368286">
                  <a:extLst>
                    <a:ext uri="{9D8B030D-6E8A-4147-A177-3AD203B41FA5}">
                      <a16:colId xmlns:a16="http://schemas.microsoft.com/office/drawing/2014/main" val="3141493683"/>
                    </a:ext>
                  </a:extLst>
                </a:gridCol>
                <a:gridCol w="5453438">
                  <a:extLst>
                    <a:ext uri="{9D8B030D-6E8A-4147-A177-3AD203B41FA5}">
                      <a16:colId xmlns:a16="http://schemas.microsoft.com/office/drawing/2014/main" val="446962264"/>
                    </a:ext>
                  </a:extLst>
                </a:gridCol>
              </a:tblGrid>
              <a:tr h="621242">
                <a:tc rowSpan="2"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338A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en-GB" sz="2400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Lesson 7.5</a:t>
                      </a:r>
                      <a:endParaRPr lang="en-IE" sz="2400" dirty="0">
                        <a:solidFill>
                          <a:srgbClr val="9B338A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9404"/>
                  </a:ext>
                </a:extLst>
              </a:tr>
              <a:tr h="1372726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</a:rPr>
                        <a:t>Human interaction with the </a:t>
                      </a:r>
                    </a:p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</a:rPr>
                        <a:t>rock cycle </a:t>
                      </a:r>
                      <a:r>
                        <a:rPr lang="en-US" sz="3600" b="1" dirty="0">
                          <a:solidFill>
                            <a:srgbClr val="9B338A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3600" b="1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</a:rPr>
                        <a:t> geothermal energy</a:t>
                      </a:r>
                      <a:endParaRPr lang="en-IE" sz="3600" b="1" dirty="0">
                        <a:solidFill>
                          <a:srgbClr val="9B338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68580" marR="68580" marT="34290" marB="34290" anchor="ctr">
                    <a:lnL w="381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07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7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88D0C1-F35E-830D-0BE7-510B06A04108}"/>
              </a:ext>
            </a:extLst>
          </p:cNvPr>
          <p:cNvSpPr/>
          <p:nvPr/>
        </p:nvSpPr>
        <p:spPr>
          <a:xfrm>
            <a:off x="637858" y="728663"/>
            <a:ext cx="40420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Knowledge retrieval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66EBB29-0863-BF33-CCD7-005731423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44881"/>
              </p:ext>
            </p:extLst>
          </p:nvPr>
        </p:nvGraphicFramePr>
        <p:xfrm>
          <a:off x="457199" y="1632223"/>
          <a:ext cx="8283389" cy="423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3389">
                  <a:extLst>
                    <a:ext uri="{9D8B030D-6E8A-4147-A177-3AD203B41FA5}">
                      <a16:colId xmlns:a16="http://schemas.microsoft.com/office/drawing/2014/main" val="286976742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marL="349250" marR="0" lvl="0" indent="-257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EC653C"/>
                          </a:solidFill>
                        </a:rPr>
                        <a:t>1.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the two types of metamorphism. </a:t>
                      </a:r>
                      <a:endParaRPr lang="en-US" sz="2200" dirty="0"/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891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two types of metamorphic rock with named examples. 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22931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two distinctive landscapes in Ireland that are composed        of metamorphic rocks.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4549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role of metamorphism in the formation of     metamorphic rocks.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39528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the orogeny in which quartzite peaks were created at the  top of the Great Sugarloaf in County Wicklow.</a:t>
                      </a: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0769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95E0387-ED40-6A6C-31E3-2503F470B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2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712616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Learning intentions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634505"/>
            <a:ext cx="7921626" cy="2248182"/>
          </a:xfrm>
        </p:spPr>
        <p:txBody>
          <a:bodyPr>
            <a:normAutofit/>
          </a:bodyPr>
          <a:lstStyle/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Discuss how humans interact with the rock cycle with reference to the production of geothermal energy.</a:t>
            </a:r>
            <a:endParaRPr lang="en-IE" sz="3200" noProof="0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77382B4-52C5-8CC1-B791-3B285507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76" y="738902"/>
            <a:ext cx="584076" cy="72756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B20B277-BEF7-93C2-1FBA-600DB36C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5975036" y="4903277"/>
            <a:ext cx="2740396" cy="2700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Harnessing shallow geothermal energy in a closed-loop system </a:t>
            </a:r>
            <a:endParaRPr lang="en-IE" sz="2400" b="1" dirty="0">
              <a:ln w="0"/>
            </a:endParaRPr>
          </a:p>
        </p:txBody>
      </p:sp>
      <p:pic>
        <p:nvPicPr>
          <p:cNvPr id="3" name="Picture 2" descr="Diagram of a house with a heat pump&#10;&#10;Description automatically generated">
            <a:extLst>
              <a:ext uri="{FF2B5EF4-FFF2-40B4-BE49-F238E27FC236}">
                <a16:creationId xmlns:a16="http://schemas.microsoft.com/office/drawing/2014/main" id="{7C7D134B-87B1-20E7-E501-4BBFB1B0C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1598999"/>
            <a:ext cx="5261308" cy="48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0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 of a diagram showing the process of a fluid flow&#10;&#10;Description automatically generated">
            <a:extLst>
              <a:ext uri="{FF2B5EF4-FFF2-40B4-BE49-F238E27FC236}">
                <a16:creationId xmlns:a16="http://schemas.microsoft.com/office/drawing/2014/main" id="{6C8191BF-0DD5-9024-2402-F49949CE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52" y="1040287"/>
            <a:ext cx="3571382" cy="55076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1570865" y="5727428"/>
            <a:ext cx="2740396" cy="932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Harnessing deep geothermal energy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82130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" y="1661853"/>
            <a:ext cx="6619097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pages 108–111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72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 shot of a pipe line&#10;&#10;Description automatically generated">
            <a:extLst>
              <a:ext uri="{FF2B5EF4-FFF2-40B4-BE49-F238E27FC236}">
                <a16:creationId xmlns:a16="http://schemas.microsoft.com/office/drawing/2014/main" id="{C1CB22BD-333E-0947-287C-9A2B3DBFB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08" y="1623341"/>
            <a:ext cx="5836983" cy="38932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EA2E456-05B6-80AC-D239-A27766537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47FC0-E22F-C9DF-9FAF-E43FB7087F46}"/>
              </a:ext>
            </a:extLst>
          </p:cNvPr>
          <p:cNvSpPr txBox="1">
            <a:spLocks/>
          </p:cNvSpPr>
          <p:nvPr/>
        </p:nvSpPr>
        <p:spPr>
          <a:xfrm>
            <a:off x="554780" y="5710365"/>
            <a:ext cx="8034440" cy="41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n w="0"/>
              </a:rPr>
              <a:t>An ON Power geothermal energy production plant in Iceland </a:t>
            </a:r>
            <a:endParaRPr lang="en-IE" sz="2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03221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440747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Explanation of topic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F33B0D4-348A-B4FD-C1C6-DBF7C135A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85" y="5710365"/>
            <a:ext cx="7656627" cy="418972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400" b="1" dirty="0">
                <a:ln w="0"/>
              </a:rPr>
              <a:t>The rock cycle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CA9862-4801-0EAE-BB7F-05999E90F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9" y="738079"/>
            <a:ext cx="721756" cy="727395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ECD36AE5-AD40-49AB-23F2-2E28BAB9A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pic>
        <p:nvPicPr>
          <p:cNvPr id="4" name="Picture 3" descr="A diagram of a volcano&#10;&#10;Description automatically generated">
            <a:extLst>
              <a:ext uri="{FF2B5EF4-FFF2-40B4-BE49-F238E27FC236}">
                <a16:creationId xmlns:a16="http://schemas.microsoft.com/office/drawing/2014/main" id="{A3B9DF59-579E-6152-8D19-0A5D3306D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1900553"/>
            <a:ext cx="8434093" cy="36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3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661853"/>
            <a:ext cx="6167400" cy="345120"/>
          </a:xfrm>
        </p:spPr>
        <p:txBody>
          <a:bodyPr>
            <a:noAutofit/>
          </a:bodyPr>
          <a:lstStyle/>
          <a:p>
            <a:pPr marL="268288" indent="-268288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pages 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723E011-AD40-692A-50C2-8BFEBB2100C4}"/>
              </a:ext>
            </a:extLst>
          </p:cNvPr>
          <p:cNvSpPr txBox="1">
            <a:spLocks/>
          </p:cNvSpPr>
          <p:nvPr/>
        </p:nvSpPr>
        <p:spPr>
          <a:xfrm>
            <a:off x="609918" y="3896087"/>
            <a:ext cx="7821388" cy="22354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/>
              <a:t>Answer the basic, developed and advanced knowledge questions on page 112 of </a:t>
            </a:r>
            <a:r>
              <a:rPr lang="en-US" sz="2400" i="1" dirty="0"/>
              <a:t>The Natural World</a:t>
            </a:r>
            <a:r>
              <a:rPr lang="en-US" sz="2400" dirty="0"/>
              <a:t>.</a:t>
            </a:r>
            <a:endParaRPr lang="en-I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C622-664F-50EB-3EC5-8B82B45DEB8F}"/>
              </a:ext>
            </a:extLst>
          </p:cNvPr>
          <p:cNvSpPr/>
          <p:nvPr/>
        </p:nvSpPr>
        <p:spPr>
          <a:xfrm>
            <a:off x="589598" y="2941370"/>
            <a:ext cx="565880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Working activity – individual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33BAF768-880E-EBAE-97C5-4B27D4A2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633534"/>
            <a:ext cx="7005357" cy="4827799"/>
          </a:xfrm>
        </p:spPr>
        <p:txBody>
          <a:bodyPr>
            <a:noAutofit/>
          </a:bodyPr>
          <a:lstStyle/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Define the term ‘geothermal energy’.</a:t>
            </a:r>
          </a:p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 the two types of geothermal energy reserves.</a:t>
            </a:r>
          </a:p>
          <a:p>
            <a:pPr marL="363538" indent="-363538" defTabSz="332185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Name a country known as a ‘pioneer’ in geothermal energy production.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74F8EE-02C1-9C0C-1A63-D789153F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728664"/>
            <a:ext cx="1000125" cy="5423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E6FB4D-A7E0-381F-65AC-EAA22909D2B0}"/>
              </a:ext>
            </a:extLst>
          </p:cNvPr>
          <p:cNvSpPr/>
          <p:nvPr/>
        </p:nvSpPr>
        <p:spPr>
          <a:xfrm>
            <a:off x="628650" y="728663"/>
            <a:ext cx="363855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Progress check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7D6E92-DD28-A21B-B5C2-C0D7DE257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8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54CD19E-4CF8-3804-D073-78C39749109A}"/>
              </a:ext>
            </a:extLst>
          </p:cNvPr>
          <p:cNvSpPr txBox="1">
            <a:spLocks/>
          </p:cNvSpPr>
          <p:nvPr/>
        </p:nvSpPr>
        <p:spPr>
          <a:xfrm>
            <a:off x="631508" y="1667229"/>
            <a:ext cx="7213024" cy="12706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Shutterstock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5DADC-3B30-FC0C-5D2D-8759263557B5}"/>
              </a:ext>
            </a:extLst>
          </p:cNvPr>
          <p:cNvSpPr/>
          <p:nvPr/>
        </p:nvSpPr>
        <p:spPr>
          <a:xfrm>
            <a:off x="630238" y="728663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credits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24C0E8E4-178E-77E4-8127-6EFB3C7488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661853"/>
            <a:ext cx="5557202" cy="345120"/>
          </a:xfrm>
        </p:spPr>
        <p:txBody>
          <a:bodyPr>
            <a:noAutofit/>
          </a:bodyPr>
          <a:lstStyle/>
          <a:p>
            <a:pPr marL="271463" indent="-271463">
              <a:buClr>
                <a:srgbClr val="7A2852"/>
              </a:buClr>
            </a:pP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pages 95–96 of </a:t>
            </a:r>
            <a:r>
              <a:rPr lang="en-IE" sz="2400" i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E9551-4AAC-FA0D-BAA4-0A450CACCAAD}"/>
              </a:ext>
            </a:extLst>
          </p:cNvPr>
          <p:cNvSpPr/>
          <p:nvPr/>
        </p:nvSpPr>
        <p:spPr>
          <a:xfrm>
            <a:off x="589599" y="726502"/>
            <a:ext cx="661909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activity – group</a:t>
            </a:r>
            <a:endParaRPr lang="en-US" sz="3600" b="1" dirty="0">
              <a:ln w="0"/>
              <a:solidFill>
                <a:srgbClr val="9B338A"/>
              </a:solidFill>
              <a:latin typeface="Calibri" panose="020F0502020204030204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723E011-AD40-692A-50C2-8BFEBB2100C4}"/>
              </a:ext>
            </a:extLst>
          </p:cNvPr>
          <p:cNvSpPr txBox="1">
            <a:spLocks/>
          </p:cNvSpPr>
          <p:nvPr/>
        </p:nvSpPr>
        <p:spPr>
          <a:xfrm>
            <a:off x="609918" y="3896087"/>
            <a:ext cx="7863522" cy="9810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Clr>
                <a:srgbClr val="7A2852"/>
              </a:buClr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 the basic, developed and advanced knowledge questions on page 96 of </a:t>
            </a:r>
            <a:r>
              <a:rPr lang="en-IE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Natural World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C622-664F-50EB-3EC5-8B82B45DEB8F}"/>
              </a:ext>
            </a:extLst>
          </p:cNvPr>
          <p:cNvSpPr/>
          <p:nvPr/>
        </p:nvSpPr>
        <p:spPr>
          <a:xfrm>
            <a:off x="589598" y="2941370"/>
            <a:ext cx="565880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srgbClr val="9B338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Working activity – individual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161EDE-70A0-52E4-5665-8C566941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7CA3DC3A-31C1-78ED-BF11-FEAEF30C1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9" y="1664014"/>
            <a:ext cx="7115268" cy="3029010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the three categories of rock. 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the name of the most common rock in Ireland. 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A285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one county where marble can be found.</a:t>
            </a:r>
            <a:endParaRPr lang="en-IE" sz="2400" noProof="0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375196-BBCC-F1E6-DD1C-A33E4C17D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3" y="728664"/>
            <a:ext cx="1000125" cy="542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363855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Progress check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8C15478-0557-A7F1-796F-80FD8F6BE2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mountain with blue sky&#10;&#10;Description automatically generated">
            <a:extLst>
              <a:ext uri="{FF2B5EF4-FFF2-40B4-BE49-F238E27FC236}">
                <a16:creationId xmlns:a16="http://schemas.microsoft.com/office/drawing/2014/main" id="{59944F6B-4271-3D05-FD7C-665854C3B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56" y="448147"/>
            <a:ext cx="4273235" cy="6409853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2535326-8FD6-296E-3131-D6BEDA48B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A56C7F-B35F-303A-3B6D-3304BF951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64805"/>
              </p:ext>
            </p:extLst>
          </p:nvPr>
        </p:nvGraphicFramePr>
        <p:xfrm>
          <a:off x="338822" y="1435032"/>
          <a:ext cx="3699024" cy="127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3">
                  <a:extLst>
                    <a:ext uri="{9D8B030D-6E8A-4147-A177-3AD203B41FA5}">
                      <a16:colId xmlns:a16="http://schemas.microsoft.com/office/drawing/2014/main" val="1631662903"/>
                    </a:ext>
                  </a:extLst>
                </a:gridCol>
                <a:gridCol w="2425929">
                  <a:extLst>
                    <a:ext uri="{9D8B030D-6E8A-4147-A177-3AD203B41FA5}">
                      <a16:colId xmlns:a16="http://schemas.microsoft.com/office/drawing/2014/main" val="3141493683"/>
                    </a:ext>
                  </a:extLst>
                </a:gridCol>
                <a:gridCol w="1105042">
                  <a:extLst>
                    <a:ext uri="{9D8B030D-6E8A-4147-A177-3AD203B41FA5}">
                      <a16:colId xmlns:a16="http://schemas.microsoft.com/office/drawing/2014/main" val="446962264"/>
                    </a:ext>
                  </a:extLst>
                </a:gridCol>
              </a:tblGrid>
              <a:tr h="496822">
                <a:tc rowSpan="2"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338A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en-GB" sz="2400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Lesson 7.2</a:t>
                      </a:r>
                      <a:endParaRPr lang="en-IE" sz="2400" dirty="0">
                        <a:solidFill>
                          <a:srgbClr val="9B338A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9404"/>
                  </a:ext>
                </a:extLst>
              </a:tr>
              <a:tr h="773246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9B338A"/>
                          </a:solidFill>
                          <a:latin typeface="Avenir Next LT Pro" panose="020B0504020202020204" pitchFamily="34" charset="0"/>
                        </a:rPr>
                        <a:t>Igneous rocks</a:t>
                      </a:r>
                    </a:p>
                  </a:txBody>
                  <a:tcPr marL="68580" marR="68580" marT="34290" marB="34290" anchor="ctr">
                    <a:lnL w="38100" cmpd="sng">
                      <a:noFill/>
                    </a:lnL>
                    <a:lnR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9B3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07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9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88D0C1-F35E-830D-0BE7-510B06A04108}"/>
              </a:ext>
            </a:extLst>
          </p:cNvPr>
          <p:cNvSpPr/>
          <p:nvPr/>
        </p:nvSpPr>
        <p:spPr>
          <a:xfrm>
            <a:off x="637858" y="728663"/>
            <a:ext cx="40420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Knowledge retrieval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66EBB29-0863-BF33-CCD7-005731423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70382"/>
              </p:ext>
            </p:extLst>
          </p:nvPr>
        </p:nvGraphicFramePr>
        <p:xfrm>
          <a:off x="534154" y="1633534"/>
          <a:ext cx="8093798" cy="387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798">
                  <a:extLst>
                    <a:ext uri="{9D8B030D-6E8A-4147-A177-3AD203B41FA5}">
                      <a16:colId xmlns:a16="http://schemas.microsoft.com/office/drawing/2014/main" val="286976742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marL="373063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noProof="0" dirty="0">
                          <a:solidFill>
                            <a:srgbClr val="EC653C"/>
                          </a:solidFill>
                        </a:rPr>
                        <a:t>1.  </a:t>
                      </a:r>
                      <a:r>
                        <a:rPr lang="en-US" sz="2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the three categories of rock.</a:t>
                      </a:r>
                      <a:endParaRPr lang="en-IE" sz="2400" noProof="0" dirty="0"/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891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kern="1200" noProof="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en-US" sz="2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name of the most common rock in Ireland.</a:t>
                      </a:r>
                      <a:endParaRPr lang="en-IE" sz="2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22931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kern="1200" noProof="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en-US" sz="2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one county where marble can be found.</a:t>
                      </a:r>
                      <a:endParaRPr lang="en-IE" sz="2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4549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kern="1200" noProof="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r>
                        <a:rPr lang="en-US" sz="2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how rocks continuously change through the       rock cycle.</a:t>
                      </a:r>
                      <a:endParaRPr lang="en-IE" sz="2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39528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444500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kern="1200" noProof="0" dirty="0">
                          <a:solidFill>
                            <a:srgbClr val="EC65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</a:t>
                      </a:r>
                      <a:r>
                        <a:rPr lang="en-US" sz="2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one distinctive landscape in Ireland and the rock type it is composed of.</a:t>
                      </a:r>
                      <a:endParaRPr lang="en-IE" sz="2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E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485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95E0387-ED40-6A6C-31E3-2503F470B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8FE12-29D6-182D-A475-D25836B44541}"/>
              </a:ext>
            </a:extLst>
          </p:cNvPr>
          <p:cNvSpPr/>
          <p:nvPr/>
        </p:nvSpPr>
        <p:spPr>
          <a:xfrm>
            <a:off x="630238" y="728663"/>
            <a:ext cx="712616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3600" b="1" dirty="0">
                <a:ln w="0"/>
                <a:solidFill>
                  <a:srgbClr val="9B338A"/>
                </a:solidFill>
                <a:latin typeface="Calibri" panose="020F0502020204030204"/>
              </a:rPr>
              <a:t>Learning intentions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791D08-D30B-0DFF-C747-94CA0645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616089"/>
            <a:ext cx="7126166" cy="1714939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rgbClr val="7A2852"/>
              </a:buClr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Explain the formation of granite and basalt igneous rocks with reference to landscapes in Ireland.</a:t>
            </a:r>
            <a:endParaRPr lang="en-IE" sz="3200" noProof="0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77382B4-52C5-8CC1-B791-3B285507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76" y="738902"/>
            <a:ext cx="584076" cy="72756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B20B277-BEF7-93C2-1FBA-600DB36C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8286865" y="6413301"/>
            <a:ext cx="857135" cy="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12BF63-2454-47D9-AC43-0C3C10E2E703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1701</TotalTime>
  <Words>1071</Words>
  <Application>Microsoft Office PowerPoint</Application>
  <PresentationFormat>On-screen Show (4:3)</PresentationFormat>
  <Paragraphs>178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O Donnell</dc:creator>
  <cp:lastModifiedBy>Neil McNamee</cp:lastModifiedBy>
  <cp:revision>330</cp:revision>
  <dcterms:created xsi:type="dcterms:W3CDTF">2023-04-01T17:01:05Z</dcterms:created>
  <dcterms:modified xsi:type="dcterms:W3CDTF">2023-08-08T15:18:59Z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-1009549215</vt:i4>
  </property>
  <property fmtid="{D5CDD505-2E9C-101B-9397-08002B2CF9AE}" pid="3" name="_NewReviewCycle">
    <vt:lpwstr/>
  </property>
  <property fmtid="{D5CDD505-2E9C-101B-9397-08002B2CF9AE}" pid="4" name="_EmailSubject">
    <vt:lpwstr>The Natural World Sample PPTs</vt:lpwstr>
  </property>
  <property fmtid="{D5CDD505-2E9C-101B-9397-08002B2CF9AE}" pid="5" name="_AuthorEmail">
    <vt:lpwstr>joshea@edco.ie</vt:lpwstr>
  </property>
  <property fmtid="{D5CDD505-2E9C-101B-9397-08002B2CF9AE}" pid="6" name="_AuthorEmailDisplayName">
    <vt:lpwstr>O'Shea, Julie</vt:lpwstr>
  </property>
</Properties>
</file>