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4"/>
  </p:handoutMasterIdLst>
  <p:sldIdLst>
    <p:sldId id="321" r:id="rId2"/>
    <p:sldId id="256" r:id="rId3"/>
    <p:sldId id="257" r:id="rId4"/>
    <p:sldId id="270" r:id="rId5"/>
    <p:sldId id="258" r:id="rId6"/>
    <p:sldId id="322" r:id="rId7"/>
    <p:sldId id="259" r:id="rId8"/>
    <p:sldId id="323" r:id="rId9"/>
    <p:sldId id="271" r:id="rId10"/>
    <p:sldId id="260" r:id="rId11"/>
    <p:sldId id="261" r:id="rId12"/>
    <p:sldId id="324" r:id="rId13"/>
    <p:sldId id="325" r:id="rId14"/>
    <p:sldId id="274" r:id="rId15"/>
    <p:sldId id="275" r:id="rId16"/>
    <p:sldId id="326" r:id="rId17"/>
    <p:sldId id="327" r:id="rId18"/>
    <p:sldId id="276" r:id="rId19"/>
    <p:sldId id="328" r:id="rId20"/>
    <p:sldId id="277" r:id="rId21"/>
    <p:sldId id="278" r:id="rId22"/>
    <p:sldId id="279" r:id="rId23"/>
    <p:sldId id="329" r:id="rId24"/>
    <p:sldId id="280" r:id="rId25"/>
    <p:sldId id="281" r:id="rId26"/>
    <p:sldId id="330" r:id="rId27"/>
    <p:sldId id="282" r:id="rId28"/>
    <p:sldId id="283" r:id="rId29"/>
    <p:sldId id="284" r:id="rId30"/>
    <p:sldId id="285" r:id="rId31"/>
    <p:sldId id="331" r:id="rId32"/>
    <p:sldId id="286" r:id="rId33"/>
    <p:sldId id="332" r:id="rId34"/>
    <p:sldId id="287" r:id="rId35"/>
    <p:sldId id="288" r:id="rId36"/>
    <p:sldId id="289" r:id="rId37"/>
    <p:sldId id="290" r:id="rId38"/>
    <p:sldId id="291" r:id="rId39"/>
    <p:sldId id="292" r:id="rId40"/>
    <p:sldId id="333" r:id="rId41"/>
    <p:sldId id="293" r:id="rId42"/>
    <p:sldId id="294" r:id="rId43"/>
    <p:sldId id="319" r:id="rId44"/>
    <p:sldId id="295" r:id="rId45"/>
    <p:sldId id="318" r:id="rId46"/>
    <p:sldId id="334" r:id="rId47"/>
    <p:sldId id="296" r:id="rId48"/>
    <p:sldId id="335" r:id="rId49"/>
    <p:sldId id="297" r:id="rId50"/>
    <p:sldId id="336" r:id="rId51"/>
    <p:sldId id="298" r:id="rId52"/>
    <p:sldId id="338" r:id="rId53"/>
    <p:sldId id="337" r:id="rId54"/>
    <p:sldId id="299" r:id="rId55"/>
    <p:sldId id="300" r:id="rId56"/>
    <p:sldId id="341" r:id="rId57"/>
    <p:sldId id="301" r:id="rId58"/>
    <p:sldId id="302" r:id="rId59"/>
    <p:sldId id="340" r:id="rId60"/>
    <p:sldId id="339" r:id="rId61"/>
    <p:sldId id="303" r:id="rId62"/>
    <p:sldId id="342" r:id="rId63"/>
    <p:sldId id="304" r:id="rId64"/>
    <p:sldId id="305" r:id="rId65"/>
    <p:sldId id="306" r:id="rId66"/>
    <p:sldId id="343" r:id="rId67"/>
    <p:sldId id="307" r:id="rId68"/>
    <p:sldId id="345" r:id="rId69"/>
    <p:sldId id="344" r:id="rId70"/>
    <p:sldId id="308" r:id="rId71"/>
    <p:sldId id="309" r:id="rId72"/>
    <p:sldId id="310" r:id="rId73"/>
    <p:sldId id="311" r:id="rId74"/>
    <p:sldId id="346" r:id="rId75"/>
    <p:sldId id="312" r:id="rId76"/>
    <p:sldId id="347" r:id="rId77"/>
    <p:sldId id="320" r:id="rId78"/>
    <p:sldId id="313" r:id="rId79"/>
    <p:sldId id="348" r:id="rId80"/>
    <p:sldId id="314" r:id="rId81"/>
    <p:sldId id="315" r:id="rId82"/>
    <p:sldId id="316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77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  <p15:guide id="9" orient="horz" pos="1253" userDrawn="1">
          <p15:clr>
            <a:srgbClr val="A4A3A4"/>
          </p15:clr>
        </p15:guide>
        <p15:guide id="10" orient="horz" pos="1026" userDrawn="1">
          <p15:clr>
            <a:srgbClr val="A4A3A4"/>
          </p15:clr>
        </p15:guide>
        <p15:guide id="11" orient="horz" pos="1979" userDrawn="1">
          <p15:clr>
            <a:srgbClr val="A4A3A4"/>
          </p15:clr>
        </p15:guide>
        <p15:guide id="14" orient="horz" pos="3090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7" orient="horz" pos="2205" userDrawn="1">
          <p15:clr>
            <a:srgbClr val="A4A3A4"/>
          </p15:clr>
        </p15:guide>
        <p15:guide id="18" orient="horz" pos="4065" userDrawn="1">
          <p15:clr>
            <a:srgbClr val="A4A3A4"/>
          </p15:clr>
        </p15:guide>
        <p15:guide id="19" pos="2142" userDrawn="1">
          <p15:clr>
            <a:srgbClr val="A4A3A4"/>
          </p15:clr>
        </p15:guide>
        <p15:guide id="20" orient="horz" pos="504" userDrawn="1">
          <p15:clr>
            <a:srgbClr val="A4A3A4"/>
          </p15:clr>
        </p15:guide>
        <p15:guide id="21" pos="4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542724-5401-4627-1F31-85BD8FA8BB9A}" name="Sam Hartburn" initials="SH" userId="71ba994bb4a3750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4"/>
    <a:srgbClr val="F49600"/>
    <a:srgbClr val="5874B7"/>
    <a:srgbClr val="4BAFE4"/>
    <a:srgbClr val="2958A5"/>
    <a:srgbClr val="C3C8E7"/>
    <a:srgbClr val="EDE4F2"/>
    <a:srgbClr val="BC90C1"/>
    <a:srgbClr val="C2D6B3"/>
    <a:srgbClr val="DCC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5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920" y="108"/>
      </p:cViewPr>
      <p:guideLst>
        <p:guide pos="3377"/>
        <p:guide pos="385"/>
        <p:guide pos="5375"/>
        <p:guide orient="horz" pos="867"/>
        <p:guide orient="horz" pos="1253"/>
        <p:guide orient="horz" pos="1026"/>
        <p:guide orient="horz" pos="1979"/>
        <p:guide orient="horz" pos="3090"/>
        <p:guide orient="horz" pos="2863"/>
        <p:guide orient="horz" pos="2205"/>
        <p:guide orient="horz" pos="4065"/>
        <p:guide pos="2142"/>
        <p:guide orient="horz" pos="504"/>
        <p:guide pos="44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microsoft.com/office/2018/10/relationships/authors" Target="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D7072-F307-2A14-DA3C-F6B9016B5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8B172-AA19-A311-05D5-E9286D3941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6CEA-F642-4686-BF4A-B68257E5DED4}" type="datetimeFigureOut">
              <a:rPr lang="en-IE" smtClean="0"/>
              <a:t>09/05/2024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938EB-81FB-AD87-E010-873D860B9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C8674-A0B7-43EB-728F-CBF481586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6158-168B-4467-9576-3FE8E73136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465242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71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3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9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9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4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13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0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95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CC6AF33-370D-AACE-F11B-1F8FC2B8909C}"/>
              </a:ext>
            </a:extLst>
          </p:cNvPr>
          <p:cNvSpPr txBox="1">
            <a:spLocks/>
          </p:cNvSpPr>
          <p:nvPr userDrawn="1"/>
        </p:nvSpPr>
        <p:spPr>
          <a:xfrm>
            <a:off x="225751" y="6440137"/>
            <a:ext cx="388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F24659-1FAB-40E5-A998-36AE7CBE7457}" type="slidenum">
              <a:rPr lang="en-IE" b="1" smtClean="0">
                <a:solidFill>
                  <a:schemeClr val="bg1"/>
                </a:solidFill>
              </a:rPr>
              <a:pPr/>
              <a:t>‹#›</a:t>
            </a:fld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81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2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6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A322-58CF-4462-9258-87E6A531E516}" type="datetimeFigureOut">
              <a:rPr lang="en-GB" smtClean="0"/>
              <a:t>09/05/2024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83D7-C252-4A89-A3E5-B38BA6935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3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20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7" Type="http://schemas.openxmlformats.org/officeDocument/2006/relationships/image" Target="../media/image125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7" Type="http://schemas.openxmlformats.org/officeDocument/2006/relationships/image" Target="../media/image154.png"/><Relationship Id="rId2" Type="http://schemas.openxmlformats.org/officeDocument/2006/relationships/image" Target="../media/image1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44B892-0551-D5D0-947D-2E661E634F0F}"/>
              </a:ext>
            </a:extLst>
          </p:cNvPr>
          <p:cNvSpPr txBox="1"/>
          <p:nvPr/>
        </p:nvSpPr>
        <p:spPr>
          <a:xfrm>
            <a:off x="0" y="5783451"/>
            <a:ext cx="9144000" cy="829786"/>
          </a:xfrm>
          <a:prstGeom prst="rect">
            <a:avLst/>
          </a:prstGeom>
          <a:solidFill>
            <a:srgbClr val="76AF64"/>
          </a:solidFill>
          <a:ln w="190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IE" sz="3200" dirty="0">
                <a:solidFill>
                  <a:schemeClr val="bg1"/>
                </a:solidFill>
              </a:rPr>
              <a:t>Chapter 2:</a:t>
            </a:r>
            <a:r>
              <a:rPr lang="en-IE" sz="3200" b="1" dirty="0">
                <a:solidFill>
                  <a:schemeClr val="bg1"/>
                </a:solidFill>
              </a:rPr>
              <a:t> Numbers</a:t>
            </a:r>
          </a:p>
        </p:txBody>
      </p:sp>
    </p:spTree>
    <p:extLst>
      <p:ext uri="{BB962C8B-B14F-4D97-AF65-F5344CB8AC3E}">
        <p14:creationId xmlns:p14="http://schemas.microsoft.com/office/powerpoint/2010/main" val="29176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500400" y="1486006"/>
            <a:ext cx="16045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DA3B-D35F-6CEB-3E29-E26AF73BF06C}"/>
              </a:ext>
            </a:extLst>
          </p:cNvPr>
          <p:cNvSpPr txBox="1"/>
          <p:nvPr/>
        </p:nvSpPr>
        <p:spPr>
          <a:xfrm>
            <a:off x="509109" y="1936561"/>
            <a:ext cx="8267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2.</a:t>
            </a:r>
            <a:r>
              <a:rPr lang="en-GB" sz="2200" dirty="0"/>
              <a:t>  On the number line below, show all the integers that are less than 4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GB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509109" y="2527870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94E95-4801-CD53-99BC-1B356A13D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64" y="4610621"/>
            <a:ext cx="5924649" cy="448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4430BA-B2A6-2B84-8CB0-4F044EC1D239}"/>
              </a:ext>
            </a:extLst>
          </p:cNvPr>
          <p:cNvSpPr txBox="1"/>
          <p:nvPr/>
        </p:nvSpPr>
        <p:spPr>
          <a:xfrm>
            <a:off x="611188" y="3120892"/>
            <a:ext cx="2357311" cy="1021556"/>
          </a:xfrm>
          <a:prstGeom prst="roundRect">
            <a:avLst/>
          </a:prstGeom>
          <a:noFill/>
          <a:ln w="19050" cap="sq">
            <a:solidFill>
              <a:srgbClr val="E3061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0449"/>
                      <a:gd name="connsiteY0" fmla="*/ 0 h 677108"/>
                      <a:gd name="connsiteX1" fmla="*/ 612108 w 2550449"/>
                      <a:gd name="connsiteY1" fmla="*/ 0 h 677108"/>
                      <a:gd name="connsiteX2" fmla="*/ 1173207 w 2550449"/>
                      <a:gd name="connsiteY2" fmla="*/ 0 h 677108"/>
                      <a:gd name="connsiteX3" fmla="*/ 1861828 w 2550449"/>
                      <a:gd name="connsiteY3" fmla="*/ 0 h 677108"/>
                      <a:gd name="connsiteX4" fmla="*/ 2550449 w 2550449"/>
                      <a:gd name="connsiteY4" fmla="*/ 0 h 677108"/>
                      <a:gd name="connsiteX5" fmla="*/ 2550449 w 2550449"/>
                      <a:gd name="connsiteY5" fmla="*/ 677108 h 677108"/>
                      <a:gd name="connsiteX6" fmla="*/ 1963846 w 2550449"/>
                      <a:gd name="connsiteY6" fmla="*/ 677108 h 677108"/>
                      <a:gd name="connsiteX7" fmla="*/ 1377242 w 2550449"/>
                      <a:gd name="connsiteY7" fmla="*/ 677108 h 677108"/>
                      <a:gd name="connsiteX8" fmla="*/ 688621 w 2550449"/>
                      <a:gd name="connsiteY8" fmla="*/ 677108 h 677108"/>
                      <a:gd name="connsiteX9" fmla="*/ 0 w 2550449"/>
                      <a:gd name="connsiteY9" fmla="*/ 677108 h 677108"/>
                      <a:gd name="connsiteX10" fmla="*/ 0 w 2550449"/>
                      <a:gd name="connsiteY10" fmla="*/ 0 h 677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50449" h="677108" extrusionOk="0">
                        <a:moveTo>
                          <a:pt x="0" y="0"/>
                        </a:moveTo>
                        <a:cubicBezTo>
                          <a:pt x="265747" y="-14346"/>
                          <a:pt x="474545" y="10767"/>
                          <a:pt x="612108" y="0"/>
                        </a:cubicBezTo>
                        <a:cubicBezTo>
                          <a:pt x="749671" y="-10767"/>
                          <a:pt x="947940" y="-6947"/>
                          <a:pt x="1173207" y="0"/>
                        </a:cubicBezTo>
                        <a:cubicBezTo>
                          <a:pt x="1398474" y="6947"/>
                          <a:pt x="1627612" y="24460"/>
                          <a:pt x="1861828" y="0"/>
                        </a:cubicBezTo>
                        <a:cubicBezTo>
                          <a:pt x="2096044" y="-24460"/>
                          <a:pt x="2313992" y="-18244"/>
                          <a:pt x="2550449" y="0"/>
                        </a:cubicBezTo>
                        <a:cubicBezTo>
                          <a:pt x="2568023" y="158206"/>
                          <a:pt x="2531493" y="444928"/>
                          <a:pt x="2550449" y="677108"/>
                        </a:cubicBezTo>
                        <a:cubicBezTo>
                          <a:pt x="2424613" y="688925"/>
                          <a:pt x="2195983" y="664505"/>
                          <a:pt x="1963846" y="677108"/>
                        </a:cubicBezTo>
                        <a:cubicBezTo>
                          <a:pt x="1731709" y="689711"/>
                          <a:pt x="1524557" y="697560"/>
                          <a:pt x="1377242" y="677108"/>
                        </a:cubicBezTo>
                        <a:cubicBezTo>
                          <a:pt x="1229927" y="656656"/>
                          <a:pt x="965109" y="671115"/>
                          <a:pt x="688621" y="677108"/>
                        </a:cubicBezTo>
                        <a:cubicBezTo>
                          <a:pt x="412133" y="683101"/>
                          <a:pt x="206420" y="643930"/>
                          <a:pt x="0" y="677108"/>
                        </a:cubicBezTo>
                        <a:cubicBezTo>
                          <a:pt x="-13399" y="528425"/>
                          <a:pt x="22399" y="2307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The arrow at the end of the line means that it continues forever</a:t>
            </a:r>
            <a:r>
              <a:rPr lang="en-GB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en-GB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432B7D-568B-3C84-03CD-1F6AE3A74774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789844" y="4142448"/>
            <a:ext cx="848853" cy="499223"/>
          </a:xfrm>
          <a:prstGeom prst="straightConnector1">
            <a:avLst/>
          </a:prstGeom>
          <a:ln w="19050">
            <a:solidFill>
              <a:srgbClr val="E30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6DD12E5-88FE-480C-52B8-B09715A62535}"/>
              </a:ext>
            </a:extLst>
          </p:cNvPr>
          <p:cNvSpPr txBox="1"/>
          <p:nvPr/>
        </p:nvSpPr>
        <p:spPr>
          <a:xfrm>
            <a:off x="491691" y="952146"/>
            <a:ext cx="643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Number Sets and their Number Lines</a:t>
            </a:r>
          </a:p>
        </p:txBody>
      </p:sp>
    </p:spTree>
    <p:extLst>
      <p:ext uri="{BB962C8B-B14F-4D97-AF65-F5344CB8AC3E}">
        <p14:creationId xmlns:p14="http://schemas.microsoft.com/office/powerpoint/2010/main" val="3910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7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401" y="3943354"/>
            <a:ext cx="788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The lowest common multiple (LCM) of two or more numbers is the smallest number that these numbers will all divide into.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EB7B7-4C7B-844D-EC96-6C0EBE1E7341}"/>
              </a:ext>
            </a:extLst>
          </p:cNvPr>
          <p:cNvSpPr txBox="1"/>
          <p:nvPr/>
        </p:nvSpPr>
        <p:spPr>
          <a:xfrm>
            <a:off x="500400" y="1490573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Multiples</a:t>
            </a:r>
            <a:endParaRPr lang="en-GB" sz="3200" b="1" dirty="0">
              <a:solidFill>
                <a:srgbClr val="5874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0400" y="3466090"/>
            <a:ext cx="454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Lowest Common Multiple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F10EC-6772-3F01-9595-258A52FB7494}"/>
              </a:ext>
            </a:extLst>
          </p:cNvPr>
          <p:cNvSpPr txBox="1"/>
          <p:nvPr/>
        </p:nvSpPr>
        <p:spPr>
          <a:xfrm>
            <a:off x="500400" y="1983627"/>
            <a:ext cx="6378964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Multiples of 3 = {3, 6, 9, 12, 15, 18, …}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Multiples of 5 = {5, 10, 15, 20, 25, 30, …}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Multiples of 100 = {100, 200, 300, 400, 500, 600, …}</a:t>
            </a:r>
          </a:p>
        </p:txBody>
      </p:sp>
    </p:spTree>
    <p:extLst>
      <p:ext uri="{BB962C8B-B14F-4D97-AF65-F5344CB8AC3E}">
        <p14:creationId xmlns:p14="http://schemas.microsoft.com/office/powerpoint/2010/main" val="31299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067"/>
          <a:stretch/>
        </p:blipFill>
        <p:spPr>
          <a:xfrm>
            <a:off x="-3559" y="1708922"/>
            <a:ext cx="9144000" cy="5149078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E153D68-B3BE-3444-BEC5-D5ACE50D8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9"/>
          <a:stretch/>
        </p:blipFill>
        <p:spPr>
          <a:xfrm>
            <a:off x="611187" y="822577"/>
            <a:ext cx="7914509" cy="8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9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7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401" y="1960098"/>
            <a:ext cx="7883024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  <a:p>
            <a:pPr>
              <a:spcAft>
                <a:spcPts val="1800"/>
              </a:spcAft>
              <a:buClr>
                <a:srgbClr val="2958A5"/>
              </a:buClr>
            </a:pPr>
            <a:r>
              <a:rPr lang="en-GB" sz="2200" dirty="0"/>
              <a:t>Find the lowest common multiple of 3 and 4.</a:t>
            </a:r>
          </a:p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400" b="1" dirty="0"/>
              <a:t>Solution</a:t>
            </a:r>
            <a:endParaRPr lang="en-GB" sz="2200" b="1" dirty="0"/>
          </a:p>
          <a:p>
            <a:pPr marL="0" lvl="1">
              <a:spcAft>
                <a:spcPts val="1100"/>
              </a:spcAft>
              <a:buClr>
                <a:srgbClr val="2958A5"/>
              </a:buClr>
            </a:pPr>
            <a:r>
              <a:rPr lang="en-GB" sz="2200" dirty="0"/>
              <a:t>Multiples of 3 = 3, 6, 9, </a:t>
            </a:r>
            <a:r>
              <a:rPr lang="en-GB" sz="2200" b="1" dirty="0">
                <a:solidFill>
                  <a:srgbClr val="E30614"/>
                </a:solidFill>
              </a:rPr>
              <a:t>12</a:t>
            </a:r>
            <a:r>
              <a:rPr lang="en-GB" sz="2200" dirty="0"/>
              <a:t>, 15, 18, 21, </a:t>
            </a:r>
            <a:r>
              <a:rPr lang="en-GB" sz="2200" b="1" dirty="0">
                <a:solidFill>
                  <a:srgbClr val="E30614"/>
                </a:solidFill>
              </a:rPr>
              <a:t>24</a:t>
            </a:r>
            <a:r>
              <a:rPr lang="en-GB" sz="2200" dirty="0"/>
              <a:t>, 27, …</a:t>
            </a:r>
          </a:p>
          <a:p>
            <a:pPr marL="0" lvl="1">
              <a:spcAft>
                <a:spcPts val="1100"/>
              </a:spcAft>
              <a:buClr>
                <a:srgbClr val="2958A5"/>
              </a:buClr>
            </a:pPr>
            <a:r>
              <a:rPr lang="en-GB" sz="2200" dirty="0"/>
              <a:t>Multiples of 4 = 4, 8, </a:t>
            </a:r>
            <a:r>
              <a:rPr lang="en-GB" sz="2200" b="1" dirty="0">
                <a:solidFill>
                  <a:srgbClr val="E30614"/>
                </a:solidFill>
              </a:rPr>
              <a:t>12</a:t>
            </a:r>
            <a:r>
              <a:rPr lang="en-GB" sz="2200" dirty="0"/>
              <a:t>, 16, 20, </a:t>
            </a:r>
            <a:r>
              <a:rPr lang="en-GB" sz="2200" b="1" dirty="0">
                <a:solidFill>
                  <a:srgbClr val="E30614"/>
                </a:solidFill>
              </a:rPr>
              <a:t>24</a:t>
            </a:r>
            <a:r>
              <a:rPr lang="en-GB" sz="2200" dirty="0"/>
              <a:t>, 28, …</a:t>
            </a:r>
          </a:p>
          <a:p>
            <a:pPr marL="0" lvl="1">
              <a:spcAft>
                <a:spcPts val="1100"/>
              </a:spcAft>
              <a:buClr>
                <a:srgbClr val="2958A5"/>
              </a:buClr>
            </a:pPr>
            <a:r>
              <a:rPr lang="en-GB" sz="2200" dirty="0"/>
              <a:t>Lowest common multiple = </a:t>
            </a:r>
            <a:r>
              <a:rPr lang="en-GB" sz="2200" b="1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0400" y="1482834"/>
            <a:ext cx="454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Lowest Common Multiple</a:t>
            </a:r>
          </a:p>
        </p:txBody>
      </p:sp>
    </p:spTree>
    <p:extLst>
      <p:ext uri="{BB962C8B-B14F-4D97-AF65-F5344CB8AC3E}">
        <p14:creationId xmlns:p14="http://schemas.microsoft.com/office/powerpoint/2010/main" val="27261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4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399" y="4173478"/>
            <a:ext cx="828467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 group of numbers that multiply together to give you a desired number.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Factors of 3 = 3 × 1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Factors of 10 = 1 × 10 or 2 × 5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Factors of 12 = 1 × 12 or 2 × 6 or 3 × 4 or 2 × 2 ×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EB7B7-4C7B-844D-EC96-6C0EBE1E7341}"/>
              </a:ext>
            </a:extLst>
          </p:cNvPr>
          <p:cNvSpPr txBox="1"/>
          <p:nvPr/>
        </p:nvSpPr>
        <p:spPr>
          <a:xfrm>
            <a:off x="500400" y="1481047"/>
            <a:ext cx="135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Divisors</a:t>
            </a:r>
            <a:endParaRPr lang="en-GB" sz="3200" b="1" dirty="0">
              <a:solidFill>
                <a:srgbClr val="5874B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0399" y="3736247"/>
            <a:ext cx="31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Factors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55B8A-F7B9-AA31-7E7B-8ECA709DCE72}"/>
              </a:ext>
            </a:extLst>
          </p:cNvPr>
          <p:cNvSpPr txBox="1"/>
          <p:nvPr/>
        </p:nvSpPr>
        <p:spPr>
          <a:xfrm>
            <a:off x="500399" y="1969826"/>
            <a:ext cx="63789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Numbers that divide in with no remainder.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Divisors of 10 = {1, 2, 5, 10}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Divisors of 30 = {1, 2, 3, 4, 5, 6, 10, 15, 30}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Divisors of 27 = {1, 3, 9, 27}</a:t>
            </a:r>
          </a:p>
        </p:txBody>
      </p:sp>
    </p:spTree>
    <p:extLst>
      <p:ext uri="{BB962C8B-B14F-4D97-AF65-F5344CB8AC3E}">
        <p14:creationId xmlns:p14="http://schemas.microsoft.com/office/powerpoint/2010/main" val="37112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6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400" y="1961145"/>
            <a:ext cx="7883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The Highest Common Factor (HCF) of two or more numbers is the largest number that divides into all of the numbers.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0398" y="1464830"/>
            <a:ext cx="424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Highest Common Factor</a:t>
            </a:r>
          </a:p>
        </p:txBody>
      </p:sp>
    </p:spTree>
    <p:extLst>
      <p:ext uri="{BB962C8B-B14F-4D97-AF65-F5344CB8AC3E}">
        <p14:creationId xmlns:p14="http://schemas.microsoft.com/office/powerpoint/2010/main" val="41221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C5ED0F-98CD-909A-8DEC-866B21B59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26"/>
          <a:stretch/>
        </p:blipFill>
        <p:spPr>
          <a:xfrm>
            <a:off x="611187" y="800100"/>
            <a:ext cx="7933706" cy="8651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511"/>
          <a:stretch/>
        </p:blipFill>
        <p:spPr>
          <a:xfrm>
            <a:off x="0" y="1673996"/>
            <a:ext cx="9144000" cy="5184003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17355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6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400" y="1961145"/>
            <a:ext cx="788302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  <a:p>
            <a:pPr>
              <a:spcAft>
                <a:spcPts val="1800"/>
              </a:spcAft>
              <a:buClr>
                <a:srgbClr val="2958A5"/>
              </a:buClr>
            </a:pPr>
            <a:r>
              <a:rPr lang="en-GB" sz="2200" dirty="0"/>
              <a:t>Find the highest common factor of 36 and 54.</a:t>
            </a:r>
          </a:p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400" b="1" dirty="0"/>
              <a:t>Solution</a:t>
            </a:r>
          </a:p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200" dirty="0"/>
              <a:t>Factors of 36 = {1, 2, 3, 4, 6, 9, 12, </a:t>
            </a:r>
            <a:r>
              <a:rPr lang="en-GB" sz="2200" b="1" dirty="0">
                <a:solidFill>
                  <a:srgbClr val="E30614"/>
                </a:solidFill>
              </a:rPr>
              <a:t>18</a:t>
            </a:r>
            <a:r>
              <a:rPr lang="en-GB" sz="2200" dirty="0"/>
              <a:t>, 36}</a:t>
            </a:r>
          </a:p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200" dirty="0"/>
              <a:t>Factors of 54 = {1, 2, 3, 6, 9, </a:t>
            </a:r>
            <a:r>
              <a:rPr lang="en-GB" sz="2200" b="1" dirty="0">
                <a:solidFill>
                  <a:srgbClr val="E30614"/>
                </a:solidFill>
              </a:rPr>
              <a:t>18</a:t>
            </a:r>
            <a:r>
              <a:rPr lang="en-GB" sz="2200" dirty="0"/>
              <a:t>, 27, 54}</a:t>
            </a:r>
          </a:p>
          <a:p>
            <a:pPr>
              <a:spcAft>
                <a:spcPts val="600"/>
              </a:spcAft>
              <a:buClr>
                <a:srgbClr val="2958A5"/>
              </a:buClr>
            </a:pPr>
            <a:r>
              <a:rPr lang="en-GB" sz="2200" dirty="0"/>
              <a:t>Highest common factor = </a:t>
            </a:r>
            <a:r>
              <a:rPr lang="en-GB" sz="2200" b="1" dirty="0"/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0398" y="1464830"/>
            <a:ext cx="424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Highest Common Factor</a:t>
            </a:r>
          </a:p>
        </p:txBody>
      </p:sp>
    </p:spTree>
    <p:extLst>
      <p:ext uri="{BB962C8B-B14F-4D97-AF65-F5344CB8AC3E}">
        <p14:creationId xmlns:p14="http://schemas.microsoft.com/office/powerpoint/2010/main" val="36156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7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399" y="1972182"/>
            <a:ext cx="8504263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prime number is a natural number greater than 1 that only has two divisors: itself and 1.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Prime number set = {2, 3, 5, 7, 11, 13, 17, 19, 23, 29, 31, 37, 41, 43, 47, 53, …}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0399" y="1483880"/>
            <a:ext cx="31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Prime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21CDF-EB0E-1AC1-D8AA-02E2EC4DBFC1}"/>
              </a:ext>
            </a:extLst>
          </p:cNvPr>
          <p:cNvSpPr txBox="1"/>
          <p:nvPr/>
        </p:nvSpPr>
        <p:spPr>
          <a:xfrm>
            <a:off x="500398" y="3710426"/>
            <a:ext cx="850426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write a number as a </a:t>
            </a:r>
            <a:r>
              <a:rPr lang="en-GB" sz="2000" b="1" dirty="0"/>
              <a:t>product</a:t>
            </a:r>
            <a:r>
              <a:rPr lang="en-GB" sz="2000" dirty="0"/>
              <a:t> of its prime factors:</a:t>
            </a:r>
          </a:p>
          <a:p>
            <a:pPr marL="627063" indent="-269875">
              <a:spcAft>
                <a:spcPts val="1000"/>
              </a:spcAft>
              <a:buFont typeface="+mj-lt"/>
              <a:buAutoNum type="arabicPeriod"/>
            </a:pPr>
            <a:r>
              <a:rPr lang="en-GB" sz="2000" b="1" dirty="0"/>
              <a:t> </a:t>
            </a:r>
            <a:r>
              <a:rPr lang="en-GB" sz="2000" dirty="0"/>
              <a:t>Find the smallest prime number that divides in evenly and divide.</a:t>
            </a:r>
          </a:p>
          <a:p>
            <a:pPr marL="627063" indent="-269875">
              <a:spcAft>
                <a:spcPts val="1000"/>
              </a:spcAft>
              <a:buFont typeface="+mj-lt"/>
              <a:buAutoNum type="arabicPeriod"/>
            </a:pPr>
            <a:r>
              <a:rPr lang="en-GB" sz="2000" b="1" dirty="0"/>
              <a:t> </a:t>
            </a:r>
            <a:r>
              <a:rPr lang="en-GB" sz="2000" dirty="0"/>
              <a:t>Find the smallest prime number that divides into your answer and divide.</a:t>
            </a:r>
          </a:p>
          <a:p>
            <a:pPr marL="627063" indent="-269875">
              <a:spcAft>
                <a:spcPts val="1000"/>
              </a:spcAft>
              <a:buFont typeface="+mj-lt"/>
              <a:buAutoNum type="arabicPeriod"/>
            </a:pPr>
            <a:r>
              <a:rPr lang="en-GB" sz="2000" b="1" dirty="0"/>
              <a:t> </a:t>
            </a:r>
            <a:r>
              <a:rPr lang="en-GB" sz="2000" dirty="0"/>
              <a:t>Repeat the process until your answer is 1.</a:t>
            </a:r>
          </a:p>
          <a:p>
            <a:pPr marL="627063" indent="-269875">
              <a:spcAft>
                <a:spcPts val="1000"/>
              </a:spcAft>
              <a:buFont typeface="+mj-lt"/>
              <a:buAutoNum type="arabicPeriod"/>
            </a:pPr>
            <a:r>
              <a:rPr lang="en-GB" sz="2000" b="1" dirty="0"/>
              <a:t> </a:t>
            </a:r>
            <a:r>
              <a:rPr lang="en-US" sz="2000" dirty="0"/>
              <a:t>Write your number as a product of all your prime divisors.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8AF68-5681-E8A9-F980-97ED70245143}"/>
              </a:ext>
            </a:extLst>
          </p:cNvPr>
          <p:cNvSpPr txBox="1"/>
          <p:nvPr/>
        </p:nvSpPr>
        <p:spPr>
          <a:xfrm>
            <a:off x="500398" y="3204950"/>
            <a:ext cx="31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Prime factors</a:t>
            </a:r>
          </a:p>
        </p:txBody>
      </p:sp>
    </p:spTree>
    <p:extLst>
      <p:ext uri="{BB962C8B-B14F-4D97-AF65-F5344CB8AC3E}">
        <p14:creationId xmlns:p14="http://schemas.microsoft.com/office/powerpoint/2010/main" val="4741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20ED9B1-882D-D6B5-34DB-949DB1FB3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57"/>
          <a:stretch/>
        </p:blipFill>
        <p:spPr>
          <a:xfrm>
            <a:off x="611187" y="810317"/>
            <a:ext cx="7919439" cy="11788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665"/>
          <a:stretch/>
        </p:blipFill>
        <p:spPr>
          <a:xfrm>
            <a:off x="0" y="1997847"/>
            <a:ext cx="9144000" cy="4860153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193536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4917F8-1E79-1117-1F69-69CDB10FDA5A}"/>
              </a:ext>
            </a:extLst>
          </p:cNvPr>
          <p:cNvSpPr txBox="1"/>
          <p:nvPr/>
        </p:nvSpPr>
        <p:spPr>
          <a:xfrm>
            <a:off x="496644" y="960390"/>
            <a:ext cx="3472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76AF64"/>
                </a:solidFill>
              </a:rPr>
              <a:t>Learning Intentions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50BD3-DBCC-EE05-36D0-97B3ABD5EC53}"/>
              </a:ext>
            </a:extLst>
          </p:cNvPr>
          <p:cNvSpPr txBox="1"/>
          <p:nvPr/>
        </p:nvSpPr>
        <p:spPr>
          <a:xfrm>
            <a:off x="508519" y="1554128"/>
            <a:ext cx="8130384" cy="282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en-GB" sz="2200" dirty="0"/>
              <a:t>After this unit of learning, you will be able to: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Define and give examples of different types of number sets.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Follow the correct order of operations for calculations.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Understand and apply the use of powers.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Simplify, add, subtract, multiply and divide fractions.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Convert between fractions, decimals and percentages.</a:t>
            </a:r>
          </a:p>
        </p:txBody>
      </p:sp>
    </p:spTree>
    <p:extLst>
      <p:ext uri="{BB962C8B-B14F-4D97-AF65-F5344CB8AC3E}">
        <p14:creationId xmlns:p14="http://schemas.microsoft.com/office/powerpoint/2010/main" val="47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500400" y="1477294"/>
            <a:ext cx="13608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DA3B-D35F-6CEB-3E29-E26AF73BF06C}"/>
              </a:ext>
            </a:extLst>
          </p:cNvPr>
          <p:cNvSpPr txBox="1"/>
          <p:nvPr/>
        </p:nvSpPr>
        <p:spPr>
          <a:xfrm>
            <a:off x="500400" y="1936200"/>
            <a:ext cx="8267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en-GB" sz="2200" dirty="0"/>
              <a:t>Write the following numbers as a product of prime factors.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500400" y="2949855"/>
            <a:ext cx="13388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633F5-3621-7436-3627-1B9029C21DFA}"/>
              </a:ext>
            </a:extLst>
          </p:cNvPr>
          <p:cNvSpPr txBox="1"/>
          <p:nvPr/>
        </p:nvSpPr>
        <p:spPr>
          <a:xfrm>
            <a:off x="500400" y="2375277"/>
            <a:ext cx="1089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(a) </a:t>
            </a:r>
            <a:r>
              <a:rPr lang="en-GB" sz="2200" dirty="0"/>
              <a:t>60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AD234-F8D5-00FE-A7D6-FB77B603AE17}"/>
              </a:ext>
            </a:extLst>
          </p:cNvPr>
          <p:cNvSpPr txBox="1"/>
          <p:nvPr/>
        </p:nvSpPr>
        <p:spPr>
          <a:xfrm>
            <a:off x="3686227" y="2375277"/>
            <a:ext cx="1230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(b) </a:t>
            </a:r>
            <a:r>
              <a:rPr lang="en-GB" sz="2200" dirty="0"/>
              <a:t>4641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76188-188A-FBA1-E32A-DAC0AB07920C}"/>
              </a:ext>
            </a:extLst>
          </p:cNvPr>
          <p:cNvSpPr txBox="1"/>
          <p:nvPr/>
        </p:nvSpPr>
        <p:spPr>
          <a:xfrm>
            <a:off x="500400" y="3465503"/>
            <a:ext cx="544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(a)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1E3E53-AE59-476B-92D0-34B4C5B8E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33474"/>
              </p:ext>
            </p:extLst>
          </p:nvPr>
        </p:nvGraphicFramePr>
        <p:xfrm>
          <a:off x="1044958" y="3568874"/>
          <a:ext cx="8186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14">
                  <a:extLst>
                    <a:ext uri="{9D8B030D-6E8A-4147-A177-3AD203B41FA5}">
                      <a16:colId xmlns:a16="http://schemas.microsoft.com/office/drawing/2014/main" val="3076169797"/>
                    </a:ext>
                  </a:extLst>
                </a:gridCol>
                <a:gridCol w="462261">
                  <a:extLst>
                    <a:ext uri="{9D8B030D-6E8A-4147-A177-3AD203B41FA5}">
                      <a16:colId xmlns:a16="http://schemas.microsoft.com/office/drawing/2014/main" val="2901938018"/>
                    </a:ext>
                  </a:extLst>
                </a:gridCol>
              </a:tblGrid>
              <a:tr h="25451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7528848"/>
                  </a:ext>
                </a:extLst>
              </a:tr>
              <a:tr h="254510"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30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8490453"/>
                  </a:ext>
                </a:extLst>
              </a:tr>
              <a:tr h="254510"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3193422"/>
                  </a:ext>
                </a:extLst>
              </a:tr>
              <a:tr h="25451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5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9326825"/>
                  </a:ext>
                </a:extLst>
              </a:tr>
              <a:tr h="25451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0709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5955B17-6E65-8A06-7E9C-E7887245A586}"/>
              </a:ext>
            </a:extLst>
          </p:cNvPr>
          <p:cNvSpPr txBox="1"/>
          <p:nvPr/>
        </p:nvSpPr>
        <p:spPr>
          <a:xfrm>
            <a:off x="1044958" y="5425695"/>
            <a:ext cx="2125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60 = 2 × 2 × 3 ×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F5DEA-77B0-6754-E877-DEFDA7F0991B}"/>
              </a:ext>
            </a:extLst>
          </p:cNvPr>
          <p:cNvSpPr txBox="1"/>
          <p:nvPr/>
        </p:nvSpPr>
        <p:spPr>
          <a:xfrm>
            <a:off x="3686227" y="3468055"/>
            <a:ext cx="544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(b)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B36D194-00FA-9BC9-0E27-02446A211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42968"/>
              </p:ext>
            </p:extLst>
          </p:nvPr>
        </p:nvGraphicFramePr>
        <p:xfrm>
          <a:off x="4230786" y="3568874"/>
          <a:ext cx="123037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376">
                  <a:extLst>
                    <a:ext uri="{9D8B030D-6E8A-4147-A177-3AD203B41FA5}">
                      <a16:colId xmlns:a16="http://schemas.microsoft.com/office/drawing/2014/main" val="30761697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01938018"/>
                    </a:ext>
                  </a:extLst>
                </a:gridCol>
              </a:tblGrid>
              <a:tr h="299795"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4641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7528848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1547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08490453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221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3193422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  17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9326825"/>
                  </a:ext>
                </a:extLst>
              </a:tr>
              <a:tr h="29979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     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07095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93CD6E0-1734-7B08-74DA-35E82788068A}"/>
              </a:ext>
            </a:extLst>
          </p:cNvPr>
          <p:cNvSpPr txBox="1"/>
          <p:nvPr/>
        </p:nvSpPr>
        <p:spPr>
          <a:xfrm>
            <a:off x="4230785" y="5402190"/>
            <a:ext cx="268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4641 = 3 × 7 × 13 × 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20498-9434-3D45-3E57-9A7B8CFFF32E}"/>
              </a:ext>
            </a:extLst>
          </p:cNvPr>
          <p:cNvSpPr txBox="1"/>
          <p:nvPr/>
        </p:nvSpPr>
        <p:spPr>
          <a:xfrm>
            <a:off x="500400" y="949935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</p:spTree>
    <p:extLst>
      <p:ext uri="{BB962C8B-B14F-4D97-AF65-F5344CB8AC3E}">
        <p14:creationId xmlns:p14="http://schemas.microsoft.com/office/powerpoint/2010/main" val="26855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" grpId="0"/>
      <p:bldP spid="3" grpId="0"/>
      <p:bldP spid="4" grpId="0"/>
      <p:bldP spid="10" grpId="0"/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5FE8EE7-CE03-8C3E-116D-182E08E1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41" y="4913941"/>
            <a:ext cx="2819794" cy="8478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5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400" y="1973074"/>
            <a:ext cx="7883024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square means to multiply a number by itself.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 short way of writing 5 </a:t>
            </a:r>
            <a:r>
              <a:rPr lang="en-GB" sz="20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× 5 is 5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 (five squared). The small 2 is called an index, power or exponent.</a:t>
            </a:r>
          </a:p>
          <a:p>
            <a:pPr defTabSz="269875">
              <a:spcAft>
                <a:spcPts val="1000"/>
              </a:spcAft>
            </a:pPr>
            <a:r>
              <a:rPr lang="en-GB" sz="2000" dirty="0"/>
              <a:t>	1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2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3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4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5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6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7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8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9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10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11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12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dirty="0"/>
              <a:t>, 13</a:t>
            </a:r>
            <a:r>
              <a:rPr lang="en-GB" sz="2000" kern="1200" baseline="30000" dirty="0">
                <a:solidFill>
                  <a:srgbClr val="000000"/>
                </a:solidFill>
                <a:effectLst/>
                <a:ea typeface="+mn-ea"/>
                <a:cs typeface="+mn-cs"/>
              </a:rPr>
              <a:t>2</a:t>
            </a:r>
            <a:r>
              <a:rPr lang="en-GB" sz="20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, …</a:t>
            </a:r>
          </a:p>
          <a:p>
            <a:pPr defTabSz="269875">
              <a:spcAft>
                <a:spcPts val="1000"/>
              </a:spcAft>
            </a:pPr>
            <a:r>
              <a:rPr lang="en-GB" sz="2000" dirty="0"/>
              <a:t>			is the same as</a:t>
            </a:r>
          </a:p>
          <a:p>
            <a:pPr defTabSz="269875">
              <a:spcAft>
                <a:spcPts val="1000"/>
              </a:spcAft>
            </a:pPr>
            <a:r>
              <a:rPr lang="en-GB" sz="2000" dirty="0"/>
              <a:t>	1, 4, 9, 16, 25, 36, 49, 64, 81, 100, 121, 144, 169, …</a:t>
            </a:r>
          </a:p>
          <a:p>
            <a:pPr defTabSz="269875">
              <a:spcAft>
                <a:spcPts val="1000"/>
              </a:spcAft>
            </a:pPr>
            <a:r>
              <a:rPr lang="en-GB" sz="2000" dirty="0"/>
              <a:t>			is the same 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8491" y="1476950"/>
            <a:ext cx="31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Square numbers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31D388-1583-5969-BE36-94B9105388BA}"/>
              </a:ext>
            </a:extLst>
          </p:cNvPr>
          <p:cNvSpPr txBox="1"/>
          <p:nvPr/>
        </p:nvSpPr>
        <p:spPr>
          <a:xfrm>
            <a:off x="500399" y="5914984"/>
            <a:ext cx="817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numbers 1, 4, 9, 16, 25, 36, 49, 64, 81, … are called “</a:t>
            </a:r>
            <a:r>
              <a:rPr lang="en-GB" sz="2000" b="1" dirty="0"/>
              <a:t>perfect squares”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8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5988" y="1931801"/>
            <a:ext cx="7883024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Every mathematical operation has an inverse (opposite) operation to reverse (or undo) it.</a:t>
            </a:r>
          </a:p>
          <a:p>
            <a:pPr marL="285750" indent="-285750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If we view a perfect square as the area of a polygon square, then the square root would give us the side length (what we had to square to get the area) of that square.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4753" y="1474394"/>
            <a:ext cx="31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Square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ACC300-F84D-B1C8-9B7C-7539AC2FD415}"/>
                  </a:ext>
                </a:extLst>
              </p:cNvPr>
              <p:cNvSpPr txBox="1"/>
              <p:nvPr/>
            </p:nvSpPr>
            <p:spPr>
              <a:xfrm>
                <a:off x="6106571" y="3568500"/>
                <a:ext cx="2348750" cy="4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GB" sz="2000"/>
                  <a:t> = 1 since 1</a:t>
                </a:r>
                <a:r>
                  <a:rPr lang="en-GB" sz="2000" baseline="30000"/>
                  <a:t>2</a:t>
                </a:r>
                <a:r>
                  <a:rPr lang="en-GB" sz="2000"/>
                  <a:t> = 1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ACC300-F84D-B1C8-9B7C-7539AC2FD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71" y="3568500"/>
                <a:ext cx="2348750" cy="430118"/>
              </a:xfrm>
              <a:prstGeom prst="rect">
                <a:avLst/>
              </a:prstGeom>
              <a:blipFill>
                <a:blip r:embed="rId2"/>
                <a:stretch>
                  <a:fillRect b="-239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CD503-91AB-633B-CE75-0F59D9DD970D}"/>
                  </a:ext>
                </a:extLst>
              </p:cNvPr>
              <p:cNvSpPr txBox="1"/>
              <p:nvPr/>
            </p:nvSpPr>
            <p:spPr>
              <a:xfrm>
                <a:off x="6106571" y="3985058"/>
                <a:ext cx="2348750" cy="44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GB" sz="2000"/>
                  <a:t> = 2 since 2</a:t>
                </a:r>
                <a:r>
                  <a:rPr lang="en-GB" sz="2000" baseline="30000"/>
                  <a:t>2</a:t>
                </a:r>
                <a:r>
                  <a:rPr lang="en-GB" sz="2000"/>
                  <a:t> = 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7CD503-91AB-633B-CE75-0F59D9DD9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71" y="3985058"/>
                <a:ext cx="2348750" cy="443391"/>
              </a:xfrm>
              <a:prstGeom prst="rect">
                <a:avLst/>
              </a:prstGeom>
              <a:blipFill>
                <a:blip r:embed="rId3"/>
                <a:stretch>
                  <a:fillRect t="-1389" b="-2222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F3FC1F-6019-1076-8C32-2E38712FAF74}"/>
                  </a:ext>
                </a:extLst>
              </p:cNvPr>
              <p:cNvSpPr txBox="1"/>
              <p:nvPr/>
            </p:nvSpPr>
            <p:spPr>
              <a:xfrm>
                <a:off x="6106571" y="4445775"/>
                <a:ext cx="2348750" cy="4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GB" sz="2000"/>
                  <a:t> = 3 since 3</a:t>
                </a:r>
                <a:r>
                  <a:rPr lang="en-GB" sz="2000" baseline="30000"/>
                  <a:t>2</a:t>
                </a:r>
                <a:r>
                  <a:rPr lang="en-GB" sz="2000"/>
                  <a:t> = 9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F3FC1F-6019-1076-8C32-2E38712F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71" y="4445775"/>
                <a:ext cx="2348750" cy="430118"/>
              </a:xfrm>
              <a:prstGeom prst="rect">
                <a:avLst/>
              </a:prstGeom>
              <a:blipFill>
                <a:blip r:embed="rId4"/>
                <a:stretch>
                  <a:fillRect b="-239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47F140-343E-F7F1-7CF5-D098EC216DEF}"/>
                  </a:ext>
                </a:extLst>
              </p:cNvPr>
              <p:cNvSpPr txBox="1"/>
              <p:nvPr/>
            </p:nvSpPr>
            <p:spPr>
              <a:xfrm>
                <a:off x="6106571" y="5046813"/>
                <a:ext cx="2870044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GB" sz="2000"/>
                  <a:t> = 4 since 4</a:t>
                </a:r>
                <a:r>
                  <a:rPr lang="en-GB" sz="2000" baseline="30000"/>
                  <a:t>2</a:t>
                </a:r>
                <a:r>
                  <a:rPr lang="en-GB" sz="2000"/>
                  <a:t> = 16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47F140-343E-F7F1-7CF5-D098EC216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71" y="5046813"/>
                <a:ext cx="2870044" cy="429092"/>
              </a:xfrm>
              <a:prstGeom prst="rect">
                <a:avLst/>
              </a:prstGeom>
              <a:blipFill>
                <a:blip r:embed="rId5"/>
                <a:stretch>
                  <a:fillRect t="-1429" b="-257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0B8668-8FAC-A7A2-8BFE-F7A6C4513739}"/>
                  </a:ext>
                </a:extLst>
              </p:cNvPr>
              <p:cNvSpPr txBox="1"/>
              <p:nvPr/>
            </p:nvSpPr>
            <p:spPr>
              <a:xfrm>
                <a:off x="6106570" y="5840136"/>
                <a:ext cx="2981139" cy="43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GB" sz="2000"/>
                  <a:t> = 5 since 5</a:t>
                </a:r>
                <a:r>
                  <a:rPr lang="en-GB" sz="2000" baseline="30000"/>
                  <a:t>2</a:t>
                </a:r>
                <a:r>
                  <a:rPr lang="en-GB" sz="2000"/>
                  <a:t> = 25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0B8668-8FAC-A7A2-8BFE-F7A6C451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570" y="5840136"/>
                <a:ext cx="2981139" cy="432298"/>
              </a:xfrm>
              <a:prstGeom prst="rect">
                <a:avLst/>
              </a:prstGeom>
              <a:blipFill>
                <a:blip r:embed="rId6"/>
                <a:stretch>
                  <a:fillRect b="-2535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430E2612-A1B9-138D-2B2C-B2B1CD165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9063" y="3636868"/>
            <a:ext cx="905001" cy="28769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1E41C7-706B-E822-7347-8FF4EA976C90}"/>
              </a:ext>
            </a:extLst>
          </p:cNvPr>
          <p:cNvSpPr txBox="1"/>
          <p:nvPr/>
        </p:nvSpPr>
        <p:spPr>
          <a:xfrm>
            <a:off x="505987" y="3709790"/>
            <a:ext cx="3668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Note: </a:t>
            </a:r>
            <a:r>
              <a:rPr lang="en-GB" sz="2000" dirty="0"/>
              <a:t>When a calculation involves working with a power or a square root, we always apply the power or root first.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04442-EEC4-025D-01E0-E2E12CBCEAB1}"/>
              </a:ext>
            </a:extLst>
          </p:cNvPr>
          <p:cNvSpPr txBox="1"/>
          <p:nvPr/>
        </p:nvSpPr>
        <p:spPr>
          <a:xfrm>
            <a:off x="500400" y="949935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</p:spTree>
    <p:extLst>
      <p:ext uri="{BB962C8B-B14F-4D97-AF65-F5344CB8AC3E}">
        <p14:creationId xmlns:p14="http://schemas.microsoft.com/office/powerpoint/2010/main" val="17758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99CC52D-E643-744F-1BCE-63981E01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611187" y="810317"/>
            <a:ext cx="7918772" cy="12137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220"/>
          <a:stretch/>
        </p:blipFill>
        <p:spPr>
          <a:xfrm>
            <a:off x="0" y="2032773"/>
            <a:ext cx="9144000" cy="4825228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1694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500402" y="1486000"/>
            <a:ext cx="13608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DA3B-D35F-6CEB-3E29-E26AF73BF06C}"/>
              </a:ext>
            </a:extLst>
          </p:cNvPr>
          <p:cNvSpPr txBox="1"/>
          <p:nvPr/>
        </p:nvSpPr>
        <p:spPr>
          <a:xfrm>
            <a:off x="500403" y="1929566"/>
            <a:ext cx="8267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en-GB" sz="2200" dirty="0"/>
              <a:t>Find the value of each of the following: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509112" y="300437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633F5-3621-7436-3627-1B9029C21DFA}"/>
              </a:ext>
            </a:extLst>
          </p:cNvPr>
          <p:cNvSpPr txBox="1"/>
          <p:nvPr/>
        </p:nvSpPr>
        <p:spPr>
          <a:xfrm>
            <a:off x="500403" y="2372258"/>
            <a:ext cx="1089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(a) </a:t>
            </a:r>
            <a:r>
              <a:rPr lang="en-GB" sz="2200" dirty="0"/>
              <a:t>3</a:t>
            </a:r>
            <a:r>
              <a:rPr lang="en-GB" sz="2200" baseline="30000" dirty="0"/>
              <a:t>2</a:t>
            </a:r>
            <a:endParaRPr lang="en-GB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AD234-F8D5-00FE-A7D6-FB77B603AE17}"/>
              </a:ext>
            </a:extLst>
          </p:cNvPr>
          <p:cNvSpPr txBox="1"/>
          <p:nvPr/>
        </p:nvSpPr>
        <p:spPr>
          <a:xfrm>
            <a:off x="2460922" y="2372258"/>
            <a:ext cx="10891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(b) </a:t>
            </a:r>
            <a:r>
              <a:rPr lang="en-GB" sz="2200" dirty="0"/>
              <a:t>4</a:t>
            </a:r>
            <a:r>
              <a:rPr lang="en-GB" sz="2200" baseline="30000" dirty="0"/>
              <a:t>2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5279A-036B-59A1-710C-50611972EC8A}"/>
                  </a:ext>
                </a:extLst>
              </p:cNvPr>
              <p:cNvSpPr txBox="1"/>
              <p:nvPr/>
            </p:nvSpPr>
            <p:spPr>
              <a:xfrm>
                <a:off x="4421441" y="2357767"/>
                <a:ext cx="1089118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5279A-036B-59A1-710C-50611972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41" y="2357767"/>
                <a:ext cx="1089118" cy="462884"/>
              </a:xfrm>
              <a:prstGeom prst="rect">
                <a:avLst/>
              </a:prstGeom>
              <a:blipFill>
                <a:blip r:embed="rId2"/>
                <a:stretch>
                  <a:fillRect l="-7263" t="-2632" b="-2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31FCD-E596-93A6-29E0-BAB2C6F27EB9}"/>
                  </a:ext>
                </a:extLst>
              </p:cNvPr>
              <p:cNvSpPr txBox="1"/>
              <p:nvPr/>
            </p:nvSpPr>
            <p:spPr>
              <a:xfrm>
                <a:off x="6381960" y="2357767"/>
                <a:ext cx="1089118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31FCD-E596-93A6-29E0-BAB2C6F27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960" y="2357767"/>
                <a:ext cx="1089118" cy="462884"/>
              </a:xfrm>
              <a:prstGeom prst="rect">
                <a:avLst/>
              </a:prstGeom>
              <a:blipFill>
                <a:blip r:embed="rId3"/>
                <a:stretch>
                  <a:fillRect l="-7263" t="-2632" b="-2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0EA4134-463F-D506-1865-F85DE5CF3B94}"/>
              </a:ext>
            </a:extLst>
          </p:cNvPr>
          <p:cNvSpPr txBox="1"/>
          <p:nvPr/>
        </p:nvSpPr>
        <p:spPr>
          <a:xfrm>
            <a:off x="509111" y="3489628"/>
            <a:ext cx="1294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(a) </a:t>
            </a:r>
            <a:r>
              <a:rPr lang="en-GB" sz="2200" dirty="0"/>
              <a:t>3</a:t>
            </a:r>
            <a:r>
              <a:rPr lang="en-GB" sz="2200" baseline="30000" dirty="0"/>
              <a:t>2</a:t>
            </a:r>
            <a:r>
              <a:rPr lang="en-GB" sz="2200" dirty="0"/>
              <a:t>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3E851D-6180-0B7B-8AE9-FEC6332B50A2}"/>
              </a:ext>
            </a:extLst>
          </p:cNvPr>
          <p:cNvSpPr txBox="1"/>
          <p:nvPr/>
        </p:nvSpPr>
        <p:spPr>
          <a:xfrm>
            <a:off x="2469630" y="3489628"/>
            <a:ext cx="1449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(b) </a:t>
            </a:r>
            <a:r>
              <a:rPr lang="en-GB" sz="2200" dirty="0"/>
              <a:t>4</a:t>
            </a:r>
            <a:r>
              <a:rPr lang="en-GB" sz="2200" baseline="30000" dirty="0"/>
              <a:t>2</a:t>
            </a:r>
            <a:r>
              <a:rPr lang="en-GB" sz="2200" dirty="0"/>
              <a:t> =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51C1BF-9103-5B31-4B17-F7D7BF5A2D74}"/>
                  </a:ext>
                </a:extLst>
              </p:cNvPr>
              <p:cNvSpPr txBox="1"/>
              <p:nvPr/>
            </p:nvSpPr>
            <p:spPr>
              <a:xfrm>
                <a:off x="4430149" y="3475137"/>
                <a:ext cx="1449523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= 6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51C1BF-9103-5B31-4B17-F7D7BF5A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149" y="3475137"/>
                <a:ext cx="1449523" cy="462884"/>
              </a:xfrm>
              <a:prstGeom prst="rect">
                <a:avLst/>
              </a:prstGeom>
              <a:blipFill>
                <a:blip r:embed="rId4"/>
                <a:stretch>
                  <a:fillRect l="-5462" t="-2632" r="-4622" b="-263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BF2C6C-1EBC-7CA8-89EB-92F84B5C6A0B}"/>
                  </a:ext>
                </a:extLst>
              </p:cNvPr>
              <p:cNvSpPr txBox="1"/>
              <p:nvPr/>
            </p:nvSpPr>
            <p:spPr>
              <a:xfrm>
                <a:off x="6390668" y="3475137"/>
                <a:ext cx="1629927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GB" sz="2200" dirty="0">
                    <a:solidFill>
                      <a:schemeClr val="tx1"/>
                    </a:solidFill>
                  </a:rPr>
                  <a:t> = 7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BF2C6C-1EBC-7CA8-89EB-92F84B5C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68" y="3475137"/>
                <a:ext cx="1629927" cy="462884"/>
              </a:xfrm>
              <a:prstGeom prst="rect">
                <a:avLst/>
              </a:prstGeom>
              <a:blipFill>
                <a:blip r:embed="rId5"/>
                <a:stretch>
                  <a:fillRect l="-4851" t="-2632" b="-263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21A3A4-6A55-0E6C-A654-F4434AC9463C}"/>
              </a:ext>
            </a:extLst>
          </p:cNvPr>
          <p:cNvSpPr txBox="1"/>
          <p:nvPr/>
        </p:nvSpPr>
        <p:spPr>
          <a:xfrm>
            <a:off x="500400" y="949935"/>
            <a:ext cx="558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Some Special Types of Numbers</a:t>
            </a:r>
          </a:p>
        </p:txBody>
      </p:sp>
    </p:spTree>
    <p:extLst>
      <p:ext uri="{BB962C8B-B14F-4D97-AF65-F5344CB8AC3E}">
        <p14:creationId xmlns:p14="http://schemas.microsoft.com/office/powerpoint/2010/main" val="41563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" grpId="0"/>
      <p:bldP spid="3" grpId="0"/>
      <p:bldP spid="6" grpId="0"/>
      <p:bldP spid="9" grpId="0"/>
      <p:bldP spid="14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79DA8D-515C-DFCD-754F-CD3CDC4DF677}"/>
              </a:ext>
            </a:extLst>
          </p:cNvPr>
          <p:cNvSpPr txBox="1"/>
          <p:nvPr/>
        </p:nvSpPr>
        <p:spPr>
          <a:xfrm>
            <a:off x="515390" y="3345230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arrows show that the number line continues forever in both directions.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1"/>
            <a:ext cx="439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Operations with Integers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15391" y="1969459"/>
            <a:ext cx="788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When adding and subtracting integers, it can be very helpful to use a number line.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15390" y="1474153"/>
            <a:ext cx="399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Adding and subtracting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1E41C7-706B-E822-7347-8FF4EA976C90}"/>
              </a:ext>
            </a:extLst>
          </p:cNvPr>
          <p:cNvSpPr txBox="1"/>
          <p:nvPr/>
        </p:nvSpPr>
        <p:spPr>
          <a:xfrm>
            <a:off x="515390" y="3781390"/>
            <a:ext cx="643024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values get bigger as you move to the right.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values get smaller as you move to the left.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add, jump to the right. To subtract, jump to the left.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On a vertical number line, the values get bigger as you move up and smaller as you move down.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add, jump up. To subtract, jump down.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677F4-9024-6977-ED5E-D7E0C5588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82" y="2817207"/>
            <a:ext cx="7181661" cy="294891"/>
          </a:xfrm>
          <a:prstGeom prst="rect">
            <a:avLst/>
          </a:prstGeom>
        </p:spPr>
      </p:pic>
      <p:pic>
        <p:nvPicPr>
          <p:cNvPr id="8" name="Picture 7" descr="A black background with numbers&#10;&#10;Description automatically generated">
            <a:extLst>
              <a:ext uri="{FF2B5EF4-FFF2-40B4-BE49-F238E27FC236}">
                <a16:creationId xmlns:a16="http://schemas.microsoft.com/office/drawing/2014/main" id="{89B3AE51-CDC3-E397-4A5F-06CD13DF6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95" y="3874697"/>
            <a:ext cx="893763" cy="23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306C6515-2961-09A5-E497-AF12FE116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64"/>
          <a:stretch/>
        </p:blipFill>
        <p:spPr>
          <a:xfrm>
            <a:off x="611188" y="810317"/>
            <a:ext cx="7924304" cy="11788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665"/>
          <a:stretch/>
        </p:blipFill>
        <p:spPr>
          <a:xfrm>
            <a:off x="0" y="1997846"/>
            <a:ext cx="9144000" cy="4860153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3093950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FA53F94C-3DDC-41B8-6F05-E6DF2CAB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t="36400" r="-113" b="40230"/>
          <a:stretch/>
        </p:blipFill>
        <p:spPr>
          <a:xfrm>
            <a:off x="1393381" y="4462926"/>
            <a:ext cx="6373114" cy="522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500399" y="1030337"/>
            <a:ext cx="13608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DA3B-D35F-6CEB-3E29-E26AF73BF06C}"/>
              </a:ext>
            </a:extLst>
          </p:cNvPr>
          <p:cNvSpPr txBox="1"/>
          <p:nvPr/>
        </p:nvSpPr>
        <p:spPr>
          <a:xfrm>
            <a:off x="500399" y="1501575"/>
            <a:ext cx="826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dirty="0"/>
              <a:t>Evaluate each of the following.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500399" y="2462903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  <a:endParaRPr lang="en-GB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633F5-3621-7436-3627-1B9029C21DFA}"/>
              </a:ext>
            </a:extLst>
          </p:cNvPr>
          <p:cNvSpPr txBox="1"/>
          <p:nvPr/>
        </p:nvSpPr>
        <p:spPr>
          <a:xfrm>
            <a:off x="500399" y="1939777"/>
            <a:ext cx="108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(a) </a:t>
            </a:r>
            <a:r>
              <a:rPr lang="en-GB" sz="2000" dirty="0"/>
              <a:t>2 + 4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AD234-F8D5-00FE-A7D6-FB77B603AE17}"/>
              </a:ext>
            </a:extLst>
          </p:cNvPr>
          <p:cNvSpPr txBox="1"/>
          <p:nvPr/>
        </p:nvSpPr>
        <p:spPr>
          <a:xfrm>
            <a:off x="1818551" y="1939777"/>
            <a:ext cx="108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(b) </a:t>
            </a:r>
            <a:r>
              <a:rPr lang="en-GB" sz="2000" dirty="0"/>
              <a:t>9 − 5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5279A-036B-59A1-710C-50611972EC8A}"/>
              </a:ext>
            </a:extLst>
          </p:cNvPr>
          <p:cNvSpPr txBox="1"/>
          <p:nvPr/>
        </p:nvSpPr>
        <p:spPr>
          <a:xfrm>
            <a:off x="3136703" y="1939777"/>
            <a:ext cx="108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(c) </a:t>
            </a:r>
            <a:r>
              <a:rPr lang="en-GB" sz="2000" dirty="0"/>
              <a:t>4 − 9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31FCD-E596-93A6-29E0-BAB2C6F27EB9}"/>
              </a:ext>
            </a:extLst>
          </p:cNvPr>
          <p:cNvSpPr txBox="1"/>
          <p:nvPr/>
        </p:nvSpPr>
        <p:spPr>
          <a:xfrm>
            <a:off x="4454855" y="1939777"/>
            <a:ext cx="127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(d) </a:t>
            </a:r>
            <a:r>
              <a:rPr lang="en-GB" sz="2000" dirty="0"/>
              <a:t>−3 + 6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49472-12D7-70DA-B018-7F5E8C34D34D}"/>
              </a:ext>
            </a:extLst>
          </p:cNvPr>
          <p:cNvSpPr txBox="1"/>
          <p:nvPr/>
        </p:nvSpPr>
        <p:spPr>
          <a:xfrm>
            <a:off x="5958964" y="1939777"/>
            <a:ext cx="127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(e) </a:t>
            </a:r>
            <a:r>
              <a:rPr lang="en-GB" sz="2000" dirty="0"/>
              <a:t>−3 </a:t>
            </a:r>
            <a:r>
              <a:rPr lang="en-GB" sz="18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</a:t>
            </a:r>
            <a:r>
              <a:rPr lang="en-GB" sz="2000" dirty="0"/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5F7E9-8893-DA2D-8254-40B8FBCDEBF7}"/>
              </a:ext>
            </a:extLst>
          </p:cNvPr>
          <p:cNvSpPr txBox="1"/>
          <p:nvPr/>
        </p:nvSpPr>
        <p:spPr>
          <a:xfrm>
            <a:off x="7463073" y="1939777"/>
            <a:ext cx="127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(f) </a:t>
            </a:r>
            <a:r>
              <a:rPr lang="en-GB" sz="2000" dirty="0"/>
              <a:t>−7 </a:t>
            </a:r>
            <a:r>
              <a:rPr lang="en-GB" sz="18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lang="en-GB" sz="2000" dirty="0"/>
              <a:t>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3859B-7D04-7C8A-0ACF-7854BB219EDD}"/>
              </a:ext>
            </a:extLst>
          </p:cNvPr>
          <p:cNvSpPr txBox="1"/>
          <p:nvPr/>
        </p:nvSpPr>
        <p:spPr>
          <a:xfrm>
            <a:off x="500400" y="2940564"/>
            <a:ext cx="142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(a) </a:t>
            </a:r>
            <a:r>
              <a:rPr lang="en-GB" sz="2000" dirty="0"/>
              <a:t>2 + 4 = 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EE10C7-C315-1279-06E3-741C863394B9}"/>
              </a:ext>
            </a:extLst>
          </p:cNvPr>
          <p:cNvSpPr txBox="1"/>
          <p:nvPr/>
        </p:nvSpPr>
        <p:spPr>
          <a:xfrm>
            <a:off x="4309846" y="2940564"/>
            <a:ext cx="433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Start at 2, jump four places to the right.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4DC15-A48B-C16F-5551-10961BD4BD60}"/>
              </a:ext>
            </a:extLst>
          </p:cNvPr>
          <p:cNvSpPr txBox="1"/>
          <p:nvPr/>
        </p:nvSpPr>
        <p:spPr>
          <a:xfrm>
            <a:off x="500400" y="4051393"/>
            <a:ext cx="145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(b) </a:t>
            </a:r>
            <a:r>
              <a:rPr lang="en-GB" sz="2000" dirty="0"/>
              <a:t>9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− 5 = 4</a:t>
            </a:r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DB2004-7D10-B9BB-C9EB-106984B50395}"/>
              </a:ext>
            </a:extLst>
          </p:cNvPr>
          <p:cNvSpPr txBox="1"/>
          <p:nvPr/>
        </p:nvSpPr>
        <p:spPr>
          <a:xfrm>
            <a:off x="4309846" y="4051393"/>
            <a:ext cx="433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Start at 9, jump five places to the left.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3CBA88-6180-30BF-8212-EE4168136339}"/>
              </a:ext>
            </a:extLst>
          </p:cNvPr>
          <p:cNvSpPr txBox="1"/>
          <p:nvPr/>
        </p:nvSpPr>
        <p:spPr>
          <a:xfrm>
            <a:off x="500399" y="5162222"/>
            <a:ext cx="161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(c) </a:t>
            </a:r>
            <a:r>
              <a:rPr lang="en-GB" sz="2000" dirty="0"/>
              <a:t>4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− 9 = −5</a:t>
            </a:r>
            <a:endParaRPr lang="en-GB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59E2F1-053D-C15F-6DBF-560FCCF6575D}"/>
              </a:ext>
            </a:extLst>
          </p:cNvPr>
          <p:cNvSpPr txBox="1"/>
          <p:nvPr/>
        </p:nvSpPr>
        <p:spPr>
          <a:xfrm>
            <a:off x="4309846" y="5162222"/>
            <a:ext cx="4333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Start at 4, jump nine places to the left.</a:t>
            </a:r>
          </a:p>
        </p:txBody>
      </p:sp>
      <p:pic>
        <p:nvPicPr>
          <p:cNvPr id="16" name="Picture 15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792BB1AF-E3FF-889E-34F3-2FB3C91646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30"/>
          <a:stretch/>
        </p:blipFill>
        <p:spPr>
          <a:xfrm>
            <a:off x="1393381" y="3399000"/>
            <a:ext cx="6373114" cy="522187"/>
          </a:xfrm>
          <a:prstGeom prst="rect">
            <a:avLst/>
          </a:prstGeom>
        </p:spPr>
      </p:pic>
      <p:pic>
        <p:nvPicPr>
          <p:cNvPr id="18" name="Picture 17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A4120912-9D61-79B3-1080-AD3C2B3FB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71749" r="113" b="-1704"/>
          <a:stretch/>
        </p:blipFill>
        <p:spPr>
          <a:xfrm>
            <a:off x="1383856" y="5574842"/>
            <a:ext cx="6373114" cy="6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" grpId="0"/>
      <p:bldP spid="3" grpId="0"/>
      <p:bldP spid="6" grpId="0"/>
      <p:bldP spid="9" grpId="0"/>
      <p:bldP spid="4" grpId="0"/>
      <p:bldP spid="10" grpId="0"/>
      <p:bldP spid="11" grpId="0"/>
      <p:bldP spid="19" grpId="0"/>
      <p:bldP spid="20" grpId="0"/>
      <p:bldP spid="22" grpId="0"/>
      <p:bldP spid="23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783859B-7D04-7C8A-0ACF-7854BB219EDD}"/>
              </a:ext>
            </a:extLst>
          </p:cNvPr>
          <p:cNvSpPr txBox="1"/>
          <p:nvPr/>
        </p:nvSpPr>
        <p:spPr>
          <a:xfrm>
            <a:off x="500399" y="2941593"/>
            <a:ext cx="190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(d)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−3 + 6 = 3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EE10C7-C315-1279-06E3-741C863394B9}"/>
              </a:ext>
            </a:extLst>
          </p:cNvPr>
          <p:cNvSpPr txBox="1"/>
          <p:nvPr/>
        </p:nvSpPr>
        <p:spPr>
          <a:xfrm>
            <a:off x="3822338" y="2941593"/>
            <a:ext cx="482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Start at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−3</a:t>
            </a:r>
            <a:r>
              <a:rPr lang="en-GB" sz="2000" dirty="0"/>
              <a:t>, jump six places to the right.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F4DC15-A48B-C16F-5551-10961BD4BD60}"/>
              </a:ext>
            </a:extLst>
          </p:cNvPr>
          <p:cNvSpPr txBox="1"/>
          <p:nvPr/>
        </p:nvSpPr>
        <p:spPr>
          <a:xfrm>
            <a:off x="500398" y="4052422"/>
            <a:ext cx="1849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(e)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−3</a:t>
            </a:r>
            <a:r>
              <a:rPr lang="en-GB" sz="2000" dirty="0"/>
              <a:t>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− 4 = −7</a:t>
            </a:r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DB2004-7D10-B9BB-C9EB-106984B50395}"/>
              </a:ext>
            </a:extLst>
          </p:cNvPr>
          <p:cNvSpPr txBox="1"/>
          <p:nvPr/>
        </p:nvSpPr>
        <p:spPr>
          <a:xfrm>
            <a:off x="3711243" y="4052422"/>
            <a:ext cx="493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Start at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−3</a:t>
            </a:r>
            <a:r>
              <a:rPr lang="en-GB" sz="2000" dirty="0"/>
              <a:t>, jump four places to the left.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3CBA88-6180-30BF-8212-EE4168136339}"/>
              </a:ext>
            </a:extLst>
          </p:cNvPr>
          <p:cNvSpPr txBox="1"/>
          <p:nvPr/>
        </p:nvSpPr>
        <p:spPr>
          <a:xfrm>
            <a:off x="500398" y="5163251"/>
            <a:ext cx="1610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(f)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−7</a:t>
            </a:r>
            <a:r>
              <a:rPr lang="en-GB" sz="2000" dirty="0"/>
              <a:t>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+ 4 = −3</a:t>
            </a:r>
            <a:endParaRPr lang="en-GB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59E2F1-053D-C15F-6DBF-560FCCF6575D}"/>
              </a:ext>
            </a:extLst>
          </p:cNvPr>
          <p:cNvSpPr txBox="1"/>
          <p:nvPr/>
        </p:nvSpPr>
        <p:spPr>
          <a:xfrm>
            <a:off x="3916342" y="5163251"/>
            <a:ext cx="472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Start at </a:t>
            </a:r>
            <a:r>
              <a:rPr lang="en-GB" sz="20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−7</a:t>
            </a:r>
            <a:r>
              <a:rPr lang="en-GB" sz="2000" dirty="0"/>
              <a:t>, jump four places to the right.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ACFEA-B4F4-4B17-AC96-64EB6E34E706}"/>
              </a:ext>
            </a:extLst>
          </p:cNvPr>
          <p:cNvSpPr txBox="1"/>
          <p:nvPr/>
        </p:nvSpPr>
        <p:spPr>
          <a:xfrm>
            <a:off x="500399" y="1030337"/>
            <a:ext cx="13608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CB9252-B724-0EF6-4716-84C01CB028D3}"/>
              </a:ext>
            </a:extLst>
          </p:cNvPr>
          <p:cNvSpPr txBox="1"/>
          <p:nvPr/>
        </p:nvSpPr>
        <p:spPr>
          <a:xfrm>
            <a:off x="500399" y="1501575"/>
            <a:ext cx="826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dirty="0"/>
              <a:t>Evaluate each of the following.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0DE037-696D-BA04-A7BA-69595834D73A}"/>
              </a:ext>
            </a:extLst>
          </p:cNvPr>
          <p:cNvSpPr txBox="1"/>
          <p:nvPr/>
        </p:nvSpPr>
        <p:spPr>
          <a:xfrm>
            <a:off x="500400" y="2464366"/>
            <a:ext cx="2865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 – Continued</a:t>
            </a:r>
            <a:endParaRPr lang="en-GB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69B8CD-067D-D934-08E1-E404F5DCD649}"/>
              </a:ext>
            </a:extLst>
          </p:cNvPr>
          <p:cNvSpPr txBox="1"/>
          <p:nvPr/>
        </p:nvSpPr>
        <p:spPr>
          <a:xfrm>
            <a:off x="500399" y="1939777"/>
            <a:ext cx="108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(a) </a:t>
            </a:r>
            <a:r>
              <a:rPr lang="en-GB" sz="2000" dirty="0"/>
              <a:t>2 + 4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AE996-5403-BC92-0045-FF9F0B5AAFDA}"/>
              </a:ext>
            </a:extLst>
          </p:cNvPr>
          <p:cNvSpPr txBox="1"/>
          <p:nvPr/>
        </p:nvSpPr>
        <p:spPr>
          <a:xfrm>
            <a:off x="1818551" y="1939777"/>
            <a:ext cx="108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(b) </a:t>
            </a:r>
            <a:r>
              <a:rPr lang="en-GB" sz="2000" dirty="0"/>
              <a:t>9 − 5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103312-D02F-A996-37D0-8B8E6D2FE6B6}"/>
              </a:ext>
            </a:extLst>
          </p:cNvPr>
          <p:cNvSpPr txBox="1"/>
          <p:nvPr/>
        </p:nvSpPr>
        <p:spPr>
          <a:xfrm>
            <a:off x="3136703" y="1939777"/>
            <a:ext cx="108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(c) </a:t>
            </a:r>
            <a:r>
              <a:rPr lang="en-GB" sz="2000" dirty="0"/>
              <a:t>4 − 9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E45B1C-AA94-A13A-A748-012B85D6247A}"/>
              </a:ext>
            </a:extLst>
          </p:cNvPr>
          <p:cNvSpPr txBox="1"/>
          <p:nvPr/>
        </p:nvSpPr>
        <p:spPr>
          <a:xfrm>
            <a:off x="4454855" y="1939777"/>
            <a:ext cx="127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(d) </a:t>
            </a:r>
            <a:r>
              <a:rPr lang="en-GB" sz="2000" dirty="0"/>
              <a:t>−3 + 6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DAB8EF-E701-20AD-2D13-29E1006DC101}"/>
              </a:ext>
            </a:extLst>
          </p:cNvPr>
          <p:cNvSpPr txBox="1"/>
          <p:nvPr/>
        </p:nvSpPr>
        <p:spPr>
          <a:xfrm>
            <a:off x="5958964" y="1939777"/>
            <a:ext cx="127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(e) </a:t>
            </a:r>
            <a:r>
              <a:rPr lang="en-GB" sz="2000" dirty="0"/>
              <a:t>−3 </a:t>
            </a:r>
            <a:r>
              <a:rPr lang="en-GB" sz="18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−</a:t>
            </a:r>
            <a:r>
              <a:rPr lang="en-GB" sz="2000" dirty="0"/>
              <a:t>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704AE1-73CB-437B-DE48-9568F96AD7EC}"/>
              </a:ext>
            </a:extLst>
          </p:cNvPr>
          <p:cNvSpPr txBox="1"/>
          <p:nvPr/>
        </p:nvSpPr>
        <p:spPr>
          <a:xfrm>
            <a:off x="7463073" y="1939777"/>
            <a:ext cx="127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(f) </a:t>
            </a:r>
            <a:r>
              <a:rPr lang="en-GB" sz="2000" dirty="0"/>
              <a:t>−7 </a:t>
            </a:r>
            <a:r>
              <a:rPr lang="en-GB" sz="18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lang="en-GB" sz="2000" dirty="0"/>
              <a:t> 4</a:t>
            </a:r>
          </a:p>
        </p:txBody>
      </p:sp>
      <p:pic>
        <p:nvPicPr>
          <p:cNvPr id="4" name="Picture 3" descr="A screenshot of a math game&#10;&#10;Description automatically generated">
            <a:extLst>
              <a:ext uri="{FF2B5EF4-FFF2-40B4-BE49-F238E27FC236}">
                <a16:creationId xmlns:a16="http://schemas.microsoft.com/office/drawing/2014/main" id="{8DF9D3B5-5726-C76D-3211-6AC34EF41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0"/>
          <a:stretch/>
        </p:blipFill>
        <p:spPr>
          <a:xfrm>
            <a:off x="1390513" y="3402588"/>
            <a:ext cx="6369407" cy="678409"/>
          </a:xfrm>
          <a:prstGeom prst="rect">
            <a:avLst/>
          </a:prstGeom>
        </p:spPr>
      </p:pic>
      <p:pic>
        <p:nvPicPr>
          <p:cNvPr id="6" name="Picture 5" descr="A screenshot of a math game&#10;&#10;Description automatically generated">
            <a:extLst>
              <a:ext uri="{FF2B5EF4-FFF2-40B4-BE49-F238E27FC236}">
                <a16:creationId xmlns:a16="http://schemas.microsoft.com/office/drawing/2014/main" id="{E6C9A8FC-04DF-C15F-41D4-011DC15FD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6" b="30244"/>
          <a:stretch/>
        </p:blipFill>
        <p:spPr>
          <a:xfrm>
            <a:off x="1390512" y="4461070"/>
            <a:ext cx="6369407" cy="678409"/>
          </a:xfrm>
          <a:prstGeom prst="rect">
            <a:avLst/>
          </a:prstGeom>
        </p:spPr>
      </p:pic>
      <p:pic>
        <p:nvPicPr>
          <p:cNvPr id="7" name="Picture 6" descr="A screenshot of a math game&#10;&#10;Description automatically generated">
            <a:extLst>
              <a:ext uri="{FF2B5EF4-FFF2-40B4-BE49-F238E27FC236}">
                <a16:creationId xmlns:a16="http://schemas.microsoft.com/office/drawing/2014/main" id="{FD9C4F80-25CC-F916-FAD3-EF8BF271B0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4" b="-9164"/>
          <a:stretch/>
        </p:blipFill>
        <p:spPr>
          <a:xfrm>
            <a:off x="1390511" y="5723532"/>
            <a:ext cx="6369407" cy="6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2" grpId="0"/>
      <p:bldP spid="23" grpId="0"/>
      <p:bldP spid="25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79DA8D-515C-DFCD-754F-CD3CDC4DF677}"/>
                  </a:ext>
                </a:extLst>
              </p:cNvPr>
              <p:cNvSpPr txBox="1"/>
              <p:nvPr/>
            </p:nvSpPr>
            <p:spPr>
              <a:xfrm>
                <a:off x="500399" y="2490760"/>
                <a:ext cx="1584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79DA8D-515C-DFCD-754F-CD3CDC4D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2490760"/>
                <a:ext cx="1584775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6"/>
            <a:ext cx="439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Operations with Integers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400" y="1949219"/>
            <a:ext cx="805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Be mindful of signs (positive or negative) when multiplying and dividing.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0399" y="1482490"/>
            <a:ext cx="391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Multiplying and dividing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41F9AA-C766-9697-9884-90AA0EC5B3AC}"/>
                  </a:ext>
                </a:extLst>
              </p:cNvPr>
              <p:cNvSpPr txBox="1"/>
              <p:nvPr/>
            </p:nvSpPr>
            <p:spPr>
              <a:xfrm>
                <a:off x="502770" y="2858373"/>
                <a:ext cx="1584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41F9AA-C766-9697-9884-90AA0EC5B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70" y="2858373"/>
                <a:ext cx="158477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5D153-04F4-BA79-804C-A2DA42F8F4DC}"/>
                  </a:ext>
                </a:extLst>
              </p:cNvPr>
              <p:cNvSpPr txBox="1"/>
              <p:nvPr/>
            </p:nvSpPr>
            <p:spPr>
              <a:xfrm>
                <a:off x="500399" y="3465844"/>
                <a:ext cx="1584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A5D153-04F4-BA79-804C-A2DA42F8F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3465844"/>
                <a:ext cx="158477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0BC3A-C2D2-370A-47A3-13898502A5B3}"/>
                  </a:ext>
                </a:extLst>
              </p:cNvPr>
              <p:cNvSpPr txBox="1"/>
              <p:nvPr/>
            </p:nvSpPr>
            <p:spPr>
              <a:xfrm>
                <a:off x="502770" y="3833457"/>
                <a:ext cx="1584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0BC3A-C2D2-370A-47A3-13898502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70" y="3833457"/>
                <a:ext cx="158477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5043A3-D75A-A31D-4AF0-17BFA31A2F78}"/>
                  </a:ext>
                </a:extLst>
              </p:cNvPr>
              <p:cNvSpPr txBox="1"/>
              <p:nvPr/>
            </p:nvSpPr>
            <p:spPr>
              <a:xfrm>
                <a:off x="6178609" y="2490760"/>
                <a:ext cx="18871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5043A3-D75A-A31D-4AF0-17BFA31A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609" y="2490760"/>
                <a:ext cx="188719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A52A50-69FF-1D59-079A-48453A14BFF9}"/>
                  </a:ext>
                </a:extLst>
              </p:cNvPr>
              <p:cNvSpPr txBox="1"/>
              <p:nvPr/>
            </p:nvSpPr>
            <p:spPr>
              <a:xfrm>
                <a:off x="6178610" y="2858373"/>
                <a:ext cx="18895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A52A50-69FF-1D59-079A-48453A14B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610" y="2858373"/>
                <a:ext cx="188956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6FA7AA-F7C9-C1F6-1860-668BC9917E3E}"/>
                  </a:ext>
                </a:extLst>
              </p:cNvPr>
              <p:cNvSpPr txBox="1"/>
              <p:nvPr/>
            </p:nvSpPr>
            <p:spPr>
              <a:xfrm>
                <a:off x="6176239" y="3465844"/>
                <a:ext cx="1889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6FA7AA-F7C9-C1F6-1860-668BC9917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39" y="3465844"/>
                <a:ext cx="188956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B26144-12E3-C7AB-5367-5D7DDCBCD7E8}"/>
                  </a:ext>
                </a:extLst>
              </p:cNvPr>
              <p:cNvSpPr txBox="1"/>
              <p:nvPr/>
            </p:nvSpPr>
            <p:spPr>
              <a:xfrm>
                <a:off x="6176240" y="3833457"/>
                <a:ext cx="18919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B26144-12E3-C7AB-5367-5D7DDCBCD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40" y="3833457"/>
                <a:ext cx="189193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FE6AFAD-3788-99C7-22A3-A45345FAB380}"/>
              </a:ext>
            </a:extLst>
          </p:cNvPr>
          <p:cNvSpPr txBox="1"/>
          <p:nvPr/>
        </p:nvSpPr>
        <p:spPr>
          <a:xfrm>
            <a:off x="2777849" y="2504430"/>
            <a:ext cx="2705714" cy="707886"/>
          </a:xfrm>
          <a:prstGeom prst="rect">
            <a:avLst/>
          </a:prstGeom>
          <a:solidFill>
            <a:srgbClr val="EDE4F2"/>
          </a:solidFill>
          <a:ln w="19050" cap="sq">
            <a:solidFill>
              <a:srgbClr val="BC90C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0449"/>
                      <a:gd name="connsiteY0" fmla="*/ 0 h 677108"/>
                      <a:gd name="connsiteX1" fmla="*/ 612108 w 2550449"/>
                      <a:gd name="connsiteY1" fmla="*/ 0 h 677108"/>
                      <a:gd name="connsiteX2" fmla="*/ 1173207 w 2550449"/>
                      <a:gd name="connsiteY2" fmla="*/ 0 h 677108"/>
                      <a:gd name="connsiteX3" fmla="*/ 1861828 w 2550449"/>
                      <a:gd name="connsiteY3" fmla="*/ 0 h 677108"/>
                      <a:gd name="connsiteX4" fmla="*/ 2550449 w 2550449"/>
                      <a:gd name="connsiteY4" fmla="*/ 0 h 677108"/>
                      <a:gd name="connsiteX5" fmla="*/ 2550449 w 2550449"/>
                      <a:gd name="connsiteY5" fmla="*/ 677108 h 677108"/>
                      <a:gd name="connsiteX6" fmla="*/ 1963846 w 2550449"/>
                      <a:gd name="connsiteY6" fmla="*/ 677108 h 677108"/>
                      <a:gd name="connsiteX7" fmla="*/ 1377242 w 2550449"/>
                      <a:gd name="connsiteY7" fmla="*/ 677108 h 677108"/>
                      <a:gd name="connsiteX8" fmla="*/ 688621 w 2550449"/>
                      <a:gd name="connsiteY8" fmla="*/ 677108 h 677108"/>
                      <a:gd name="connsiteX9" fmla="*/ 0 w 2550449"/>
                      <a:gd name="connsiteY9" fmla="*/ 677108 h 677108"/>
                      <a:gd name="connsiteX10" fmla="*/ 0 w 2550449"/>
                      <a:gd name="connsiteY10" fmla="*/ 0 h 677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50449" h="677108" extrusionOk="0">
                        <a:moveTo>
                          <a:pt x="0" y="0"/>
                        </a:moveTo>
                        <a:cubicBezTo>
                          <a:pt x="265747" y="-14346"/>
                          <a:pt x="474545" y="10767"/>
                          <a:pt x="612108" y="0"/>
                        </a:cubicBezTo>
                        <a:cubicBezTo>
                          <a:pt x="749671" y="-10767"/>
                          <a:pt x="947940" y="-6947"/>
                          <a:pt x="1173207" y="0"/>
                        </a:cubicBezTo>
                        <a:cubicBezTo>
                          <a:pt x="1398474" y="6947"/>
                          <a:pt x="1627612" y="24460"/>
                          <a:pt x="1861828" y="0"/>
                        </a:cubicBezTo>
                        <a:cubicBezTo>
                          <a:pt x="2096044" y="-24460"/>
                          <a:pt x="2313992" y="-18244"/>
                          <a:pt x="2550449" y="0"/>
                        </a:cubicBezTo>
                        <a:cubicBezTo>
                          <a:pt x="2568023" y="158206"/>
                          <a:pt x="2531493" y="444928"/>
                          <a:pt x="2550449" y="677108"/>
                        </a:cubicBezTo>
                        <a:cubicBezTo>
                          <a:pt x="2424613" y="688925"/>
                          <a:pt x="2195983" y="664505"/>
                          <a:pt x="1963846" y="677108"/>
                        </a:cubicBezTo>
                        <a:cubicBezTo>
                          <a:pt x="1731709" y="689711"/>
                          <a:pt x="1524557" y="697560"/>
                          <a:pt x="1377242" y="677108"/>
                        </a:cubicBezTo>
                        <a:cubicBezTo>
                          <a:pt x="1229927" y="656656"/>
                          <a:pt x="965109" y="671115"/>
                          <a:pt x="688621" y="677108"/>
                        </a:cubicBezTo>
                        <a:cubicBezTo>
                          <a:pt x="412133" y="683101"/>
                          <a:pt x="206420" y="643930"/>
                          <a:pt x="0" y="677108"/>
                        </a:cubicBezTo>
                        <a:cubicBezTo>
                          <a:pt x="-13399" y="528425"/>
                          <a:pt x="22399" y="2307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000"/>
              <a:t>Multiplying/dividing two same signs </a:t>
            </a:r>
            <a:r>
              <a:rPr lang="en-GB" sz="1400">
                <a:sym typeface="Wingdings" panose="05000000000000000000" pitchFamily="2" charset="2"/>
              </a:rPr>
              <a:t></a:t>
            </a:r>
            <a:r>
              <a:rPr lang="en-GB" sz="2000">
                <a:sym typeface="Wingdings" panose="05000000000000000000" pitchFamily="2" charset="2"/>
              </a:rPr>
              <a:t> +</a:t>
            </a:r>
            <a:endParaRPr lang="en-GB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E5CAD2-19DA-1F06-7952-84684681C33A}"/>
              </a:ext>
            </a:extLst>
          </p:cNvPr>
          <p:cNvSpPr txBox="1"/>
          <p:nvPr/>
        </p:nvSpPr>
        <p:spPr>
          <a:xfrm>
            <a:off x="2776664" y="3512011"/>
            <a:ext cx="2705714" cy="707886"/>
          </a:xfrm>
          <a:prstGeom prst="rect">
            <a:avLst/>
          </a:prstGeom>
          <a:solidFill>
            <a:srgbClr val="EDE4F2"/>
          </a:solidFill>
          <a:ln w="19050" cap="sq">
            <a:solidFill>
              <a:srgbClr val="BC90C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0449"/>
                      <a:gd name="connsiteY0" fmla="*/ 0 h 677108"/>
                      <a:gd name="connsiteX1" fmla="*/ 612108 w 2550449"/>
                      <a:gd name="connsiteY1" fmla="*/ 0 h 677108"/>
                      <a:gd name="connsiteX2" fmla="*/ 1173207 w 2550449"/>
                      <a:gd name="connsiteY2" fmla="*/ 0 h 677108"/>
                      <a:gd name="connsiteX3" fmla="*/ 1861828 w 2550449"/>
                      <a:gd name="connsiteY3" fmla="*/ 0 h 677108"/>
                      <a:gd name="connsiteX4" fmla="*/ 2550449 w 2550449"/>
                      <a:gd name="connsiteY4" fmla="*/ 0 h 677108"/>
                      <a:gd name="connsiteX5" fmla="*/ 2550449 w 2550449"/>
                      <a:gd name="connsiteY5" fmla="*/ 677108 h 677108"/>
                      <a:gd name="connsiteX6" fmla="*/ 1963846 w 2550449"/>
                      <a:gd name="connsiteY6" fmla="*/ 677108 h 677108"/>
                      <a:gd name="connsiteX7" fmla="*/ 1377242 w 2550449"/>
                      <a:gd name="connsiteY7" fmla="*/ 677108 h 677108"/>
                      <a:gd name="connsiteX8" fmla="*/ 688621 w 2550449"/>
                      <a:gd name="connsiteY8" fmla="*/ 677108 h 677108"/>
                      <a:gd name="connsiteX9" fmla="*/ 0 w 2550449"/>
                      <a:gd name="connsiteY9" fmla="*/ 677108 h 677108"/>
                      <a:gd name="connsiteX10" fmla="*/ 0 w 2550449"/>
                      <a:gd name="connsiteY10" fmla="*/ 0 h 677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50449" h="677108" extrusionOk="0">
                        <a:moveTo>
                          <a:pt x="0" y="0"/>
                        </a:moveTo>
                        <a:cubicBezTo>
                          <a:pt x="265747" y="-14346"/>
                          <a:pt x="474545" y="10767"/>
                          <a:pt x="612108" y="0"/>
                        </a:cubicBezTo>
                        <a:cubicBezTo>
                          <a:pt x="749671" y="-10767"/>
                          <a:pt x="947940" y="-6947"/>
                          <a:pt x="1173207" y="0"/>
                        </a:cubicBezTo>
                        <a:cubicBezTo>
                          <a:pt x="1398474" y="6947"/>
                          <a:pt x="1627612" y="24460"/>
                          <a:pt x="1861828" y="0"/>
                        </a:cubicBezTo>
                        <a:cubicBezTo>
                          <a:pt x="2096044" y="-24460"/>
                          <a:pt x="2313992" y="-18244"/>
                          <a:pt x="2550449" y="0"/>
                        </a:cubicBezTo>
                        <a:cubicBezTo>
                          <a:pt x="2568023" y="158206"/>
                          <a:pt x="2531493" y="444928"/>
                          <a:pt x="2550449" y="677108"/>
                        </a:cubicBezTo>
                        <a:cubicBezTo>
                          <a:pt x="2424613" y="688925"/>
                          <a:pt x="2195983" y="664505"/>
                          <a:pt x="1963846" y="677108"/>
                        </a:cubicBezTo>
                        <a:cubicBezTo>
                          <a:pt x="1731709" y="689711"/>
                          <a:pt x="1524557" y="697560"/>
                          <a:pt x="1377242" y="677108"/>
                        </a:cubicBezTo>
                        <a:cubicBezTo>
                          <a:pt x="1229927" y="656656"/>
                          <a:pt x="965109" y="671115"/>
                          <a:pt x="688621" y="677108"/>
                        </a:cubicBezTo>
                        <a:cubicBezTo>
                          <a:pt x="412133" y="683101"/>
                          <a:pt x="206420" y="643930"/>
                          <a:pt x="0" y="677108"/>
                        </a:cubicBezTo>
                        <a:cubicBezTo>
                          <a:pt x="-13399" y="528425"/>
                          <a:pt x="22399" y="2307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Multiplying/dividing two different signs </a:t>
            </a:r>
            <a:r>
              <a:rPr lang="en-GB" sz="1400" dirty="0">
                <a:sym typeface="Wingdings" panose="05000000000000000000" pitchFamily="2" charset="2"/>
              </a:rPr>
              <a:t></a:t>
            </a:r>
            <a:r>
              <a:rPr lang="en-GB" sz="2000" dirty="0">
                <a:sym typeface="Wingdings" panose="05000000000000000000" pitchFamily="2" charset="2"/>
              </a:rPr>
              <a:t> −</a:t>
            </a:r>
            <a:endParaRPr lang="en-GB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3CF77D-5C72-083F-4E2D-9FDD043A63A7}"/>
              </a:ext>
            </a:extLst>
          </p:cNvPr>
          <p:cNvSpPr txBox="1"/>
          <p:nvPr/>
        </p:nvSpPr>
        <p:spPr>
          <a:xfrm>
            <a:off x="500399" y="4440928"/>
            <a:ext cx="135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299C4E-F7F7-A575-4AFD-88B57948A000}"/>
                  </a:ext>
                </a:extLst>
              </p:cNvPr>
              <p:cNvSpPr txBox="1"/>
              <p:nvPr/>
            </p:nvSpPr>
            <p:spPr>
              <a:xfrm>
                <a:off x="500399" y="4843614"/>
                <a:ext cx="1584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41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299C4E-F7F7-A575-4AFD-88B57948A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4843614"/>
                <a:ext cx="158477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0DB016-4DB6-79B5-7F73-10AA824C1C6D}"/>
                  </a:ext>
                </a:extLst>
              </p:cNvPr>
              <p:cNvSpPr txBox="1"/>
              <p:nvPr/>
            </p:nvSpPr>
            <p:spPr>
              <a:xfrm>
                <a:off x="500399" y="5246300"/>
                <a:ext cx="1781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0DB016-4DB6-79B5-7F73-10AA824C1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5246300"/>
                <a:ext cx="178132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F3CE9D-69BC-327F-9A5C-262B59D034DA}"/>
                  </a:ext>
                </a:extLst>
              </p:cNvPr>
              <p:cNvSpPr txBox="1"/>
              <p:nvPr/>
            </p:nvSpPr>
            <p:spPr>
              <a:xfrm>
                <a:off x="500399" y="5648986"/>
                <a:ext cx="1781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936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F3CE9D-69BC-327F-9A5C-262B59D03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5648986"/>
                <a:ext cx="178132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21DDDC-2EBD-CA1E-BB8B-9C598CE40CA1}"/>
                  </a:ext>
                </a:extLst>
              </p:cNvPr>
              <p:cNvSpPr txBox="1"/>
              <p:nvPr/>
            </p:nvSpPr>
            <p:spPr>
              <a:xfrm>
                <a:off x="534582" y="6051673"/>
                <a:ext cx="17813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9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21DDDC-2EBD-CA1E-BB8B-9C598CE40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2" y="6051673"/>
                <a:ext cx="178132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01A9F7-6381-04DE-006B-D56BB5FB3D30}"/>
                  </a:ext>
                </a:extLst>
              </p:cNvPr>
              <p:cNvSpPr txBox="1"/>
              <p:nvPr/>
            </p:nvSpPr>
            <p:spPr>
              <a:xfrm>
                <a:off x="6176239" y="4843614"/>
                <a:ext cx="2356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94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01A9F7-6381-04DE-006B-D56BB5FB3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39" y="4843614"/>
                <a:ext cx="2356574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B99976-4B0D-FC50-605F-DBD65061E732}"/>
                  </a:ext>
                </a:extLst>
              </p:cNvPr>
              <p:cNvSpPr txBox="1"/>
              <p:nvPr/>
            </p:nvSpPr>
            <p:spPr>
              <a:xfrm>
                <a:off x="6176240" y="5246300"/>
                <a:ext cx="2356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B99976-4B0D-FC50-605F-DBD65061E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40" y="5246300"/>
                <a:ext cx="2356574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8C13A4-88E0-B9EB-532D-64D5892FCC22}"/>
                  </a:ext>
                </a:extLst>
              </p:cNvPr>
              <p:cNvSpPr txBox="1"/>
              <p:nvPr/>
            </p:nvSpPr>
            <p:spPr>
              <a:xfrm>
                <a:off x="6176240" y="5648986"/>
                <a:ext cx="2356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89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A8C13A4-88E0-B9EB-532D-64D5892FC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40" y="5648986"/>
                <a:ext cx="2356574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A294191-EF1B-B1A6-7392-62546565413F}"/>
                  </a:ext>
                </a:extLst>
              </p:cNvPr>
              <p:cNvSpPr txBox="1"/>
              <p:nvPr/>
            </p:nvSpPr>
            <p:spPr>
              <a:xfrm>
                <a:off x="6176239" y="6051673"/>
                <a:ext cx="2356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5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A294191-EF1B-B1A6-7392-625465654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39" y="6051673"/>
                <a:ext cx="2356574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22D6FDE-B232-C710-74F4-D76676B692CE}"/>
              </a:ext>
            </a:extLst>
          </p:cNvPr>
          <p:cNvSpPr txBox="1"/>
          <p:nvPr/>
        </p:nvSpPr>
        <p:spPr>
          <a:xfrm>
            <a:off x="6176239" y="4438774"/>
            <a:ext cx="135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A5718-61E1-ABB8-7983-1E35CD271571}"/>
              </a:ext>
            </a:extLst>
          </p:cNvPr>
          <p:cNvSpPr txBox="1"/>
          <p:nvPr/>
        </p:nvSpPr>
        <p:spPr>
          <a:xfrm>
            <a:off x="1966604" y="2366394"/>
            <a:ext cx="46227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6600" dirty="0">
                <a:latin typeface="Yu Gothic Light" panose="020B0300000000000000" pitchFamily="34" charset="-128"/>
                <a:ea typeface="Yu Gothic Light" panose="020B0300000000000000" pitchFamily="34" charset="-128"/>
                <a:cs typeface="Simplified Arabic Fixed" panose="020F0502020204030204" pitchFamily="49" charset="-78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2A8C6-A8FC-08C1-4238-7ED895C78C80}"/>
              </a:ext>
            </a:extLst>
          </p:cNvPr>
          <p:cNvSpPr txBox="1"/>
          <p:nvPr/>
        </p:nvSpPr>
        <p:spPr>
          <a:xfrm>
            <a:off x="1985654" y="3375920"/>
            <a:ext cx="46227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6600" dirty="0">
                <a:latin typeface="Yu Gothic Light" panose="020B0300000000000000" pitchFamily="34" charset="-128"/>
                <a:ea typeface="Yu Gothic Light" panose="020B0300000000000000" pitchFamily="34" charset="-128"/>
                <a:cs typeface="Simplified Arabic Fixed" panose="020F0502020204030204" pitchFamily="49" charset="-78"/>
              </a:rPr>
              <a:t>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0AB03-1EAB-6AD7-6604-BFEC0643BC14}"/>
              </a:ext>
            </a:extLst>
          </p:cNvPr>
          <p:cNvSpPr txBox="1"/>
          <p:nvPr/>
        </p:nvSpPr>
        <p:spPr>
          <a:xfrm>
            <a:off x="5810372" y="2387767"/>
            <a:ext cx="46227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6600" dirty="0">
                <a:latin typeface="Yu Gothic Light" panose="020B0300000000000000" pitchFamily="34" charset="-128"/>
                <a:ea typeface="Yu Gothic Light" panose="020B0300000000000000" pitchFamily="34" charset="-128"/>
                <a:cs typeface="Simplified Arabic Fixed" panose="020F0502020204030204" pitchFamily="49" charset="-78"/>
              </a:rPr>
              <a:t>{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D4F7B4-9CFB-B469-E0A2-19FF6B4D9F0E}"/>
              </a:ext>
            </a:extLst>
          </p:cNvPr>
          <p:cNvSpPr txBox="1"/>
          <p:nvPr/>
        </p:nvSpPr>
        <p:spPr>
          <a:xfrm>
            <a:off x="5829422" y="3375920"/>
            <a:ext cx="462271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6600" dirty="0">
                <a:latin typeface="Yu Gothic Light" panose="020B0300000000000000" pitchFamily="34" charset="-128"/>
                <a:ea typeface="Yu Gothic Light" panose="020B0300000000000000" pitchFamily="34" charset="-128"/>
                <a:cs typeface="Simplified Arabic Fixed" panose="020F0502020204030204" pitchFamily="49" charset="-78"/>
              </a:rPr>
              <a:t>{</a:t>
            </a:r>
          </a:p>
        </p:txBody>
      </p:sp>
      <p:pic>
        <p:nvPicPr>
          <p:cNvPr id="18" name="Picture 17" descr="A black and white image of a face&#10;&#10;Description automatically generated">
            <a:extLst>
              <a:ext uri="{FF2B5EF4-FFF2-40B4-BE49-F238E27FC236}">
                <a16:creationId xmlns:a16="http://schemas.microsoft.com/office/drawing/2014/main" id="{713A8A9F-7E40-A488-8401-5EA54F94CB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14" y="4679566"/>
            <a:ext cx="2567860" cy="15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/>
      <p:bldP spid="3" grpId="0"/>
      <p:bldP spid="6" grpId="0"/>
      <p:bldP spid="7" grpId="0"/>
      <p:bldP spid="8" grpId="0"/>
      <p:bldP spid="13" grpId="0"/>
      <p:bldP spid="14" grpId="0"/>
      <p:bldP spid="15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" grpId="0"/>
      <p:bldP spid="10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F4E295-FE22-B56E-3EFD-27EADCA0415B}"/>
              </a:ext>
            </a:extLst>
          </p:cNvPr>
          <p:cNvSpPr txBox="1"/>
          <p:nvPr/>
        </p:nvSpPr>
        <p:spPr>
          <a:xfrm>
            <a:off x="491691" y="952146"/>
            <a:ext cx="643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Number Sets and their Number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/>
              <p:nvPr/>
            </p:nvSpPr>
            <p:spPr>
              <a:xfrm>
                <a:off x="500400" y="1503248"/>
                <a:ext cx="4968908" cy="1143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</a:t>
                </a:r>
                <a:r>
                  <a:rPr lang="en-GB" sz="2000" b="1" dirty="0">
                    <a:solidFill>
                      <a:srgbClr val="5874B7"/>
                    </a:solidFill>
                  </a:rPr>
                  <a:t>natural numbers</a:t>
                </a:r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5874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2000" dirty="0"/>
                  <a:t>, are the whole, positive numbers, or counting numbers.</a:t>
                </a:r>
              </a:p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0 is not a natural number.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FCFD66-060F-74DC-6D90-B613DAE72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1503248"/>
                <a:ext cx="4968908" cy="1143903"/>
              </a:xfrm>
              <a:prstGeom prst="rect">
                <a:avLst/>
              </a:prstGeom>
              <a:blipFill>
                <a:blip r:embed="rId2"/>
                <a:stretch>
                  <a:fillRect l="-1104" t="-3209" b="-90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0CEE3B7-5FD5-F940-7BDE-03E40A52E73E}"/>
              </a:ext>
            </a:extLst>
          </p:cNvPr>
          <p:cNvSpPr txBox="1"/>
          <p:nvPr/>
        </p:nvSpPr>
        <p:spPr>
          <a:xfrm>
            <a:off x="500400" y="2672110"/>
            <a:ext cx="7828233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1, 2, 3, 4, 5, 6, 7 are elements of the natural number set.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natural number line uses dots on the numbers we want to include.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D2C1B4-07C0-CA31-2146-DFABEDC2697D}"/>
                  </a:ext>
                </a:extLst>
              </p:cNvPr>
              <p:cNvSpPr txBox="1"/>
              <p:nvPr/>
            </p:nvSpPr>
            <p:spPr>
              <a:xfrm>
                <a:off x="500400" y="3761234"/>
                <a:ext cx="4071600" cy="1143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</a:t>
                </a:r>
                <a:r>
                  <a:rPr lang="en-GB" sz="2000" b="1" dirty="0">
                    <a:solidFill>
                      <a:srgbClr val="5874B7"/>
                    </a:solidFill>
                  </a:rPr>
                  <a:t>integers</a:t>
                </a:r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5874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2000" dirty="0"/>
                  <a:t>, are the whole, positive and negative numbers.</a:t>
                </a:r>
              </a:p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All natural numbers are integers.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D2C1B4-07C0-CA31-2146-DFABEDC26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3761234"/>
                <a:ext cx="4071600" cy="1143903"/>
              </a:xfrm>
              <a:prstGeom prst="rect">
                <a:avLst/>
              </a:prstGeom>
              <a:blipFill>
                <a:blip r:embed="rId3"/>
                <a:stretch>
                  <a:fillRect l="-1347" t="-2660" b="-85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23E671B-A941-80AD-0029-B1470DA383E2}"/>
              </a:ext>
            </a:extLst>
          </p:cNvPr>
          <p:cNvSpPr txBox="1"/>
          <p:nvPr/>
        </p:nvSpPr>
        <p:spPr>
          <a:xfrm>
            <a:off x="500400" y="4934385"/>
            <a:ext cx="7964103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–5, –4, –3, –2, –1, 0, 1, 2, 3, 4, 5 are elements of the integer number set.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integers number line uses dots on the numbers we want to include.</a:t>
            </a:r>
          </a:p>
        </p:txBody>
      </p:sp>
      <p:pic>
        <p:nvPicPr>
          <p:cNvPr id="6" name="Picture 5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0904B0FD-7C1C-2D42-C49A-CCADA4012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0" y="1991654"/>
            <a:ext cx="3433010" cy="427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284D4-F588-26D6-99D0-019DC0409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4268928"/>
            <a:ext cx="4128314" cy="3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949931"/>
            <a:ext cx="5578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Order of Operations (BIRDMAS)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400" y="1495637"/>
            <a:ext cx="8053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When a calculation involves more than one operation, apply them in the order shown below.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92608AE-E1E9-85E2-0B8B-B8507B6D1D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9773151"/>
                  </p:ext>
                </p:extLst>
              </p:nvPr>
            </p:nvGraphicFramePr>
            <p:xfrm>
              <a:off x="500400" y="2442940"/>
              <a:ext cx="8318860" cy="2949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4529">
                      <a:extLst>
                        <a:ext uri="{9D8B030D-6E8A-4147-A177-3AD203B41FA5}">
                          <a16:colId xmlns:a16="http://schemas.microsoft.com/office/drawing/2014/main" val="1162893788"/>
                        </a:ext>
                      </a:extLst>
                    </a:gridCol>
                    <a:gridCol w="367469">
                      <a:extLst>
                        <a:ext uri="{9D8B030D-6E8A-4147-A177-3AD203B41FA5}">
                          <a16:colId xmlns:a16="http://schemas.microsoft.com/office/drawing/2014/main" val="1134711965"/>
                        </a:ext>
                      </a:extLst>
                    </a:gridCol>
                    <a:gridCol w="2213361">
                      <a:extLst>
                        <a:ext uri="{9D8B030D-6E8A-4147-A177-3AD203B41FA5}">
                          <a16:colId xmlns:a16="http://schemas.microsoft.com/office/drawing/2014/main" val="2447040699"/>
                        </a:ext>
                      </a:extLst>
                    </a:gridCol>
                    <a:gridCol w="5183501">
                      <a:extLst>
                        <a:ext uri="{9D8B030D-6E8A-4147-A177-3AD203B41FA5}">
                          <a16:colId xmlns:a16="http://schemas.microsoft.com/office/drawing/2014/main" val="7972127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aseline="0"/>
                            <a:t>1st</a:t>
                          </a:r>
                        </a:p>
                      </a:txBody>
                      <a:tcPr anchor="ctr">
                        <a:solidFill>
                          <a:srgbClr val="E0F0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B</a:t>
                          </a:r>
                        </a:p>
                      </a:txBody>
                      <a:tcPr anchor="ctr">
                        <a:solidFill>
                          <a:srgbClr val="E0F0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B</a:t>
                          </a:r>
                          <a:r>
                            <a:rPr lang="en-GB"/>
                            <a:t>rackets</a:t>
                          </a:r>
                        </a:p>
                      </a:txBody>
                      <a:tcPr anchor="ctr">
                        <a:solidFill>
                          <a:srgbClr val="E0F0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anchor="ctr">
                        <a:solidFill>
                          <a:srgbClr val="E0F0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905941"/>
                      </a:ext>
                    </a:extLst>
                  </a:tr>
                  <a:tr h="375000">
                    <a:tc rowSpan="2">
                      <a:txBody>
                        <a:bodyPr/>
                        <a:lstStyle/>
                        <a:p>
                          <a:r>
                            <a:rPr lang="en-GB" baseline="0" dirty="0"/>
                            <a:t>2nd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I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I</a:t>
                          </a:r>
                          <a:r>
                            <a:rPr lang="en-GB"/>
                            <a:t>ndex (plural: indices)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/>
                            <a:t>Interchangeable. Can be applied one after the other in either order. E.g.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GB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rad>
                              <m:r>
                                <a:rPr lang="en-GB" b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/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b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GB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/>
                            <a:t>.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1535185"/>
                      </a:ext>
                    </a:extLst>
                  </a:tr>
                  <a:tr h="375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R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R</a:t>
                          </a:r>
                          <a:r>
                            <a:rPr lang="en-GB" dirty="0"/>
                            <a:t>oots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857137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r>
                            <a:rPr lang="en-GB" dirty="0"/>
                            <a:t>3rd 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D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D</a:t>
                          </a:r>
                          <a:r>
                            <a:rPr lang="en-GB"/>
                            <a:t>ivision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/>
                            <a:t>Multiplication and division are performed whichever comes first from left to right.</a:t>
                          </a:r>
                        </a:p>
                        <a:p>
                          <a:r>
                            <a:rPr lang="en-GB"/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lang="en-GB" b="0" smtClean="0">
                                  <a:latin typeface="Cambria Math" panose="02040503050406030204" pitchFamily="18" charset="0"/>
                                </a:rPr>
                                <m:t>10÷2×3=15</m:t>
                              </m:r>
                            </m:oMath>
                          </a14:m>
                          <a:r>
                            <a:rPr lang="en-GB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b="0" smtClean="0">
                                  <a:latin typeface="Cambria Math" panose="02040503050406030204" pitchFamily="18" charset="0"/>
                                </a:rPr>
                                <m:t>6×2÷4=3</m:t>
                              </m:r>
                            </m:oMath>
                          </a14:m>
                          <a:r>
                            <a:rPr lang="en-GB"/>
                            <a:t>.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0459069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M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M</a:t>
                          </a:r>
                          <a:r>
                            <a:rPr lang="en-GB" dirty="0"/>
                            <a:t>ultiplication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899333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r>
                            <a:rPr lang="en-GB" dirty="0"/>
                            <a:t>4th 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A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A</a:t>
                          </a:r>
                          <a:r>
                            <a:rPr lang="en-GB"/>
                            <a:t>ddition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dirty="0"/>
                            <a:t>Addition and subtraction are performed whichever comes first from left to right.</a:t>
                          </a:r>
                        </a:p>
                        <a:p>
                          <a:r>
                            <a:rPr lang="en-GB" dirty="0"/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lang="en-GB" b="0" smtClean="0">
                                  <a:latin typeface="Cambria Math" panose="02040503050406030204" pitchFamily="18" charset="0"/>
                                </a:rPr>
                                <m:t>7−2+3=8</m:t>
                              </m:r>
                            </m:oMath>
                          </a14:m>
                          <a:r>
                            <a:rPr lang="en-GB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b="0" smtClean="0">
                                  <a:latin typeface="Cambria Math" panose="02040503050406030204" pitchFamily="18" charset="0"/>
                                </a:rPr>
                                <m:t>4+1−3=2</m:t>
                              </m:r>
                            </m:oMath>
                          </a14:m>
                          <a:r>
                            <a:rPr lang="en-GB" dirty="0"/>
                            <a:t>.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941315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S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S</a:t>
                          </a:r>
                          <a:r>
                            <a:rPr lang="en-GB" dirty="0"/>
                            <a:t>ubtraction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09403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92608AE-E1E9-85E2-0B8B-B8507B6D1D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9773151"/>
                  </p:ext>
                </p:extLst>
              </p:nvPr>
            </p:nvGraphicFramePr>
            <p:xfrm>
              <a:off x="500400" y="2442940"/>
              <a:ext cx="8318860" cy="2949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4529">
                      <a:extLst>
                        <a:ext uri="{9D8B030D-6E8A-4147-A177-3AD203B41FA5}">
                          <a16:colId xmlns:a16="http://schemas.microsoft.com/office/drawing/2014/main" val="1162893788"/>
                        </a:ext>
                      </a:extLst>
                    </a:gridCol>
                    <a:gridCol w="367469">
                      <a:extLst>
                        <a:ext uri="{9D8B030D-6E8A-4147-A177-3AD203B41FA5}">
                          <a16:colId xmlns:a16="http://schemas.microsoft.com/office/drawing/2014/main" val="1134711965"/>
                        </a:ext>
                      </a:extLst>
                    </a:gridCol>
                    <a:gridCol w="2213361">
                      <a:extLst>
                        <a:ext uri="{9D8B030D-6E8A-4147-A177-3AD203B41FA5}">
                          <a16:colId xmlns:a16="http://schemas.microsoft.com/office/drawing/2014/main" val="2447040699"/>
                        </a:ext>
                      </a:extLst>
                    </a:gridCol>
                    <a:gridCol w="5183501">
                      <a:extLst>
                        <a:ext uri="{9D8B030D-6E8A-4147-A177-3AD203B41FA5}">
                          <a16:colId xmlns:a16="http://schemas.microsoft.com/office/drawing/2014/main" val="7972127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baseline="0"/>
                            <a:t>1st</a:t>
                          </a:r>
                        </a:p>
                      </a:txBody>
                      <a:tcPr anchor="ctr">
                        <a:solidFill>
                          <a:srgbClr val="E0F0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B</a:t>
                          </a:r>
                        </a:p>
                      </a:txBody>
                      <a:tcPr anchor="ctr">
                        <a:solidFill>
                          <a:srgbClr val="E0F0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B</a:t>
                          </a:r>
                          <a:r>
                            <a:rPr lang="en-GB"/>
                            <a:t>rackets</a:t>
                          </a:r>
                        </a:p>
                      </a:txBody>
                      <a:tcPr anchor="ctr">
                        <a:solidFill>
                          <a:srgbClr val="E0F0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 anchor="ctr">
                        <a:solidFill>
                          <a:srgbClr val="E0F0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905941"/>
                      </a:ext>
                    </a:extLst>
                  </a:tr>
                  <a:tr h="375000">
                    <a:tc rowSpan="2">
                      <a:txBody>
                        <a:bodyPr/>
                        <a:lstStyle/>
                        <a:p>
                          <a:r>
                            <a:rPr lang="en-GB" baseline="0" dirty="0"/>
                            <a:t>2nd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I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I</a:t>
                          </a:r>
                          <a:r>
                            <a:rPr lang="en-GB"/>
                            <a:t>ndex (plural: indices)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517" t="-52846" r="-235" b="-257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1535185"/>
                      </a:ext>
                    </a:extLst>
                  </a:tr>
                  <a:tr h="375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R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R</a:t>
                          </a:r>
                          <a:r>
                            <a:rPr lang="en-GB" dirty="0"/>
                            <a:t>oots</a:t>
                          </a:r>
                        </a:p>
                      </a:txBody>
                      <a:tcPr anchor="ctr">
                        <a:solidFill>
                          <a:srgbClr val="FAF19B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857137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r>
                            <a:rPr lang="en-GB" dirty="0"/>
                            <a:t>3rd 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D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D</a:t>
                          </a:r>
                          <a:r>
                            <a:rPr lang="en-GB"/>
                            <a:t>ivision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517" t="-124503" r="-235" b="-1099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0459069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M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M</a:t>
                          </a:r>
                          <a:r>
                            <a:rPr lang="en-GB" dirty="0"/>
                            <a:t>ultiplication</a:t>
                          </a:r>
                        </a:p>
                      </a:txBody>
                      <a:tcPr anchor="ctr">
                        <a:solidFill>
                          <a:srgbClr val="DCC8E3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899333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r>
                            <a:rPr lang="en-GB" dirty="0"/>
                            <a:t>4th 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A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A</a:t>
                          </a:r>
                          <a:r>
                            <a:rPr lang="en-GB"/>
                            <a:t>ddition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517" t="-226000" r="-235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941315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/>
                            <a:t>S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/>
                            <a:t>S</a:t>
                          </a:r>
                          <a:r>
                            <a:rPr lang="en-GB" dirty="0"/>
                            <a:t>ubtraction</a:t>
                          </a:r>
                        </a:p>
                      </a:txBody>
                      <a:tcPr anchor="ctr">
                        <a:solidFill>
                          <a:srgbClr val="C2D6B3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09403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20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th test&#10;&#10;Description automatically generated">
            <a:extLst>
              <a:ext uri="{FF2B5EF4-FFF2-40B4-BE49-F238E27FC236}">
                <a16:creationId xmlns:a16="http://schemas.microsoft.com/office/drawing/2014/main" id="{E89B193D-37D3-579A-A23B-BCF27FB9B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2"/>
          <a:stretch/>
        </p:blipFill>
        <p:spPr>
          <a:xfrm>
            <a:off x="611188" y="810317"/>
            <a:ext cx="7905888" cy="11875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31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803"/>
          <a:stretch/>
        </p:blipFill>
        <p:spPr>
          <a:xfrm>
            <a:off x="0" y="1997848"/>
            <a:ext cx="9144000" cy="4851444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880106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491690" y="1476819"/>
            <a:ext cx="16045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DA3B-D35F-6CEB-3E29-E26AF73BF06C}"/>
              </a:ext>
            </a:extLst>
          </p:cNvPr>
          <p:cNvSpPr txBox="1"/>
          <p:nvPr/>
        </p:nvSpPr>
        <p:spPr>
          <a:xfrm>
            <a:off x="500399" y="1909139"/>
            <a:ext cx="826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dirty="0"/>
              <a:t>Work out the answer to each of the following.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491691" y="321297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2633F5-3621-7436-3627-1B9029C21DFA}"/>
                  </a:ext>
                </a:extLst>
              </p:cNvPr>
              <p:cNvSpPr txBox="1"/>
              <p:nvPr/>
            </p:nvSpPr>
            <p:spPr>
              <a:xfrm>
                <a:off x="482981" y="2268731"/>
                <a:ext cx="1998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7+6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2633F5-3621-7436-3627-1B9029C21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81" y="2268731"/>
                <a:ext cx="1998036" cy="400110"/>
              </a:xfrm>
              <a:prstGeom prst="rect">
                <a:avLst/>
              </a:prstGeom>
              <a:blipFill>
                <a:blip r:embed="rId2"/>
                <a:stretch>
                  <a:fillRect l="-3049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AD234-F8D5-00FE-A7D6-FB77B603AE17}"/>
                  </a:ext>
                </a:extLst>
              </p:cNvPr>
              <p:cNvSpPr txBox="1"/>
              <p:nvPr/>
            </p:nvSpPr>
            <p:spPr>
              <a:xfrm>
                <a:off x="4404939" y="2268731"/>
                <a:ext cx="1998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19−15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AD234-F8D5-00FE-A7D6-FB77B603A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39" y="2268731"/>
                <a:ext cx="1998036" cy="400110"/>
              </a:xfrm>
              <a:prstGeom prst="rect">
                <a:avLst/>
              </a:prstGeom>
              <a:blipFill>
                <a:blip r:embed="rId3"/>
                <a:stretch>
                  <a:fillRect l="-3364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5279A-036B-59A1-710C-50611972EC8A}"/>
                  </a:ext>
                </a:extLst>
              </p:cNvPr>
              <p:cNvSpPr txBox="1"/>
              <p:nvPr/>
            </p:nvSpPr>
            <p:spPr>
              <a:xfrm>
                <a:off x="482981" y="2689282"/>
                <a:ext cx="23056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×2−4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5279A-036B-59A1-710C-50611972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81" y="2689282"/>
                <a:ext cx="2305637" cy="400110"/>
              </a:xfrm>
              <a:prstGeom prst="rect">
                <a:avLst/>
              </a:prstGeom>
              <a:blipFill>
                <a:blip r:embed="rId4"/>
                <a:stretch>
                  <a:fillRect l="-2646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31FCD-E596-93A6-29E0-BAB2C6F27EB9}"/>
                  </a:ext>
                </a:extLst>
              </p:cNvPr>
              <p:cNvSpPr txBox="1"/>
              <p:nvPr/>
            </p:nvSpPr>
            <p:spPr>
              <a:xfrm>
                <a:off x="4404939" y="2689282"/>
                <a:ext cx="3389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9−3</m:t>
                            </m:r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÷(18÷6)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131FCD-E596-93A6-29E0-BAB2C6F27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39" y="2689282"/>
                <a:ext cx="3389232" cy="400110"/>
              </a:xfrm>
              <a:prstGeom prst="rect">
                <a:avLst/>
              </a:prstGeom>
              <a:blipFill>
                <a:blip r:embed="rId5"/>
                <a:stretch>
                  <a:fillRect l="-1978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83859B-7D04-7C8A-0ACF-7854BB219EDD}"/>
                  </a:ext>
                </a:extLst>
              </p:cNvPr>
              <p:cNvSpPr txBox="1"/>
              <p:nvPr/>
            </p:nvSpPr>
            <p:spPr>
              <a:xfrm>
                <a:off x="491691" y="3643892"/>
                <a:ext cx="27811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7975" indent="-307975" defTabSz="431800">
                  <a:tabLst>
                    <a:tab pos="444500" algn="l"/>
                  </a:tabLst>
                </a:pPr>
                <a:r>
                  <a:rPr lang="en-GB" b="1" dirty="0">
                    <a:solidFill>
                      <a:schemeClr val="tx1"/>
                    </a:solidFill>
                  </a:rPr>
                  <a:t>(a)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7+6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br>
                  <a:rPr lang="en-GB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=7+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6×2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=7+12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83859B-7D04-7C8A-0ACF-7854BB219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1" y="3643892"/>
                <a:ext cx="2781184" cy="1200329"/>
              </a:xfrm>
              <a:prstGeom prst="rect">
                <a:avLst/>
              </a:prstGeom>
              <a:blipFill>
                <a:blip r:embed="rId6"/>
                <a:stretch>
                  <a:fillRect l="-1974" t="-3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A24034-1C04-6C3B-9B3B-CB83E04C10F0}"/>
                  </a:ext>
                </a:extLst>
              </p:cNvPr>
              <p:cNvSpPr txBox="1"/>
              <p:nvPr/>
            </p:nvSpPr>
            <p:spPr>
              <a:xfrm>
                <a:off x="4413648" y="3643891"/>
                <a:ext cx="27811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23850" indent="-323850"/>
                <a:r>
                  <a:rPr lang="en-GB" b="1" dirty="0">
                    <a:solidFill>
                      <a:schemeClr val="tx1"/>
                    </a:solidFill>
                  </a:rPr>
                  <a:t>(b)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19−15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</m:t>
                    </m:r>
                  </m:oMath>
                </a14:m>
                <a:br>
                  <a:rPr lang="en-GB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=19−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15÷3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A24034-1C04-6C3B-9B3B-CB83E04C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48" y="3643891"/>
                <a:ext cx="2781184" cy="1200329"/>
              </a:xfrm>
              <a:prstGeom prst="rect">
                <a:avLst/>
              </a:prstGeom>
              <a:blipFill>
                <a:blip r:embed="rId7"/>
                <a:stretch>
                  <a:fillRect l="-1754" t="-3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7190A6-DCCE-EA58-101A-36DA7B091E78}"/>
                  </a:ext>
                </a:extLst>
              </p:cNvPr>
              <p:cNvSpPr txBox="1"/>
              <p:nvPr/>
            </p:nvSpPr>
            <p:spPr>
              <a:xfrm>
                <a:off x="491690" y="4854114"/>
                <a:ext cx="333666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07975" indent="-307975" defTabSz="438150">
                  <a:tabLst>
                    <a:tab pos="87313" algn="l"/>
                    <a:tab pos="269875" algn="l"/>
                  </a:tabLst>
                </a:pPr>
                <a:r>
                  <a:rPr lang="en-GB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×2−4</m:t>
                    </m:r>
                  </m:oMath>
                </a14:m>
                <a:br>
                  <a:rPr lang="en-GB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1+16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×2−4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=17×2−4</m:t>
                      </m:r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17×2</m:t>
                          </m:r>
                        </m:e>
                      </m:d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=34−4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7190A6-DCCE-EA58-101A-36DA7B091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0" y="4854114"/>
                <a:ext cx="3336662" cy="1754326"/>
              </a:xfrm>
              <a:prstGeom prst="rect">
                <a:avLst/>
              </a:prstGeom>
              <a:blipFill>
                <a:blip r:embed="rId8"/>
                <a:stretch>
                  <a:fillRect l="-1645" t="-173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7BBA36-7376-0F71-D36F-3F0FD2D0B756}"/>
                  </a:ext>
                </a:extLst>
              </p:cNvPr>
              <p:cNvSpPr txBox="1"/>
              <p:nvPr/>
            </p:nvSpPr>
            <p:spPr>
              <a:xfrm>
                <a:off x="4413647" y="4854114"/>
                <a:ext cx="3747421" cy="18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19088" indent="-319088" defTabSz="492125">
                  <a:tabLst>
                    <a:tab pos="896938" algn="l"/>
                  </a:tabLst>
                </a:pPr>
                <a:r>
                  <a:rPr lang="en-GB" b="1" dirty="0">
                    <a:solidFill>
                      <a:schemeClr val="tx1"/>
                    </a:solidFill>
                  </a:rPr>
                  <a:t>(d)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9−3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</m:e>
                        </m:d>
                      </m:e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÷(18÷6)</m:t>
                    </m:r>
                  </m:oMath>
                </a14:m>
                <a:br>
                  <a:rPr lang="en-GB" b="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÷(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÷3</m:t>
                      </m:r>
                    </m:oMath>
                    <m:oMath xmlns:m="http://schemas.openxmlformats.org/officeDocument/2006/math"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=9÷3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7BBA36-7376-0F71-D36F-3F0FD2D0B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647" y="4854114"/>
                <a:ext cx="3747421" cy="1844672"/>
              </a:xfrm>
              <a:prstGeom prst="rect">
                <a:avLst/>
              </a:prstGeom>
              <a:blipFill>
                <a:blip r:embed="rId9"/>
                <a:stretch>
                  <a:fillRect l="-1301" t="-165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EC2F5E-ADDE-0B27-0401-1E9E7053E9F2}"/>
              </a:ext>
            </a:extLst>
          </p:cNvPr>
          <p:cNvSpPr txBox="1"/>
          <p:nvPr/>
        </p:nvSpPr>
        <p:spPr>
          <a:xfrm>
            <a:off x="500400" y="949931"/>
            <a:ext cx="5578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Order of Operations (BIRDMAS)</a:t>
            </a:r>
          </a:p>
        </p:txBody>
      </p:sp>
    </p:spTree>
    <p:extLst>
      <p:ext uri="{BB962C8B-B14F-4D97-AF65-F5344CB8AC3E}">
        <p14:creationId xmlns:p14="http://schemas.microsoft.com/office/powerpoint/2010/main" val="32053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" grpId="0"/>
      <p:bldP spid="3" grpId="0"/>
      <p:bldP spid="6" grpId="0"/>
      <p:bldP spid="9" grpId="0"/>
      <p:bldP spid="11" grpId="0"/>
      <p:bldP spid="5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F80E8-D24D-8586-83B4-9DDE3BE4B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3"/>
          <a:stretch/>
        </p:blipFill>
        <p:spPr>
          <a:xfrm>
            <a:off x="611188" y="806430"/>
            <a:ext cx="7942408" cy="11914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803"/>
          <a:stretch/>
        </p:blipFill>
        <p:spPr>
          <a:xfrm>
            <a:off x="0" y="2006557"/>
            <a:ext cx="9144000" cy="4851443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1426662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491693" y="1474716"/>
            <a:ext cx="16045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DA3B-D35F-6CEB-3E29-E26AF73BF06C}"/>
              </a:ext>
            </a:extLst>
          </p:cNvPr>
          <p:cNvSpPr txBox="1"/>
          <p:nvPr/>
        </p:nvSpPr>
        <p:spPr>
          <a:xfrm>
            <a:off x="491694" y="1899142"/>
            <a:ext cx="797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000" dirty="0"/>
              <a:t>Insert brackets into each of the following statements to make them true. You may need more than one pair of brackets in some of the statements.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491694" y="311588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2633F5-3621-7436-3627-1B9029C21DFA}"/>
                  </a:ext>
                </a:extLst>
              </p:cNvPr>
              <p:cNvSpPr txBox="1"/>
              <p:nvPr/>
            </p:nvSpPr>
            <p:spPr>
              <a:xfrm>
                <a:off x="482984" y="2581842"/>
                <a:ext cx="224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×2+3=25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2633F5-3621-7436-3627-1B9029C21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84" y="2581842"/>
                <a:ext cx="2242800" cy="400110"/>
              </a:xfrm>
              <a:prstGeom prst="rect">
                <a:avLst/>
              </a:prstGeom>
              <a:blipFill>
                <a:blip r:embed="rId2"/>
                <a:stretch>
                  <a:fillRect l="-2717" t="-9231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AD234-F8D5-00FE-A7D6-FB77B603AE17}"/>
                  </a:ext>
                </a:extLst>
              </p:cNvPr>
              <p:cNvSpPr txBox="1"/>
              <p:nvPr/>
            </p:nvSpPr>
            <p:spPr>
              <a:xfrm>
                <a:off x="3324181" y="2581842"/>
                <a:ext cx="23971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7−4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×11=33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AD234-F8D5-00FE-A7D6-FB77B603A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81" y="2581842"/>
                <a:ext cx="2397188" cy="400110"/>
              </a:xfrm>
              <a:prstGeom prst="rect">
                <a:avLst/>
              </a:prstGeom>
              <a:blipFill>
                <a:blip r:embed="rId3"/>
                <a:stretch>
                  <a:fillRect l="-2538" t="-9231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5279A-036B-59A1-710C-50611972EC8A}"/>
                  </a:ext>
                </a:extLst>
              </p:cNvPr>
              <p:cNvSpPr txBox="1"/>
              <p:nvPr/>
            </p:nvSpPr>
            <p:spPr>
              <a:xfrm>
                <a:off x="6319766" y="2581842"/>
                <a:ext cx="1926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9−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5279A-036B-59A1-710C-50611972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766" y="2581842"/>
                <a:ext cx="1926604" cy="400110"/>
              </a:xfrm>
              <a:prstGeom prst="rect">
                <a:avLst/>
              </a:prstGeom>
              <a:blipFill>
                <a:blip r:embed="rId4"/>
                <a:stretch>
                  <a:fillRect l="-3481" t="-9231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7B84E-0184-260F-5A60-568182AC4E02}"/>
                  </a:ext>
                </a:extLst>
              </p:cNvPr>
              <p:cNvSpPr txBox="1"/>
              <p:nvPr/>
            </p:nvSpPr>
            <p:spPr>
              <a:xfrm>
                <a:off x="491692" y="3623508"/>
                <a:ext cx="23971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×(2+3)=25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7B84E-0184-260F-5A60-568182AC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2" y="3623508"/>
                <a:ext cx="2397187" cy="400110"/>
              </a:xfrm>
              <a:prstGeom prst="rect">
                <a:avLst/>
              </a:prstGeom>
              <a:blipFill>
                <a:blip r:embed="rId5"/>
                <a:stretch>
                  <a:fillRect l="-2799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786C70-0517-6BC9-7EAD-069DCAFBA012}"/>
                  </a:ext>
                </a:extLst>
              </p:cNvPr>
              <p:cNvSpPr txBox="1"/>
              <p:nvPr/>
            </p:nvSpPr>
            <p:spPr>
              <a:xfrm>
                <a:off x="3332889" y="3623508"/>
                <a:ext cx="25806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:r>
                  <a:rPr lang="en-GB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7−4)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×11=33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786C70-0517-6BC9-7EAD-069DCAFBA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889" y="3623508"/>
                <a:ext cx="2580639" cy="400110"/>
              </a:xfrm>
              <a:prstGeom prst="rect">
                <a:avLst/>
              </a:prstGeom>
              <a:blipFill>
                <a:blip r:embed="rId6"/>
                <a:stretch>
                  <a:fillRect l="-2600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16142C-A015-1AEA-FF08-90AD69A1BE3C}"/>
                  </a:ext>
                </a:extLst>
              </p:cNvPr>
              <p:cNvSpPr txBox="1"/>
              <p:nvPr/>
            </p:nvSpPr>
            <p:spPr>
              <a:xfrm>
                <a:off x="6328475" y="3623508"/>
                <a:ext cx="21402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:r>
                  <a:rPr lang="en-GB" sz="20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9−</m:t>
                    </m:r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3)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16142C-A015-1AEA-FF08-90AD69A1B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475" y="3623508"/>
                <a:ext cx="2140246" cy="400110"/>
              </a:xfrm>
              <a:prstGeom prst="rect">
                <a:avLst/>
              </a:prstGeom>
              <a:blipFill>
                <a:blip r:embed="rId7"/>
                <a:stretch>
                  <a:fillRect l="-2849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C3A40B-D622-5DA9-81A0-6F216A7D7AD6}"/>
              </a:ext>
            </a:extLst>
          </p:cNvPr>
          <p:cNvSpPr txBox="1"/>
          <p:nvPr/>
        </p:nvSpPr>
        <p:spPr>
          <a:xfrm>
            <a:off x="500400" y="949931"/>
            <a:ext cx="5578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Order of Operations (BIRDMAS)</a:t>
            </a:r>
          </a:p>
        </p:txBody>
      </p:sp>
    </p:spTree>
    <p:extLst>
      <p:ext uri="{BB962C8B-B14F-4D97-AF65-F5344CB8AC3E}">
        <p14:creationId xmlns:p14="http://schemas.microsoft.com/office/powerpoint/2010/main" val="35806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" grpId="0"/>
      <p:bldP spid="3" grpId="0"/>
      <p:bldP spid="6" grpId="0"/>
      <p:bldP spid="10" grpId="0"/>
      <p:bldP spid="13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2" y="957568"/>
            <a:ext cx="385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Properties of Integers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9109" y="1942115"/>
            <a:ext cx="7668239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order in which we add or multiply </a:t>
            </a:r>
            <a:r>
              <a:rPr lang="en-GB" sz="2000" b="1" dirty="0"/>
              <a:t>does not </a:t>
            </a:r>
            <a:r>
              <a:rPr lang="en-GB" sz="2000" dirty="0"/>
              <a:t>change the value of the answer.</a:t>
            </a:r>
          </a:p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Addition and multiplication are commutative.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9109" y="1481412"/>
            <a:ext cx="31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+mj-lt"/>
              <a:buAutoNum type="arabicPeriod"/>
            </a:pPr>
            <a:r>
              <a:rPr lang="en-GB" sz="2800" b="1" dirty="0">
                <a:solidFill>
                  <a:srgbClr val="5874B7"/>
                </a:solidFill>
              </a:rPr>
              <a:t>Commutative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B082C-5C6F-2396-7A75-A74633F1AB5C}"/>
              </a:ext>
            </a:extLst>
          </p:cNvPr>
          <p:cNvSpPr txBox="1"/>
          <p:nvPr/>
        </p:nvSpPr>
        <p:spPr>
          <a:xfrm>
            <a:off x="509109" y="4164930"/>
            <a:ext cx="7528901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order in which we subtract or divide </a:t>
            </a:r>
            <a:r>
              <a:rPr lang="en-GB" sz="2000" b="1" dirty="0"/>
              <a:t>does </a:t>
            </a:r>
            <a:r>
              <a:rPr lang="en-GB" sz="2000" dirty="0"/>
              <a:t>change the value of the answer.</a:t>
            </a:r>
          </a:p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Subtraction and division are not commutative.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91BA4-C2F2-632A-70E0-5DEDFB23FBD0}"/>
                  </a:ext>
                </a:extLst>
              </p:cNvPr>
              <p:cNvSpPr txBox="1"/>
              <p:nvPr/>
            </p:nvSpPr>
            <p:spPr>
              <a:xfrm>
                <a:off x="2650785" y="3223486"/>
                <a:ext cx="1460866" cy="707886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2+4=6</m:t>
                      </m:r>
                    </m:oMath>
                  </m:oMathPara>
                </a14:m>
                <a:endParaRPr lang="en-GB" sz="2000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4+2=6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91BA4-C2F2-632A-70E0-5DEDFB23F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785" y="3223486"/>
                <a:ext cx="146086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FE56EE-414D-2C8D-367F-84D2042E9FB0}"/>
                  </a:ext>
                </a:extLst>
              </p:cNvPr>
              <p:cNvSpPr txBox="1"/>
              <p:nvPr/>
            </p:nvSpPr>
            <p:spPr>
              <a:xfrm>
                <a:off x="4580710" y="3223486"/>
                <a:ext cx="1460866" cy="707886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×4=8</m:t>
                      </m:r>
                    </m:oMath>
                  </m:oMathPara>
                </a14:m>
                <a:endParaRPr lang="en-GB" sz="2000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×2=8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FE56EE-414D-2C8D-367F-84D2042E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10" y="3223486"/>
                <a:ext cx="146086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725F52-BF89-6B9B-8791-C8D88C3C5C10}"/>
                  </a:ext>
                </a:extLst>
              </p:cNvPr>
              <p:cNvSpPr txBox="1"/>
              <p:nvPr/>
            </p:nvSpPr>
            <p:spPr>
              <a:xfrm>
                <a:off x="2650785" y="5418998"/>
                <a:ext cx="1460866" cy="707886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2−4=−2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4−2=2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725F52-BF89-6B9B-8791-C8D88C3C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785" y="5418998"/>
                <a:ext cx="146086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9BA48-C6F1-1F94-648C-043E9F2B7B3B}"/>
                  </a:ext>
                </a:extLst>
              </p:cNvPr>
              <p:cNvSpPr txBox="1"/>
              <p:nvPr/>
            </p:nvSpPr>
            <p:spPr>
              <a:xfrm>
                <a:off x="4580710" y="5419639"/>
                <a:ext cx="1460866" cy="1008546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÷2=2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9BA48-C6F1-1F94-648C-043E9F2B7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10" y="5419639"/>
                <a:ext cx="1460866" cy="1008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15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79DA8D-515C-DFCD-754F-CD3CDC4DF677}"/>
              </a:ext>
            </a:extLst>
          </p:cNvPr>
          <p:cNvSpPr txBox="1"/>
          <p:nvPr/>
        </p:nvSpPr>
        <p:spPr>
          <a:xfrm>
            <a:off x="491690" y="2397807"/>
            <a:ext cx="4041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874B7"/>
                </a:solidFill>
              </a:rPr>
              <a:t>Method A: </a:t>
            </a:r>
          </a:p>
          <a:p>
            <a:r>
              <a:rPr lang="en-GB" sz="2000" dirty="0"/>
              <a:t>Add the numbers inside the brackets first. Multiply your answer by the number outside the brackets.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1" y="958640"/>
            <a:ext cx="385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Properties of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2FE558-7C2E-71A3-14D8-9E4183E8D058}"/>
                  </a:ext>
                </a:extLst>
              </p:cNvPr>
              <p:cNvSpPr txBox="1"/>
              <p:nvPr/>
            </p:nvSpPr>
            <p:spPr>
              <a:xfrm>
                <a:off x="491691" y="1939535"/>
                <a:ext cx="63105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Look at these two methods to evaluate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3(2+4)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2FE558-7C2E-71A3-14D8-9E4183E8D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1" y="1939535"/>
                <a:ext cx="6310598" cy="400110"/>
              </a:xfrm>
              <a:prstGeom prst="rect">
                <a:avLst/>
              </a:prstGeom>
              <a:blipFill>
                <a:blip r:embed="rId2"/>
                <a:stretch>
                  <a:fillRect l="-870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00399" y="1482488"/>
            <a:ext cx="31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+mj-lt"/>
              <a:buAutoNum type="arabicPeriod" startAt="2"/>
              <a:tabLst>
                <a:tab pos="449263" algn="l"/>
              </a:tabLst>
            </a:pPr>
            <a:r>
              <a:rPr lang="en-GB" sz="2800" b="1" dirty="0">
                <a:solidFill>
                  <a:srgbClr val="5874B7"/>
                </a:solidFill>
              </a:rPr>
              <a:t>Distributive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B082C-5C6F-2396-7A75-A74633F1AB5C}"/>
              </a:ext>
            </a:extLst>
          </p:cNvPr>
          <p:cNvSpPr txBox="1"/>
          <p:nvPr/>
        </p:nvSpPr>
        <p:spPr>
          <a:xfrm>
            <a:off x="491691" y="5390615"/>
            <a:ext cx="8318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 the above calculation, we need to multiply 3 by everything in the brackets. Both methods give the same answer. This is the distributive property. That is, </a:t>
            </a:r>
            <a:r>
              <a:rPr lang="en-GB" sz="2000" b="1" dirty="0"/>
              <a:t>multiplication is distributive over addition.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91BA4-C2F2-632A-70E0-5DEDFB23FBD0}"/>
                  </a:ext>
                </a:extLst>
              </p:cNvPr>
              <p:cNvSpPr txBox="1"/>
              <p:nvPr/>
            </p:nvSpPr>
            <p:spPr>
              <a:xfrm>
                <a:off x="1545281" y="4086553"/>
                <a:ext cx="1737669" cy="1015663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50850" algn="l"/>
                  </a:tabLst>
                </a:pPr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2+4</m:t>
                        </m:r>
                      </m:e>
                    </m:d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>
                  <a:tabLst>
                    <a:tab pos="182563" algn="l"/>
                  </a:tabLst>
                </a:pPr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br>
                  <a:rPr lang="en-GB" sz="2000" b="0" i="1" dirty="0">
                    <a:latin typeface="Cambria Math" panose="02040503050406030204" pitchFamily="18" charset="0"/>
                  </a:rPr>
                </a:br>
                <a:r>
                  <a:rPr lang="en-GB" sz="20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91BA4-C2F2-632A-70E0-5DEDFB23F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281" y="4086553"/>
                <a:ext cx="1737669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FE56EE-414D-2C8D-367F-84D2042E9FB0}"/>
                  </a:ext>
                </a:extLst>
              </p:cNvPr>
              <p:cNvSpPr txBox="1"/>
              <p:nvPr/>
            </p:nvSpPr>
            <p:spPr>
              <a:xfrm>
                <a:off x="5264150" y="3913595"/>
                <a:ext cx="2233930" cy="1323439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33400" algn="l"/>
                  </a:tabLst>
                </a:pPr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2+4</m:t>
                        </m:r>
                      </m:e>
                    </m:d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defTabSz="266700"/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br>
                  <a:rPr lang="en-GB" sz="2000" b="0" i="1" dirty="0">
                    <a:latin typeface="Cambria Math" panose="02040503050406030204" pitchFamily="18" charset="0"/>
                  </a:rPr>
                </a:br>
                <a:r>
                  <a:rPr lang="en-GB" sz="20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=6+12</m:t>
                    </m:r>
                  </m:oMath>
                </a14:m>
                <a:br>
                  <a:rPr lang="en-GB" sz="2000" b="0" i="1" dirty="0">
                    <a:latin typeface="Cambria Math" panose="02040503050406030204" pitchFamily="18" charset="0"/>
                  </a:rPr>
                </a:br>
                <a:r>
                  <a:rPr lang="en-GB" sz="20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FE56EE-414D-2C8D-367F-84D2042E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50" y="3913595"/>
                <a:ext cx="223393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BF7344-6FE6-26AB-3E01-A7C9A610958A}"/>
              </a:ext>
            </a:extLst>
          </p:cNvPr>
          <p:cNvSpPr txBox="1"/>
          <p:nvPr/>
        </p:nvSpPr>
        <p:spPr>
          <a:xfrm>
            <a:off x="4651121" y="2401739"/>
            <a:ext cx="4118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874B7"/>
                </a:solidFill>
              </a:rPr>
              <a:t>Method B: </a:t>
            </a:r>
          </a:p>
          <a:p>
            <a:r>
              <a:rPr lang="en-GB" sz="2000" dirty="0"/>
              <a:t>Multiply the number in front of the bracket by each number inside the brackets. Add your answers together.</a:t>
            </a:r>
          </a:p>
        </p:txBody>
      </p:sp>
    </p:spTree>
    <p:extLst>
      <p:ext uri="{BB962C8B-B14F-4D97-AF65-F5344CB8AC3E}">
        <p14:creationId xmlns:p14="http://schemas.microsoft.com/office/powerpoint/2010/main" val="29428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1" grpId="0"/>
      <p:bldP spid="7" grpId="0" animBg="1"/>
      <p:bldP spid="8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1" y="958642"/>
            <a:ext cx="385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2958A5"/>
                </a:solidFill>
              </a:rPr>
              <a:t>Properties of Integers</a:t>
            </a:r>
            <a:endParaRPr lang="en-GB" sz="3200" b="1" dirty="0">
              <a:solidFill>
                <a:srgbClr val="2958A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2FE558-7C2E-71A3-14D8-9E4183E8D058}"/>
                  </a:ext>
                </a:extLst>
              </p:cNvPr>
              <p:cNvSpPr txBox="1"/>
              <p:nvPr/>
            </p:nvSpPr>
            <p:spPr>
              <a:xfrm>
                <a:off x="491690" y="1939537"/>
                <a:ext cx="71908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Look at these methods to evaluate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2+3+4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×3×4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2FE558-7C2E-71A3-14D8-9E4183E8D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0" y="1939537"/>
                <a:ext cx="7190815" cy="400110"/>
              </a:xfrm>
              <a:prstGeom prst="rect">
                <a:avLst/>
              </a:prstGeom>
              <a:blipFill>
                <a:blip r:embed="rId2"/>
                <a:stretch>
                  <a:fillRect l="-763" t="-7576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2D92852-4BA2-0153-4146-11EDD93DF797}"/>
              </a:ext>
            </a:extLst>
          </p:cNvPr>
          <p:cNvSpPr txBox="1"/>
          <p:nvPr/>
        </p:nvSpPr>
        <p:spPr>
          <a:xfrm>
            <a:off x="517817" y="1482490"/>
            <a:ext cx="31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buFont typeface="+mj-lt"/>
              <a:buAutoNum type="arabicPeriod" startAt="3"/>
            </a:pPr>
            <a:r>
              <a:rPr lang="en-GB" sz="2800" b="1" dirty="0">
                <a:solidFill>
                  <a:srgbClr val="5874B7"/>
                </a:solidFill>
              </a:rPr>
              <a:t>Associative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B082C-5C6F-2396-7A75-A74633F1AB5C}"/>
              </a:ext>
            </a:extLst>
          </p:cNvPr>
          <p:cNvSpPr txBox="1"/>
          <p:nvPr/>
        </p:nvSpPr>
        <p:spPr>
          <a:xfrm>
            <a:off x="491690" y="3795590"/>
            <a:ext cx="831886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way in which the numbers are grouped does not change the answer.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Addition and multiplication are associative.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Subtraction and division are not associative.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91BA4-C2F2-632A-70E0-5DEDFB23FBD0}"/>
                  </a:ext>
                </a:extLst>
              </p:cNvPr>
              <p:cNvSpPr txBox="1"/>
              <p:nvPr/>
            </p:nvSpPr>
            <p:spPr>
              <a:xfrm>
                <a:off x="841465" y="2516301"/>
                <a:ext cx="1739899" cy="1015663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 defTabSz="266700"/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2+3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=5+4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91BA4-C2F2-632A-70E0-5DEDFB23F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65" y="2516301"/>
                <a:ext cx="1739899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211149-F77D-29F2-E936-73FE8849E4F5}"/>
                  </a:ext>
                </a:extLst>
              </p:cNvPr>
              <p:cNvSpPr txBox="1"/>
              <p:nvPr/>
            </p:nvSpPr>
            <p:spPr>
              <a:xfrm>
                <a:off x="2752815" y="2512515"/>
                <a:ext cx="1739900" cy="1015663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 defTabSz="266700"/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2+(3+4)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=2+7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211149-F77D-29F2-E936-73FE8849E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815" y="2512515"/>
                <a:ext cx="173990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6AADB3-9E1C-AB62-7134-4E6EB1B858BD}"/>
                  </a:ext>
                </a:extLst>
              </p:cNvPr>
              <p:cNvSpPr txBox="1"/>
              <p:nvPr/>
            </p:nvSpPr>
            <p:spPr>
              <a:xfrm>
                <a:off x="4664166" y="2512515"/>
                <a:ext cx="1739900" cy="1015663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 defTabSz="179388">
                  <a:tabLst>
                    <a:tab pos="266700" algn="l"/>
                  </a:tabLst>
                </a:pPr>
                <a:r>
                  <a:rPr lang="en-GB" sz="2000" b="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6AADB3-9E1C-AB62-7134-4E6EB1B8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66" y="2512515"/>
                <a:ext cx="17399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1AEC88-81B1-D51C-82F1-F86E0908A2B9}"/>
                  </a:ext>
                </a:extLst>
              </p:cNvPr>
              <p:cNvSpPr txBox="1"/>
              <p:nvPr/>
            </p:nvSpPr>
            <p:spPr>
              <a:xfrm>
                <a:off x="6575517" y="2489250"/>
                <a:ext cx="1739900" cy="1015663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66700" algn="l"/>
                  </a:tabLst>
                </a:pPr>
                <a:r>
                  <a:rPr lang="en-GB" sz="20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2×(3×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:pPr defTabSz="1793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1AEC88-81B1-D51C-82F1-F86E0908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517" y="2489250"/>
                <a:ext cx="1739900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4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 animBg="1"/>
      <p:bldP spid="3" grpId="0" animBg="1"/>
      <p:bldP spid="10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1" y="958642"/>
            <a:ext cx="355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Exponents (Powers)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491691" y="1502719"/>
            <a:ext cx="593523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Power, index and exponent all mean the same thing.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Powers can be thought of as repeated multiplication.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power tells us how many times a number       (the base) is multiplied by itself.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D7DF5-CC32-43D7-9834-C65EADCD6BED}"/>
                  </a:ext>
                </a:extLst>
              </p:cNvPr>
              <p:cNvSpPr txBox="1"/>
              <p:nvPr/>
            </p:nvSpPr>
            <p:spPr>
              <a:xfrm>
                <a:off x="7004557" y="2117596"/>
                <a:ext cx="6034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D7DF5-CC32-43D7-9834-C65EADCD6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557" y="2117596"/>
                <a:ext cx="60343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6F34833-9329-27E8-E880-45DB93159101}"/>
              </a:ext>
            </a:extLst>
          </p:cNvPr>
          <p:cNvSpPr txBox="1"/>
          <p:nvPr/>
        </p:nvSpPr>
        <p:spPr>
          <a:xfrm>
            <a:off x="6204816" y="2825482"/>
            <a:ext cx="8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CEC898-884E-38BC-5121-17440A3E4EF3}"/>
              </a:ext>
            </a:extLst>
          </p:cNvPr>
          <p:cNvSpPr txBox="1"/>
          <p:nvPr/>
        </p:nvSpPr>
        <p:spPr>
          <a:xfrm>
            <a:off x="7671374" y="1599293"/>
            <a:ext cx="86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power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CFD3F7-6AB6-3A30-E911-8EA8FA29034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6638992" y="2527132"/>
            <a:ext cx="505153" cy="2983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D99E66-4271-055F-9444-4AFB544E7D6C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607991" y="1999403"/>
            <a:ext cx="494103" cy="3077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2746102-070E-F2DA-7614-89F24A29C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433658"/>
                  </p:ext>
                </p:extLst>
              </p:nvPr>
            </p:nvGraphicFramePr>
            <p:xfrm>
              <a:off x="412570" y="3527814"/>
              <a:ext cx="831886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48677">
                      <a:extLst>
                        <a:ext uri="{9D8B030D-6E8A-4147-A177-3AD203B41FA5}">
                          <a16:colId xmlns:a16="http://schemas.microsoft.com/office/drawing/2014/main" val="1162893788"/>
                        </a:ext>
                      </a:extLst>
                    </a:gridCol>
                    <a:gridCol w="1580972">
                      <a:extLst>
                        <a:ext uri="{9D8B030D-6E8A-4147-A177-3AD203B41FA5}">
                          <a16:colId xmlns:a16="http://schemas.microsoft.com/office/drawing/2014/main" val="1134711965"/>
                        </a:ext>
                      </a:extLst>
                    </a:gridCol>
                    <a:gridCol w="3179035">
                      <a:extLst>
                        <a:ext uri="{9D8B030D-6E8A-4147-A177-3AD203B41FA5}">
                          <a16:colId xmlns:a16="http://schemas.microsoft.com/office/drawing/2014/main" val="2447040699"/>
                        </a:ext>
                      </a:extLst>
                    </a:gridCol>
                    <a:gridCol w="1410176">
                      <a:extLst>
                        <a:ext uri="{9D8B030D-6E8A-4147-A177-3AD203B41FA5}">
                          <a16:colId xmlns:a16="http://schemas.microsoft.com/office/drawing/2014/main" val="7972127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baseline="0" dirty="0"/>
                            <a:t>Words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Index notation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Expansion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Value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905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2 to the power of 3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×2×2</m:t>
                                </m:r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/>
                            <a:t>8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2575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2 to the power of 5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×2×2×2×2</m:t>
                                </m:r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/>
                            <a:t>32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2879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3 to the power of 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×3×3×3</m:t>
                                </m:r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/>
                            <a:t>81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9573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5 to the power of 5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×5×5×5×5</m:t>
                                </m:r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/>
                            <a:t>3,125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1693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10 to the power of 6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×10×10×10×10×10</m:t>
                                </m:r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/>
                            <a:t>1,</a:t>
                          </a:r>
                          <a:r>
                            <a:rPr lang="en-GB" dirty="0"/>
                            <a:t>000,000</a:t>
                          </a:r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11310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2746102-070E-F2DA-7614-89F24A29C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0433658"/>
                  </p:ext>
                </p:extLst>
              </p:nvPr>
            </p:nvGraphicFramePr>
            <p:xfrm>
              <a:off x="412570" y="3527814"/>
              <a:ext cx="8318860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148677">
                      <a:extLst>
                        <a:ext uri="{9D8B030D-6E8A-4147-A177-3AD203B41FA5}">
                          <a16:colId xmlns:a16="http://schemas.microsoft.com/office/drawing/2014/main" val="1162893788"/>
                        </a:ext>
                      </a:extLst>
                    </a:gridCol>
                    <a:gridCol w="1580972">
                      <a:extLst>
                        <a:ext uri="{9D8B030D-6E8A-4147-A177-3AD203B41FA5}">
                          <a16:colId xmlns:a16="http://schemas.microsoft.com/office/drawing/2014/main" val="1134711965"/>
                        </a:ext>
                      </a:extLst>
                    </a:gridCol>
                    <a:gridCol w="3179035">
                      <a:extLst>
                        <a:ext uri="{9D8B030D-6E8A-4147-A177-3AD203B41FA5}">
                          <a16:colId xmlns:a16="http://schemas.microsoft.com/office/drawing/2014/main" val="2447040699"/>
                        </a:ext>
                      </a:extLst>
                    </a:gridCol>
                    <a:gridCol w="1410176">
                      <a:extLst>
                        <a:ext uri="{9D8B030D-6E8A-4147-A177-3AD203B41FA5}">
                          <a16:colId xmlns:a16="http://schemas.microsoft.com/office/drawing/2014/main" val="7972127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baseline="0" dirty="0"/>
                            <a:t>Words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Index notation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Expansion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Value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905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2 to the power of 3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680" t="-106557" r="-29189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433" t="-106557" r="-44828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/>
                            <a:t>8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2575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2 to the power of 5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680" t="-206557" r="-29189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433" t="-206557" r="-4482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/>
                            <a:t>32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2879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3 to the power of 4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680" t="-306557" r="-29189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433" t="-306557" r="-4482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/>
                            <a:t>81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9573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5 to the power of 5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680" t="-406557" r="-29189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433" t="-406557" r="-4482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/>
                            <a:t>3,125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1693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baseline="0"/>
                            <a:t>10 to the power of 6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6680" t="-506557" r="-29189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433" t="-506557" r="-4482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/>
                            <a:t>1,</a:t>
                          </a:r>
                          <a:r>
                            <a:rPr lang="en-GB" dirty="0"/>
                            <a:t>000,000</a:t>
                          </a:r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113103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927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2" y="958639"/>
            <a:ext cx="355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Exponents (Powers)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491691" y="1506161"/>
            <a:ext cx="719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Any base to the power of one is itself.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F14BC-EE1E-91DA-3E8D-1F4834DC32E3}"/>
              </a:ext>
            </a:extLst>
          </p:cNvPr>
          <p:cNvSpPr txBox="1"/>
          <p:nvPr/>
        </p:nvSpPr>
        <p:spPr>
          <a:xfrm>
            <a:off x="491691" y="1998713"/>
            <a:ext cx="719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Any base to the power of zero is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5EAFE-CE4F-371A-8077-80F35CC6CD7D}"/>
              </a:ext>
            </a:extLst>
          </p:cNvPr>
          <p:cNvSpPr txBox="1"/>
          <p:nvPr/>
        </p:nvSpPr>
        <p:spPr>
          <a:xfrm>
            <a:off x="491691" y="2493029"/>
            <a:ext cx="719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When multiplying like (same) bases, we add the powers.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F34833-9329-27E8-E880-45DB93159101}"/>
                  </a:ext>
                </a:extLst>
              </p:cNvPr>
              <p:cNvSpPr txBox="1"/>
              <p:nvPr/>
            </p:nvSpPr>
            <p:spPr>
              <a:xfrm>
                <a:off x="5985222" y="1506161"/>
                <a:ext cx="1201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F34833-9329-27E8-E880-45DB9315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222" y="1506161"/>
                <a:ext cx="1201632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2746102-070E-F2DA-7614-89F24A29C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565725"/>
                  </p:ext>
                </p:extLst>
              </p:nvPr>
            </p:nvGraphicFramePr>
            <p:xfrm>
              <a:off x="664730" y="3948200"/>
              <a:ext cx="781453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5985">
                      <a:extLst>
                        <a:ext uri="{9D8B030D-6E8A-4147-A177-3AD203B41FA5}">
                          <a16:colId xmlns:a16="http://schemas.microsoft.com/office/drawing/2014/main" val="1162893788"/>
                        </a:ext>
                      </a:extLst>
                    </a:gridCol>
                    <a:gridCol w="2256090">
                      <a:extLst>
                        <a:ext uri="{9D8B030D-6E8A-4147-A177-3AD203B41FA5}">
                          <a16:colId xmlns:a16="http://schemas.microsoft.com/office/drawing/2014/main" val="1134711965"/>
                        </a:ext>
                      </a:extLst>
                    </a:gridCol>
                    <a:gridCol w="2512464">
                      <a:extLst>
                        <a:ext uri="{9D8B030D-6E8A-4147-A177-3AD203B41FA5}">
                          <a16:colId xmlns:a16="http://schemas.microsoft.com/office/drawing/2014/main" val="2447040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b="1" baseline="0" dirty="0"/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Same as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Same as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905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r>
                                  <a:rPr lang="en-GB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baseline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2575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GB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baseline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52463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2879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GB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baseline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666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652463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9573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GB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baseline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1693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GB" b="0" i="1" baseline="0" smtClean="0">
                                    <a:latin typeface="Cambria Math" panose="02040503050406030204" pitchFamily="18" charset="0"/>
                                  </a:rPr>
                                  <m:t>(3)=</m:t>
                                </m:r>
                                <m:sSup>
                                  <m:sSupPr>
                                    <m:ctrlP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baseline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baseline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113103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2746102-070E-F2DA-7614-89F24A29C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565725"/>
                  </p:ext>
                </p:extLst>
              </p:nvPr>
            </p:nvGraphicFramePr>
            <p:xfrm>
              <a:off x="664730" y="3948200"/>
              <a:ext cx="7814539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5985">
                      <a:extLst>
                        <a:ext uri="{9D8B030D-6E8A-4147-A177-3AD203B41FA5}">
                          <a16:colId xmlns:a16="http://schemas.microsoft.com/office/drawing/2014/main" val="1162893788"/>
                        </a:ext>
                      </a:extLst>
                    </a:gridCol>
                    <a:gridCol w="2256090">
                      <a:extLst>
                        <a:ext uri="{9D8B030D-6E8A-4147-A177-3AD203B41FA5}">
                          <a16:colId xmlns:a16="http://schemas.microsoft.com/office/drawing/2014/main" val="1134711965"/>
                        </a:ext>
                      </a:extLst>
                    </a:gridCol>
                    <a:gridCol w="2512464">
                      <a:extLst>
                        <a:ext uri="{9D8B030D-6E8A-4147-A177-3AD203B41FA5}">
                          <a16:colId xmlns:a16="http://schemas.microsoft.com/office/drawing/2014/main" val="24470406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b="1" baseline="0" dirty="0"/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Same as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Same as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9905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" t="-106557" r="-157000" b="-4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/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2575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" t="-206557" r="-157000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405" t="-206557" r="-112162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1408" t="-206557" r="-728" b="-3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879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" t="-306557" r="-157000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405" t="-306557" r="-112162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1408" t="-306557" r="-728" b="-2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9573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" t="-406557" r="-15700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405" t="-406557" r="-112162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1408" t="-406557" r="-728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693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" t="-506557" r="-157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5405" t="-506557" r="-112162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1408" t="-506557" r="-728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13103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6DE2653-E68D-542C-0519-E98E585293C0}"/>
              </a:ext>
            </a:extLst>
          </p:cNvPr>
          <p:cNvSpPr txBox="1"/>
          <p:nvPr/>
        </p:nvSpPr>
        <p:spPr>
          <a:xfrm>
            <a:off x="491690" y="3143446"/>
            <a:ext cx="719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When dividing like bases, we subtract the powers.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AB839B-702B-DF83-21E1-DC49FDF9AE84}"/>
                  </a:ext>
                </a:extLst>
              </p:cNvPr>
              <p:cNvSpPr txBox="1"/>
              <p:nvPr/>
            </p:nvSpPr>
            <p:spPr>
              <a:xfrm>
                <a:off x="7478151" y="1506161"/>
                <a:ext cx="1201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AB839B-702B-DF83-21E1-DC49FDF9A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151" y="1506161"/>
                <a:ext cx="120163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936A7A-A186-3449-221F-B63FB8196449}"/>
                  </a:ext>
                </a:extLst>
              </p:cNvPr>
              <p:cNvSpPr txBox="1"/>
              <p:nvPr/>
            </p:nvSpPr>
            <p:spPr>
              <a:xfrm>
                <a:off x="5985222" y="1998713"/>
                <a:ext cx="1201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936A7A-A186-3449-221F-B63FB8196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222" y="1998713"/>
                <a:ext cx="120163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5B20BD-666B-41D4-0C41-33F1FE06930E}"/>
                  </a:ext>
                </a:extLst>
              </p:cNvPr>
              <p:cNvSpPr txBox="1"/>
              <p:nvPr/>
            </p:nvSpPr>
            <p:spPr>
              <a:xfrm>
                <a:off x="7478151" y="1998713"/>
                <a:ext cx="1201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5B20BD-666B-41D4-0C41-33F1FE069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151" y="1998713"/>
                <a:ext cx="120163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2F644-8D21-5443-F744-12EF747A4B06}"/>
                  </a:ext>
                </a:extLst>
              </p:cNvPr>
              <p:cNvSpPr txBox="1"/>
              <p:nvPr/>
            </p:nvSpPr>
            <p:spPr>
              <a:xfrm>
                <a:off x="6938338" y="2491265"/>
                <a:ext cx="1812393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12F644-8D21-5443-F744-12EF747A4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338" y="2491265"/>
                <a:ext cx="1812393" cy="4036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62DD8A-EF02-4B1C-1B1F-657EA63E8B4B}"/>
                  </a:ext>
                </a:extLst>
              </p:cNvPr>
              <p:cNvSpPr txBox="1"/>
              <p:nvPr/>
            </p:nvSpPr>
            <p:spPr>
              <a:xfrm>
                <a:off x="6938338" y="2987345"/>
                <a:ext cx="1812393" cy="71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62DD8A-EF02-4B1C-1B1F-657EA63E8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338" y="2987345"/>
                <a:ext cx="1812393" cy="7123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5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5" grpId="0"/>
      <p:bldP spid="3" grpId="0"/>
      <p:bldP spid="6" grpId="0"/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E03E21-CC36-DAC5-3D67-29DF42BC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49" y="5107067"/>
            <a:ext cx="5405501" cy="495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0E7343-B286-024E-95B9-ECB4964DBEF8}"/>
                  </a:ext>
                </a:extLst>
              </p:cNvPr>
              <p:cNvSpPr txBox="1"/>
              <p:nvPr/>
            </p:nvSpPr>
            <p:spPr>
              <a:xfrm>
                <a:off x="500400" y="1503248"/>
                <a:ext cx="8071032" cy="3406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</a:t>
                </a:r>
                <a:r>
                  <a:rPr lang="en-GB" sz="2000" b="1" dirty="0">
                    <a:solidFill>
                      <a:srgbClr val="5874B7"/>
                    </a:solidFill>
                  </a:rPr>
                  <a:t>rational numbers</a:t>
                </a:r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5874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GB" sz="2000" dirty="0"/>
                  <a:t>, are the numbers that can be written </a:t>
                </a:r>
                <a:r>
                  <a:rPr lang="en-US" sz="2000" dirty="0"/>
                  <a:t>as fractions using two integers.</a:t>
                </a:r>
                <a:endParaRPr lang="en-GB" sz="2000" dirty="0"/>
              </a:p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All whole numbers are rational as they can be written as a fraction by putting the whole number over 1. Therefore, all natural numbers and all integers are rational.</a:t>
                </a:r>
                <a:endParaRPr lang="en-GB" sz="2000" dirty="0"/>
              </a:p>
              <a:p>
                <a:pPr marL="269875" indent="-2698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5, 2, 1, </a:t>
                </a: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−3,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8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800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</m:oMath>
                </a14:m>
                <a:r>
                  <a:rPr lang="en-GB" sz="2000" dirty="0"/>
                  <a:t>, 0.25, −0.1 are elements of the rational number set.</a:t>
                </a:r>
              </a:p>
              <a:p>
                <a:pPr marL="269875" indent="-269875"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</a:t>
                </a:r>
                <a:r>
                  <a:rPr lang="en-GB" sz="2000" b="1" dirty="0">
                    <a:solidFill>
                      <a:srgbClr val="5874B7"/>
                    </a:solidFill>
                  </a:rPr>
                  <a:t>real numbers</a:t>
                </a:r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5874B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000" dirty="0"/>
                  <a:t>, are all the numbers that fill the number line: naturals, </a:t>
                </a:r>
                <a:r>
                  <a:rPr lang="en-US" sz="2000" dirty="0"/>
                  <a:t>integers, fractions, decimals and numbers that cannot be written as fractions such as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0E7343-B286-024E-95B9-ECB4964DB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1503248"/>
                <a:ext cx="8071032" cy="3406189"/>
              </a:xfrm>
              <a:prstGeom prst="rect">
                <a:avLst/>
              </a:prstGeom>
              <a:blipFill>
                <a:blip r:embed="rId3"/>
                <a:stretch>
                  <a:fillRect l="-680" t="-1075" b="-25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C9BE8C5-6323-8BF1-7444-2DB736CBA879}"/>
              </a:ext>
            </a:extLst>
          </p:cNvPr>
          <p:cNvSpPr txBox="1"/>
          <p:nvPr/>
        </p:nvSpPr>
        <p:spPr>
          <a:xfrm>
            <a:off x="508338" y="5747416"/>
            <a:ext cx="843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real number line uses a big thick line instead of dots. The above number line represents all the real numbers from 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−2 to 3, including −2 and 3</a:t>
            </a:r>
            <a:r>
              <a:rPr lang="en-GB" sz="20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8E04F-6FB1-16E0-55C4-5A8E1CF6A3AC}"/>
              </a:ext>
            </a:extLst>
          </p:cNvPr>
          <p:cNvSpPr txBox="1"/>
          <p:nvPr/>
        </p:nvSpPr>
        <p:spPr>
          <a:xfrm>
            <a:off x="491691" y="952146"/>
            <a:ext cx="643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Number Sets and their Number Lines</a:t>
            </a:r>
          </a:p>
        </p:txBody>
      </p:sp>
    </p:spTree>
    <p:extLst>
      <p:ext uri="{BB962C8B-B14F-4D97-AF65-F5344CB8AC3E}">
        <p14:creationId xmlns:p14="http://schemas.microsoft.com/office/powerpoint/2010/main" val="12121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th test&#10;&#10;Description automatically generated">
            <a:extLst>
              <a:ext uri="{FF2B5EF4-FFF2-40B4-BE49-F238E27FC236}">
                <a16:creationId xmlns:a16="http://schemas.microsoft.com/office/drawing/2014/main" id="{B3057976-60BD-C68C-7FA8-C94540300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9"/>
          <a:stretch/>
        </p:blipFill>
        <p:spPr>
          <a:xfrm>
            <a:off x="611188" y="806430"/>
            <a:ext cx="7932212" cy="15779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4"/>
          <a:stretch/>
        </p:blipFill>
        <p:spPr>
          <a:xfrm>
            <a:off x="0" y="2393135"/>
            <a:ext cx="9144000" cy="4464865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79884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500403" y="1477288"/>
            <a:ext cx="13608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9DA3B-D35F-6CEB-3E29-E26AF73BF06C}"/>
                  </a:ext>
                </a:extLst>
              </p:cNvPr>
              <p:cNvSpPr txBox="1"/>
              <p:nvPr/>
            </p:nvSpPr>
            <p:spPr>
              <a:xfrm>
                <a:off x="491695" y="1962677"/>
                <a:ext cx="7575376" cy="7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each of the following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GB" sz="2000" dirty="0"/>
                  <a:t>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/>
                  <a:t> is a prime number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/>
                  <a:t> is an integer.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9DA3B-D35F-6CEB-3E29-E26AF73BF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5" y="1962677"/>
                <a:ext cx="7575376" cy="713400"/>
              </a:xfrm>
              <a:prstGeom prst="rect">
                <a:avLst/>
              </a:prstGeom>
              <a:blipFill>
                <a:blip r:embed="rId2"/>
                <a:stretch>
                  <a:fillRect l="-886" t="-4274" b="-145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491695" y="368639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2633F5-3621-7436-3627-1B9029C21DFA}"/>
                  </a:ext>
                </a:extLst>
              </p:cNvPr>
              <p:cNvSpPr txBox="1"/>
              <p:nvPr/>
            </p:nvSpPr>
            <p:spPr>
              <a:xfrm>
                <a:off x="491694" y="2648800"/>
                <a:ext cx="713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2633F5-3621-7436-3627-1B9029C21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4" y="2648800"/>
                <a:ext cx="713103" cy="400110"/>
              </a:xfrm>
              <a:prstGeom prst="rect">
                <a:avLst/>
              </a:prstGeom>
              <a:blipFill>
                <a:blip r:embed="rId3"/>
                <a:stretch>
                  <a:fillRect l="-9402" t="-9231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AD234-F8D5-00FE-A7D6-FB77B603AE17}"/>
                  </a:ext>
                </a:extLst>
              </p:cNvPr>
              <p:cNvSpPr txBox="1"/>
              <p:nvPr/>
            </p:nvSpPr>
            <p:spPr>
              <a:xfrm>
                <a:off x="2992291" y="2648800"/>
                <a:ext cx="8971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FAD234-F8D5-00FE-A7D6-FB77B603A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91" y="2648800"/>
                <a:ext cx="897117" cy="400110"/>
              </a:xfrm>
              <a:prstGeom prst="rect">
                <a:avLst/>
              </a:prstGeom>
              <a:blipFill>
                <a:blip r:embed="rId4"/>
                <a:stretch>
                  <a:fillRect l="-7483" t="-9231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5279A-036B-59A1-710C-50611972EC8A}"/>
                  </a:ext>
                </a:extLst>
              </p:cNvPr>
              <p:cNvSpPr txBox="1"/>
              <p:nvPr/>
            </p:nvSpPr>
            <p:spPr>
              <a:xfrm>
                <a:off x="4916327" y="2648800"/>
                <a:ext cx="1054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625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5279A-036B-59A1-710C-50611972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27" y="2648800"/>
                <a:ext cx="1054930" cy="400110"/>
              </a:xfrm>
              <a:prstGeom prst="rect">
                <a:avLst/>
              </a:prstGeom>
              <a:blipFill>
                <a:blip r:embed="rId5"/>
                <a:stretch>
                  <a:fillRect l="-5747" t="-9231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7B84E-0184-260F-5A60-568182AC4E02}"/>
                  </a:ext>
                </a:extLst>
              </p:cNvPr>
              <p:cNvSpPr txBox="1"/>
              <p:nvPr/>
            </p:nvSpPr>
            <p:spPr>
              <a:xfrm>
                <a:off x="491693" y="4230645"/>
                <a:ext cx="23971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39725" indent="-3397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37B84E-0184-260F-5A60-568182AC4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3" y="4230645"/>
                <a:ext cx="2397187" cy="707886"/>
              </a:xfrm>
              <a:prstGeom prst="rect">
                <a:avLst/>
              </a:prstGeom>
              <a:blipFill>
                <a:blip r:embed="rId6"/>
                <a:stretch>
                  <a:fillRect l="-2799" t="-431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786C70-0517-6BC9-7EAD-069DCAFBA012}"/>
                  </a:ext>
                </a:extLst>
              </p:cNvPr>
              <p:cNvSpPr txBox="1"/>
              <p:nvPr/>
            </p:nvSpPr>
            <p:spPr>
              <a:xfrm>
                <a:off x="2992291" y="4230645"/>
                <a:ext cx="14611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9250" indent="-3492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786C70-0517-6BC9-7EAD-069DCAFBA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91" y="4230645"/>
                <a:ext cx="1461140" cy="707886"/>
              </a:xfrm>
              <a:prstGeom prst="rect">
                <a:avLst/>
              </a:prstGeom>
              <a:blipFill>
                <a:blip r:embed="rId7"/>
                <a:stretch>
                  <a:fillRect l="-4583" t="-431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16142C-A015-1AEA-FF08-90AD69A1BE3C}"/>
                  </a:ext>
                </a:extLst>
              </p:cNvPr>
              <p:cNvSpPr txBox="1"/>
              <p:nvPr/>
            </p:nvSpPr>
            <p:spPr>
              <a:xfrm>
                <a:off x="4916327" y="4209612"/>
                <a:ext cx="15389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625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17500" indent="-317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16142C-A015-1AEA-FF08-90AD69A1B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27" y="4209612"/>
                <a:ext cx="1538911" cy="707886"/>
              </a:xfrm>
              <a:prstGeom prst="rect">
                <a:avLst/>
              </a:prstGeom>
              <a:blipFill>
                <a:blip r:embed="rId8"/>
                <a:stretch>
                  <a:fillRect l="-3953" t="-517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295FC2-7024-D0FF-258D-1BC8C2EEC310}"/>
                  </a:ext>
                </a:extLst>
              </p:cNvPr>
              <p:cNvSpPr txBox="1"/>
              <p:nvPr/>
            </p:nvSpPr>
            <p:spPr>
              <a:xfrm>
                <a:off x="6664890" y="2648800"/>
                <a:ext cx="10549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(d)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295FC2-7024-D0FF-258D-1BC8C2EEC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890" y="2648800"/>
                <a:ext cx="1054930" cy="400110"/>
              </a:xfrm>
              <a:prstGeom prst="rect">
                <a:avLst/>
              </a:prstGeom>
              <a:blipFill>
                <a:blip r:embed="rId9"/>
                <a:stretch>
                  <a:fillRect l="-5780" t="-9231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8E3127-FE17-2DEA-0B50-BDC5660138E7}"/>
                  </a:ext>
                </a:extLst>
              </p:cNvPr>
              <p:cNvSpPr txBox="1"/>
              <p:nvPr/>
            </p:nvSpPr>
            <p:spPr>
              <a:xfrm>
                <a:off x="491694" y="3137916"/>
                <a:ext cx="1806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(e)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3(3)(3)(3)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8E3127-FE17-2DEA-0B50-BDC56601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4" y="3137916"/>
                <a:ext cx="1806964" cy="400110"/>
              </a:xfrm>
              <a:prstGeom prst="rect">
                <a:avLst/>
              </a:prstGeom>
              <a:blipFill>
                <a:blip r:embed="rId10"/>
                <a:stretch>
                  <a:fillRect l="-3716" t="-9231" b="-276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CC0E71-C2F8-0691-37C7-DC5D4F3B2B0C}"/>
                  </a:ext>
                </a:extLst>
              </p:cNvPr>
              <p:cNvSpPr txBox="1"/>
              <p:nvPr/>
            </p:nvSpPr>
            <p:spPr>
              <a:xfrm>
                <a:off x="2992291" y="3136152"/>
                <a:ext cx="1230403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(f)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CC0E71-C2F8-0691-37C7-DC5D4F3B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291" y="3136152"/>
                <a:ext cx="1230403" cy="403637"/>
              </a:xfrm>
              <a:prstGeom prst="rect">
                <a:avLst/>
              </a:prstGeom>
              <a:blipFill>
                <a:blip r:embed="rId11"/>
                <a:stretch>
                  <a:fillRect l="-5446" t="-5970" b="-2537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22A483-BFCA-F8C9-107C-C05D7627F22B}"/>
                  </a:ext>
                </a:extLst>
              </p:cNvPr>
              <p:cNvSpPr txBox="1"/>
              <p:nvPr/>
            </p:nvSpPr>
            <p:spPr>
              <a:xfrm>
                <a:off x="4916327" y="3052572"/>
                <a:ext cx="1054930" cy="570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822A483-BFCA-F8C9-107C-C05D7627F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327" y="3052572"/>
                <a:ext cx="1054930" cy="570797"/>
              </a:xfrm>
              <a:prstGeom prst="rect">
                <a:avLst/>
              </a:prstGeom>
              <a:blipFill>
                <a:blip r:embed="rId12"/>
                <a:stretch>
                  <a:fillRect l="-5747" b="-86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39B9EC-0DD7-7A69-1889-39A9A3A88CCA}"/>
                  </a:ext>
                </a:extLst>
              </p:cNvPr>
              <p:cNvSpPr txBox="1"/>
              <p:nvPr/>
            </p:nvSpPr>
            <p:spPr>
              <a:xfrm>
                <a:off x="6664890" y="3049911"/>
                <a:ext cx="1538911" cy="576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39B9EC-0DD7-7A69-1889-39A9A3A8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890" y="3049911"/>
                <a:ext cx="1538911" cy="576120"/>
              </a:xfrm>
              <a:prstGeom prst="rect">
                <a:avLst/>
              </a:prstGeom>
              <a:blipFill>
                <a:blip r:embed="rId13"/>
                <a:stretch>
                  <a:fillRect l="-3953" b="-631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13EF5E-4A52-6791-5019-FF72B826EAEF}"/>
                  </a:ext>
                </a:extLst>
              </p:cNvPr>
              <p:cNvSpPr txBox="1"/>
              <p:nvPr/>
            </p:nvSpPr>
            <p:spPr>
              <a:xfrm>
                <a:off x="6664889" y="4209612"/>
                <a:ext cx="18177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(d)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55600" indent="-35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13EF5E-4A52-6791-5019-FF72B826E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889" y="4209612"/>
                <a:ext cx="1817796" cy="707886"/>
              </a:xfrm>
              <a:prstGeom prst="rect">
                <a:avLst/>
              </a:prstGeom>
              <a:blipFill>
                <a:blip r:embed="rId14"/>
                <a:stretch>
                  <a:fillRect l="-3344" t="-517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B14C3A-DF80-E9B7-930B-AF1ACD6B3CA5}"/>
                  </a:ext>
                </a:extLst>
              </p:cNvPr>
              <p:cNvSpPr txBox="1"/>
              <p:nvPr/>
            </p:nvSpPr>
            <p:spPr>
              <a:xfrm>
                <a:off x="500403" y="5102275"/>
                <a:ext cx="23368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(e)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33375" indent="-333375">
                  <a:tabLst>
                    <a:tab pos="3016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B14C3A-DF80-E9B7-930B-AF1ACD6B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" y="5102275"/>
                <a:ext cx="2336805" cy="707886"/>
              </a:xfrm>
              <a:prstGeom prst="rect">
                <a:avLst/>
              </a:prstGeom>
              <a:blipFill>
                <a:blip r:embed="rId15"/>
                <a:stretch>
                  <a:fillRect l="-2611" t="-517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43DF86-7E90-AAAF-6590-ECD4A97101FC}"/>
                  </a:ext>
                </a:extLst>
              </p:cNvPr>
              <p:cNvSpPr txBox="1"/>
              <p:nvPr/>
            </p:nvSpPr>
            <p:spPr>
              <a:xfrm>
                <a:off x="3001001" y="5100511"/>
                <a:ext cx="1461140" cy="102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95275" indent="-295275">
                  <a:tabLst>
                    <a:tab pos="520700" algn="l"/>
                  </a:tabLs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(f)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br>
                  <a:rPr lang="en-GB" sz="200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3+5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43DF86-7E90-AAAF-6590-ECD4A9710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001" y="5100511"/>
                <a:ext cx="1461140" cy="1022716"/>
              </a:xfrm>
              <a:prstGeom prst="rect">
                <a:avLst/>
              </a:prstGeom>
              <a:blipFill>
                <a:blip r:embed="rId16"/>
                <a:stretch>
                  <a:fillRect l="-4167" t="-29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783A53-8ED1-36D7-41E4-08E6641DF5AA}"/>
                  </a:ext>
                </a:extLst>
              </p:cNvPr>
              <p:cNvSpPr txBox="1"/>
              <p:nvPr/>
            </p:nvSpPr>
            <p:spPr>
              <a:xfrm>
                <a:off x="4925036" y="5016931"/>
                <a:ext cx="1612502" cy="118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1788" indent="-331788" defTabSz="603250"/>
                <a:r>
                  <a:rPr lang="en-GB" sz="2000" b="1" dirty="0">
                    <a:solidFill>
                      <a:schemeClr val="tx1"/>
                    </a:solidFill>
                  </a:rPr>
                  <a:t>(g)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br>
                  <a:rPr lang="en-GB" sz="2000" b="0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6−3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783A53-8ED1-36D7-41E4-08E6641DF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36" y="5016931"/>
                <a:ext cx="1612502" cy="1186350"/>
              </a:xfrm>
              <a:prstGeom prst="rect">
                <a:avLst/>
              </a:prstGeom>
              <a:blipFill>
                <a:blip r:embed="rId17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C83C7-1F84-68AC-E07E-6414F1D596B7}"/>
                  </a:ext>
                </a:extLst>
              </p:cNvPr>
              <p:cNvSpPr txBox="1"/>
              <p:nvPr/>
            </p:nvSpPr>
            <p:spPr>
              <a:xfrm>
                <a:off x="6673599" y="5014270"/>
                <a:ext cx="1867925" cy="1390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628650" algn="l"/>
                  </a:tabLs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sz="20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7188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br>
                  <a:rPr lang="en-GB" sz="20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20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C83C7-1F84-68AC-E07E-6414F1D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599" y="5014270"/>
                <a:ext cx="1867925" cy="1390637"/>
              </a:xfrm>
              <a:prstGeom prst="rect">
                <a:avLst/>
              </a:prstGeom>
              <a:blipFill>
                <a:blip r:embed="rId18"/>
                <a:stretch>
                  <a:fillRect l="-35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8E80B39-E6FB-C3A1-FE24-0EFF09A02131}"/>
              </a:ext>
            </a:extLst>
          </p:cNvPr>
          <p:cNvSpPr txBox="1"/>
          <p:nvPr/>
        </p:nvSpPr>
        <p:spPr>
          <a:xfrm>
            <a:off x="491692" y="958639"/>
            <a:ext cx="355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Exponents (Powers)</a:t>
            </a:r>
          </a:p>
        </p:txBody>
      </p:sp>
    </p:spTree>
    <p:extLst>
      <p:ext uri="{BB962C8B-B14F-4D97-AF65-F5344CB8AC3E}">
        <p14:creationId xmlns:p14="http://schemas.microsoft.com/office/powerpoint/2010/main" val="23405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3" grpId="0"/>
      <p:bldP spid="6" grpId="0"/>
      <p:bldP spid="10" grpId="0"/>
      <p:bldP spid="13" grpId="0"/>
      <p:bldP spid="16" grpId="0"/>
      <p:bldP spid="5" grpId="0"/>
      <p:bldP spid="9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89" y="963632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FE558-7C2E-71A3-14D8-9E4183E8D058}"/>
              </a:ext>
            </a:extLst>
          </p:cNvPr>
          <p:cNvSpPr txBox="1"/>
          <p:nvPr/>
        </p:nvSpPr>
        <p:spPr>
          <a:xfrm>
            <a:off x="500399" y="1495151"/>
            <a:ext cx="8250492" cy="124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When a whole is broken into parts, we have fractions of the whole.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Numerically, fractions are written as two whole numbers, one on top of the other, separated by a line.</a:t>
            </a:r>
            <a:endParaRPr lang="en-GB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91BA4-C2F2-632A-70E0-5DEDFB23FBD0}"/>
                  </a:ext>
                </a:extLst>
              </p:cNvPr>
              <p:cNvSpPr txBox="1"/>
              <p:nvPr/>
            </p:nvSpPr>
            <p:spPr>
              <a:xfrm>
                <a:off x="2822799" y="3078050"/>
                <a:ext cx="3359922" cy="936386"/>
              </a:xfrm>
              <a:prstGeom prst="rect">
                <a:avLst/>
              </a:prstGeom>
              <a:solidFill>
                <a:srgbClr val="EDE4F2"/>
              </a:solid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no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2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Fraction</m:t>
                      </m:r>
                      <m:r>
                        <m:rPr>
                          <m:nor/>
                        </m:rPr>
                        <a:rPr lang="en-GB" sz="2200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 =</m:t>
                      </m:r>
                      <m:r>
                        <a:rPr lang="en-GB" sz="22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GB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2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Numerator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2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Denominator</m:t>
                          </m:r>
                        </m:den>
                      </m:f>
                    </m:oMath>
                  </m:oMathPara>
                </a14:m>
                <a:endParaRPr lang="en-GB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D91BA4-C2F2-632A-70E0-5DEDFB23F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799" y="3078050"/>
                <a:ext cx="3359922" cy="9363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sq">
                <a:solidFill>
                  <a:srgbClr val="BC90C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3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0A946-DA9E-CA53-BC3F-4C6255649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3D65A0-7520-0A8B-E3D5-4C359F9C732A}"/>
                  </a:ext>
                </a:extLst>
              </p:cNvPr>
              <p:cNvSpPr txBox="1"/>
              <p:nvPr/>
            </p:nvSpPr>
            <p:spPr>
              <a:xfrm>
                <a:off x="6182722" y="2130328"/>
                <a:ext cx="2350092" cy="1333378"/>
              </a:xfrm>
              <a:prstGeom prst="rect">
                <a:avLst/>
              </a:prstGeom>
              <a:noFill/>
              <a:ln w="19050" cap="sq">
                <a:solidFill>
                  <a:srgbClr val="4BAFE4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000" b="0" dirty="0"/>
                  <a:t> </a:t>
                </a: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240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</a:p>
              <a:p>
                <a:pPr algn="ctr">
                  <a:lnSpc>
                    <a:spcPct val="125000"/>
                  </a:lnSpc>
                  <a:spcAft>
                    <a:spcPts val="600"/>
                  </a:spcAft>
                </a:pPr>
                <a:endParaRPr lang="en-GB" sz="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3D65A0-7520-0A8B-E3D5-4C359F9C7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22" y="2130328"/>
                <a:ext cx="2350092" cy="1333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 cap="sq">
                <a:solidFill>
                  <a:srgbClr val="4BAFE4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50449"/>
                          <a:gd name="connsiteY0" fmla="*/ 0 h 677108"/>
                          <a:gd name="connsiteX1" fmla="*/ 612108 w 2550449"/>
                          <a:gd name="connsiteY1" fmla="*/ 0 h 677108"/>
                          <a:gd name="connsiteX2" fmla="*/ 1173207 w 2550449"/>
                          <a:gd name="connsiteY2" fmla="*/ 0 h 677108"/>
                          <a:gd name="connsiteX3" fmla="*/ 1861828 w 2550449"/>
                          <a:gd name="connsiteY3" fmla="*/ 0 h 677108"/>
                          <a:gd name="connsiteX4" fmla="*/ 2550449 w 2550449"/>
                          <a:gd name="connsiteY4" fmla="*/ 0 h 677108"/>
                          <a:gd name="connsiteX5" fmla="*/ 2550449 w 2550449"/>
                          <a:gd name="connsiteY5" fmla="*/ 677108 h 677108"/>
                          <a:gd name="connsiteX6" fmla="*/ 1963846 w 2550449"/>
                          <a:gd name="connsiteY6" fmla="*/ 677108 h 677108"/>
                          <a:gd name="connsiteX7" fmla="*/ 1377242 w 2550449"/>
                          <a:gd name="connsiteY7" fmla="*/ 677108 h 677108"/>
                          <a:gd name="connsiteX8" fmla="*/ 688621 w 2550449"/>
                          <a:gd name="connsiteY8" fmla="*/ 677108 h 677108"/>
                          <a:gd name="connsiteX9" fmla="*/ 0 w 2550449"/>
                          <a:gd name="connsiteY9" fmla="*/ 677108 h 677108"/>
                          <a:gd name="connsiteX10" fmla="*/ 0 w 2550449"/>
                          <a:gd name="connsiteY10" fmla="*/ 0 h 6771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50449" h="677108" extrusionOk="0">
                            <a:moveTo>
                              <a:pt x="0" y="0"/>
                            </a:moveTo>
                            <a:cubicBezTo>
                              <a:pt x="265747" y="-14346"/>
                              <a:pt x="474545" y="10767"/>
                              <a:pt x="612108" y="0"/>
                            </a:cubicBezTo>
                            <a:cubicBezTo>
                              <a:pt x="749671" y="-10767"/>
                              <a:pt x="947940" y="-6947"/>
                              <a:pt x="1173207" y="0"/>
                            </a:cubicBezTo>
                            <a:cubicBezTo>
                              <a:pt x="1398474" y="6947"/>
                              <a:pt x="1627612" y="24460"/>
                              <a:pt x="1861828" y="0"/>
                            </a:cubicBezTo>
                            <a:cubicBezTo>
                              <a:pt x="2096044" y="-24460"/>
                              <a:pt x="2313992" y="-18244"/>
                              <a:pt x="2550449" y="0"/>
                            </a:cubicBezTo>
                            <a:cubicBezTo>
                              <a:pt x="2568023" y="158206"/>
                              <a:pt x="2531493" y="444928"/>
                              <a:pt x="2550449" y="677108"/>
                            </a:cubicBezTo>
                            <a:cubicBezTo>
                              <a:pt x="2424613" y="688925"/>
                              <a:pt x="2195983" y="664505"/>
                              <a:pt x="1963846" y="677108"/>
                            </a:cubicBezTo>
                            <a:cubicBezTo>
                              <a:pt x="1731709" y="689711"/>
                              <a:pt x="1524557" y="697560"/>
                              <a:pt x="1377242" y="677108"/>
                            </a:cubicBezTo>
                            <a:cubicBezTo>
                              <a:pt x="1229927" y="656656"/>
                              <a:pt x="965109" y="671115"/>
                              <a:pt x="688621" y="677108"/>
                            </a:cubicBezTo>
                            <a:cubicBezTo>
                              <a:pt x="412133" y="683101"/>
                              <a:pt x="206420" y="643930"/>
                              <a:pt x="0" y="677108"/>
                            </a:cubicBezTo>
                            <a:cubicBezTo>
                              <a:pt x="-13399" y="528425"/>
                              <a:pt x="22399" y="23071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1770450-A8DF-D97F-6376-38D27CE460E3}"/>
              </a:ext>
            </a:extLst>
          </p:cNvPr>
          <p:cNvSpPr txBox="1"/>
          <p:nvPr/>
        </p:nvSpPr>
        <p:spPr>
          <a:xfrm>
            <a:off x="500400" y="1475800"/>
            <a:ext cx="367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1364A9-1B90-0028-A1DC-E084995DA87C}"/>
                  </a:ext>
                </a:extLst>
              </p:cNvPr>
              <p:cNvSpPr txBox="1"/>
              <p:nvPr/>
            </p:nvSpPr>
            <p:spPr>
              <a:xfrm>
                <a:off x="491691" y="3754090"/>
                <a:ext cx="8250493" cy="14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9875" indent="-269875">
                  <a:spcAft>
                    <a:spcPts val="6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we multiply the top and bottom of a fraction by the same number, the value of the fraction stays the same.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/>
                  <a:t> can be simplified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. </a:t>
                </a:r>
              </a:p>
              <a:p>
                <a:pPr marL="269875" indent="-269875">
                  <a:spcAft>
                    <a:spcPts val="6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We do this by dividing the top and the bottom by 4: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borderBox>
                          <m:borderBoxPr>
                            <m:hideTop m:val="on"/>
                            <m:hideBot m:val="on"/>
                            <m:hideLeft m:val="on"/>
                            <m:hideRight m:val="on"/>
                            <m:strikeBLTR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borderBoxPr>
                          <m:e>
                            <m:r>
                              <m:rPr>
                                <m:brk m:alnAt="14"/>
                                <m:aln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borderBox>
                      </m:num>
                      <m:den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borderBox>
                          <m:borderBoxPr>
                            <m:hideTop m:val="on"/>
                            <m:hideBot m:val="on"/>
                            <m:hideLeft m:val="on"/>
                            <m:hideRight m:val="on"/>
                            <m:strikeBLTR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borderBoxPr>
                          <m:e>
                            <m:r>
                              <m:rPr>
                                <m:brk m:alnAt="14"/>
                                <m:aln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borderBox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1364A9-1B90-0028-A1DC-E084995DA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1" y="3754090"/>
                <a:ext cx="8250493" cy="1431995"/>
              </a:xfrm>
              <a:prstGeom prst="rect">
                <a:avLst/>
              </a:prstGeom>
              <a:blipFill>
                <a:blip r:embed="rId3"/>
                <a:stretch>
                  <a:fillRect l="-665" t="-255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4089081-2C8B-0514-86E0-69E122E6F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55" y="2204887"/>
            <a:ext cx="4728246" cy="1258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442222-0CF1-EC4D-2DAF-885CEB0E5505}"/>
              </a:ext>
            </a:extLst>
          </p:cNvPr>
          <p:cNvSpPr txBox="1"/>
          <p:nvPr/>
        </p:nvSpPr>
        <p:spPr>
          <a:xfrm>
            <a:off x="491689" y="963632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39784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89" y="958431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0399" y="1484874"/>
            <a:ext cx="46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Finding a fraction of a value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F7AE3-E0EC-EEA9-BCE8-67C250FA514F}"/>
              </a:ext>
            </a:extLst>
          </p:cNvPr>
          <p:cNvSpPr txBox="1"/>
          <p:nvPr/>
        </p:nvSpPr>
        <p:spPr>
          <a:xfrm>
            <a:off x="500399" y="1972735"/>
            <a:ext cx="84641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Divide by the denominator to find one portion.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Multiply by the numerator to find the total portions we want.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find a fraction of a value on a calculator, multiply the value by the fraction.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A2C8DE-E5CC-344B-8115-62F2F47D2A98}"/>
                  </a:ext>
                </a:extLst>
              </p:cNvPr>
              <p:cNvSpPr txBox="1"/>
              <p:nvPr/>
            </p:nvSpPr>
            <p:spPr>
              <a:xfrm>
                <a:off x="500398" y="3769627"/>
                <a:ext cx="8250493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/>
                  <a:t> of 20 means we want to break 20 into 4 portions and keep 1 of them.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A2C8DE-E5CC-344B-8115-62F2F47D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8" y="3769627"/>
                <a:ext cx="8250493" cy="526939"/>
              </a:xfrm>
              <a:prstGeom prst="rect">
                <a:avLst/>
              </a:prstGeom>
              <a:blipFill>
                <a:blip r:embed="rId2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01F11ED-BEFA-8DAC-367E-2CA9D68706A5}"/>
              </a:ext>
            </a:extLst>
          </p:cNvPr>
          <p:cNvSpPr txBox="1"/>
          <p:nvPr/>
        </p:nvSpPr>
        <p:spPr>
          <a:xfrm>
            <a:off x="500399" y="3321163"/>
            <a:ext cx="3370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2EAFE6-51F5-52AD-017D-8BA3DF37A8B5}"/>
                  </a:ext>
                </a:extLst>
              </p:cNvPr>
              <p:cNvSpPr txBox="1"/>
              <p:nvPr/>
            </p:nvSpPr>
            <p:spPr>
              <a:xfrm>
                <a:off x="509107" y="4836826"/>
                <a:ext cx="8250493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÷4=5</m:t>
                    </m:r>
                  </m:oMath>
                </a14:m>
                <a:r>
                  <a:rPr lang="en-GB" sz="2000" dirty="0"/>
                  <a:t> </a:t>
                </a:r>
              </a:p>
              <a:p>
                <a:pPr marL="139700"/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×1=5</m:t>
                    </m:r>
                  </m:oMath>
                </a14:m>
                <a:r>
                  <a:rPr lang="en-GB" sz="2000" dirty="0"/>
                  <a:t> 	        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/>
                  <a:t> of 20 is 5.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2EAFE6-51F5-52AD-017D-8BA3DF37A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07" y="4836826"/>
                <a:ext cx="8250493" cy="834716"/>
              </a:xfrm>
              <a:prstGeom prst="rect">
                <a:avLst/>
              </a:prstGeom>
              <a:blipFill>
                <a:blip r:embed="rId3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FAA558-BBB8-1F49-4714-49C602F07C3A}"/>
              </a:ext>
            </a:extLst>
          </p:cNvPr>
          <p:cNvSpPr txBox="1"/>
          <p:nvPr/>
        </p:nvSpPr>
        <p:spPr>
          <a:xfrm>
            <a:off x="509108" y="4399152"/>
            <a:ext cx="337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2189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9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5112D-84B2-370C-F9EC-EA947E3DE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5C71BF-38BD-65EA-33A6-D61A59C29BA9}"/>
                  </a:ext>
                </a:extLst>
              </p:cNvPr>
              <p:cNvSpPr txBox="1"/>
              <p:nvPr/>
            </p:nvSpPr>
            <p:spPr>
              <a:xfrm>
                <a:off x="500398" y="3769627"/>
                <a:ext cx="8250493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of 66 means we want to break 66 into 3 portions and keep 2 of them.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5C71BF-38BD-65EA-33A6-D61A59C29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8" y="3769627"/>
                <a:ext cx="8250493" cy="529184"/>
              </a:xfrm>
              <a:prstGeom prst="rect">
                <a:avLst/>
              </a:prstGeom>
              <a:blipFill>
                <a:blip r:embed="rId2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0DFAC6A-F70E-76E0-C724-FD11108D6733}"/>
              </a:ext>
            </a:extLst>
          </p:cNvPr>
          <p:cNvSpPr txBox="1"/>
          <p:nvPr/>
        </p:nvSpPr>
        <p:spPr>
          <a:xfrm>
            <a:off x="500399" y="3321163"/>
            <a:ext cx="3370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ACD656-9138-FBE7-4FCA-3FE4EB584D76}"/>
                  </a:ext>
                </a:extLst>
              </p:cNvPr>
              <p:cNvSpPr txBox="1"/>
              <p:nvPr/>
            </p:nvSpPr>
            <p:spPr>
              <a:xfrm>
                <a:off x="509107" y="4826052"/>
                <a:ext cx="8250493" cy="836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66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÷3=22</m:t>
                    </m:r>
                  </m:oMath>
                </a14:m>
                <a:r>
                  <a:rPr lang="en-GB" sz="2000" dirty="0"/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22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×2=44</m:t>
                    </m:r>
                  </m:oMath>
                </a14:m>
                <a:r>
                  <a:rPr lang="en-GB" sz="2000" dirty="0"/>
                  <a:t> 		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of 66 is 44.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ACD656-9138-FBE7-4FCA-3FE4EB584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07" y="4826052"/>
                <a:ext cx="8250493" cy="836960"/>
              </a:xfrm>
              <a:prstGeom prst="rect">
                <a:avLst/>
              </a:prstGeom>
              <a:blipFill>
                <a:blip r:embed="rId3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11B995-DE78-8769-FAF5-87914E858623}"/>
                  </a:ext>
                </a:extLst>
              </p:cNvPr>
              <p:cNvSpPr txBox="1"/>
              <p:nvPr/>
            </p:nvSpPr>
            <p:spPr>
              <a:xfrm>
                <a:off x="509107" y="5738187"/>
                <a:ext cx="8464141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Note: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of 66 is the 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66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11B995-DE78-8769-FAF5-87914E858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07" y="5738187"/>
                <a:ext cx="8464141" cy="529184"/>
              </a:xfrm>
              <a:prstGeom prst="rect">
                <a:avLst/>
              </a:prstGeom>
              <a:blipFill>
                <a:blip r:embed="rId4"/>
                <a:stretch>
                  <a:fillRect l="-793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EADC3F-29ED-D257-1065-5245A750AD3C}"/>
              </a:ext>
            </a:extLst>
          </p:cNvPr>
          <p:cNvSpPr txBox="1"/>
          <p:nvPr/>
        </p:nvSpPr>
        <p:spPr>
          <a:xfrm>
            <a:off x="509108" y="4398807"/>
            <a:ext cx="337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B2D4A-7938-5A6D-A14C-60BABF3AF241}"/>
              </a:ext>
            </a:extLst>
          </p:cNvPr>
          <p:cNvSpPr txBox="1"/>
          <p:nvPr/>
        </p:nvSpPr>
        <p:spPr>
          <a:xfrm>
            <a:off x="491689" y="958431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008D8-76E2-AB2B-CD9C-C0DDBCBEADA7}"/>
              </a:ext>
            </a:extLst>
          </p:cNvPr>
          <p:cNvSpPr txBox="1"/>
          <p:nvPr/>
        </p:nvSpPr>
        <p:spPr>
          <a:xfrm>
            <a:off x="500399" y="1484874"/>
            <a:ext cx="462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Finding a fraction of a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0E6E7-9C7D-8766-D242-B45D803E6B32}"/>
              </a:ext>
            </a:extLst>
          </p:cNvPr>
          <p:cNvSpPr txBox="1"/>
          <p:nvPr/>
        </p:nvSpPr>
        <p:spPr>
          <a:xfrm>
            <a:off x="500399" y="1972735"/>
            <a:ext cx="846413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Divide by the denominator to find one portion.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Multiply by the numerator to find the total portions we want.</a:t>
            </a:r>
          </a:p>
          <a:p>
            <a:pPr marL="269875" indent="-269875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find a fraction of a value on a calculator, multiply the value by the fraction.</a:t>
            </a:r>
          </a:p>
        </p:txBody>
      </p:sp>
    </p:spTree>
    <p:extLst>
      <p:ext uri="{BB962C8B-B14F-4D97-AF65-F5344CB8AC3E}">
        <p14:creationId xmlns:p14="http://schemas.microsoft.com/office/powerpoint/2010/main" val="40729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782"/>
          <a:stretch/>
        </p:blipFill>
        <p:spPr>
          <a:xfrm>
            <a:off x="0" y="2256610"/>
            <a:ext cx="9144000" cy="4601389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2152F7F-EB5F-2E9C-ED4F-D4A381FAE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9"/>
          <a:stretch/>
        </p:blipFill>
        <p:spPr>
          <a:xfrm>
            <a:off x="611187" y="806430"/>
            <a:ext cx="7920997" cy="14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08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500401" y="1477286"/>
            <a:ext cx="16045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9DA3B-D35F-6CEB-3E29-E26AF73BF06C}"/>
                  </a:ext>
                </a:extLst>
              </p:cNvPr>
              <p:cNvSpPr txBox="1"/>
              <p:nvPr/>
            </p:nvSpPr>
            <p:spPr>
              <a:xfrm>
                <a:off x="526530" y="1980093"/>
                <a:ext cx="7575376" cy="5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Shade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200" dirty="0"/>
                  <a:t> of the following strip.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9DA3B-D35F-6CEB-3E29-E26AF73BF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30" y="1980093"/>
                <a:ext cx="7575376" cy="572849"/>
              </a:xfrm>
              <a:prstGeom prst="rect">
                <a:avLst/>
              </a:prstGeom>
              <a:blipFill>
                <a:blip r:embed="rId2"/>
                <a:stretch>
                  <a:fillRect l="-1046" b="-85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509111" y="3280767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EDA492-D3C9-FE57-1077-BB2E7EDC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12074"/>
              </p:ext>
            </p:extLst>
          </p:nvPr>
        </p:nvGraphicFramePr>
        <p:xfrm>
          <a:off x="603723" y="270651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0802731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369114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04168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2992172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112505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7239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301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0ED56B-19BA-25CC-932E-D3B38C49D0D7}"/>
                  </a:ext>
                </a:extLst>
              </p:cNvPr>
              <p:cNvSpPr txBox="1"/>
              <p:nvPr/>
            </p:nvSpPr>
            <p:spPr>
              <a:xfrm>
                <a:off x="509111" y="3803987"/>
                <a:ext cx="7575376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strip has 6 sections.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/>
                  <a:t>, so shade 4 sections.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0ED56B-19BA-25CC-932E-D3B38C49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11" y="3803987"/>
                <a:ext cx="7575376" cy="529184"/>
              </a:xfrm>
              <a:prstGeom prst="rect">
                <a:avLst/>
              </a:prstGeom>
              <a:blipFill>
                <a:blip r:embed="rId3"/>
                <a:stretch>
                  <a:fillRect l="-886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CD5AF3C-F287-976F-1248-259EE9AED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140000"/>
              </p:ext>
            </p:extLst>
          </p:nvPr>
        </p:nvGraphicFramePr>
        <p:xfrm>
          <a:off x="587490" y="4544925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0802731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2369114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04168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2992172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112505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7239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3013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0DB19E2-477E-1B28-7E6C-57E20AA19F40}"/>
              </a:ext>
            </a:extLst>
          </p:cNvPr>
          <p:cNvSpPr txBox="1"/>
          <p:nvPr/>
        </p:nvSpPr>
        <p:spPr>
          <a:xfrm>
            <a:off x="491691" y="95863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29108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7CE7C1A-526C-FAD5-EC45-0F2EEA45C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48"/>
          <a:stretch/>
        </p:blipFill>
        <p:spPr>
          <a:xfrm>
            <a:off x="611187" y="806430"/>
            <a:ext cx="7940975" cy="12541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802"/>
          <a:stretch/>
        </p:blipFill>
        <p:spPr>
          <a:xfrm>
            <a:off x="9674" y="2069284"/>
            <a:ext cx="9144000" cy="4788716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3299645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500400" y="1477299"/>
            <a:ext cx="16045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9DA3B-D35F-6CEB-3E29-E26AF73BF06C}"/>
                  </a:ext>
                </a:extLst>
              </p:cNvPr>
              <p:cNvSpPr txBox="1"/>
              <p:nvPr/>
            </p:nvSpPr>
            <p:spPr>
              <a:xfrm>
                <a:off x="509109" y="1980106"/>
                <a:ext cx="4635621" cy="837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the approximate height of water in a cylinder-shaped glass, if the glass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000" dirty="0"/>
                  <a:t> full.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59DA3B-D35F-6CEB-3E29-E26AF73BF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09" y="1980106"/>
                <a:ext cx="4635621" cy="837473"/>
              </a:xfrm>
              <a:prstGeom prst="rect">
                <a:avLst/>
              </a:prstGeom>
              <a:blipFill>
                <a:blip r:embed="rId2"/>
                <a:stretch>
                  <a:fillRect l="-1447" t="-4380" r="-1316" b="-510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509110" y="3870346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0ED56B-19BA-25CC-932E-D3B38C49D0D7}"/>
                  </a:ext>
                </a:extLst>
              </p:cNvPr>
              <p:cNvSpPr txBox="1"/>
              <p:nvPr/>
            </p:nvSpPr>
            <p:spPr>
              <a:xfrm>
                <a:off x="509110" y="4393566"/>
                <a:ext cx="4635620" cy="1145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Use a ruler to make 8 evenly spaced marks along one side of the cylinder. The third mark from the bottom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0ED56B-19BA-25CC-932E-D3B38C49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10" y="4393566"/>
                <a:ext cx="4635620" cy="1145250"/>
              </a:xfrm>
              <a:prstGeom prst="rect">
                <a:avLst/>
              </a:prstGeom>
              <a:blipFill>
                <a:blip r:embed="rId4"/>
                <a:stretch>
                  <a:fillRect l="-1447" t="-3191" r="-1316" b="-31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ue cylinder with black background&#10;&#10;Description automatically generated">
            <a:extLst>
              <a:ext uri="{FF2B5EF4-FFF2-40B4-BE49-F238E27FC236}">
                <a16:creationId xmlns:a16="http://schemas.microsoft.com/office/drawing/2014/main" id="{F66BF82E-E9BE-4BD2-508D-E17555803F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5"/>
          <a:stretch/>
        </p:blipFill>
        <p:spPr>
          <a:xfrm>
            <a:off x="6168904" y="1157187"/>
            <a:ext cx="1917941" cy="2513476"/>
          </a:xfrm>
          <a:prstGeom prst="rect">
            <a:avLst/>
          </a:prstGeom>
        </p:spPr>
      </p:pic>
      <p:pic>
        <p:nvPicPr>
          <p:cNvPr id="5" name="Picture 4" descr="A blue cylinder with black background&#10;&#10;Description automatically generated">
            <a:extLst>
              <a:ext uri="{FF2B5EF4-FFF2-40B4-BE49-F238E27FC236}">
                <a16:creationId xmlns:a16="http://schemas.microsoft.com/office/drawing/2014/main" id="{9B276F0C-7FC6-24BA-C5A9-4D21879C76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9" r="51728"/>
          <a:stretch/>
        </p:blipFill>
        <p:spPr>
          <a:xfrm>
            <a:off x="6309890" y="3748094"/>
            <a:ext cx="2277625" cy="2513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FE366-DDC8-0EC3-6EF9-1B2A34B487B5}"/>
              </a:ext>
            </a:extLst>
          </p:cNvPr>
          <p:cNvSpPr txBox="1"/>
          <p:nvPr/>
        </p:nvSpPr>
        <p:spPr>
          <a:xfrm>
            <a:off x="491691" y="95863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3349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lar diagram of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CF626CF3-5603-27D1-CEF4-EA8208B9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67" y="1814412"/>
            <a:ext cx="4091442" cy="40914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A38118-557C-587E-08F4-64CE61415E7C}"/>
              </a:ext>
            </a:extLst>
          </p:cNvPr>
          <p:cNvSpPr txBox="1"/>
          <p:nvPr/>
        </p:nvSpPr>
        <p:spPr>
          <a:xfrm>
            <a:off x="491691" y="1493376"/>
            <a:ext cx="3537101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Natural numbers are a subset of integers. (ℕ ⸦ ℤ)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Integers are a subset of rational numbers. (ℤ ⸦ ℚ)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Rational numbers are a subset of real numbers.   (ℤ ⸦ ℝ)</a:t>
            </a:r>
          </a:p>
          <a:p>
            <a:pPr marL="269875" indent="-269875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Number sets can be viewed like fishing nets. Each net is bigger than the previous net but still catches all the earlier fish, as well as some new ones.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C15D8-514C-5441-BB38-02D8B13EA892}"/>
              </a:ext>
            </a:extLst>
          </p:cNvPr>
          <p:cNvSpPr txBox="1"/>
          <p:nvPr/>
        </p:nvSpPr>
        <p:spPr>
          <a:xfrm>
            <a:off x="491691" y="952146"/>
            <a:ext cx="643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Number Sets and their Number Lines</a:t>
            </a:r>
          </a:p>
        </p:txBody>
      </p:sp>
    </p:spTree>
    <p:extLst>
      <p:ext uri="{BB962C8B-B14F-4D97-AF65-F5344CB8AC3E}">
        <p14:creationId xmlns:p14="http://schemas.microsoft.com/office/powerpoint/2010/main" val="39931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50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9148"/>
          <a:stretch/>
        </p:blipFill>
        <p:spPr>
          <a:xfrm>
            <a:off x="0" y="3033713"/>
            <a:ext cx="9144000" cy="3824287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F7BC02-3653-5692-8212-30DE14796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5"/>
          <a:stretch/>
        </p:blipFill>
        <p:spPr>
          <a:xfrm>
            <a:off x="611187" y="788602"/>
            <a:ext cx="7941997" cy="22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43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0388F-DFAA-65B0-76F2-52C7E8BD0C60}"/>
              </a:ext>
            </a:extLst>
          </p:cNvPr>
          <p:cNvSpPr txBox="1"/>
          <p:nvPr/>
        </p:nvSpPr>
        <p:spPr>
          <a:xfrm>
            <a:off x="502232" y="1479543"/>
            <a:ext cx="13608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DA3B-D35F-6CEB-3E29-E26AF73BF06C}"/>
              </a:ext>
            </a:extLst>
          </p:cNvPr>
          <p:cNvSpPr txBox="1"/>
          <p:nvPr/>
        </p:nvSpPr>
        <p:spPr>
          <a:xfrm>
            <a:off x="502849" y="1973641"/>
            <a:ext cx="5009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What fraction of the shape is shaded? Give your answer in its simplest form.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052FF-2779-5374-7715-6C08F16EBDEE}"/>
              </a:ext>
            </a:extLst>
          </p:cNvPr>
          <p:cNvSpPr txBox="1"/>
          <p:nvPr/>
        </p:nvSpPr>
        <p:spPr>
          <a:xfrm>
            <a:off x="502849" y="3504149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ED56B-19BA-25CC-932E-D3B38C49D0D7}"/>
              </a:ext>
            </a:extLst>
          </p:cNvPr>
          <p:cNvSpPr txBox="1"/>
          <p:nvPr/>
        </p:nvSpPr>
        <p:spPr>
          <a:xfrm>
            <a:off x="502849" y="4036078"/>
            <a:ext cx="4269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 shape is split into 16 triangles. 14 of them are shaded.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AC9813-A89E-E259-88CA-210781D13D43}"/>
                  </a:ext>
                </a:extLst>
              </p:cNvPr>
              <p:cNvSpPr txBox="1"/>
              <p:nvPr/>
            </p:nvSpPr>
            <p:spPr>
              <a:xfrm>
                <a:off x="494140" y="4876118"/>
                <a:ext cx="681479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AC9813-A89E-E259-88CA-210781D13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0" y="4876118"/>
                <a:ext cx="6814799" cy="670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0B301D9-E20A-4705-E02C-57C19B2460EB}"/>
              </a:ext>
            </a:extLst>
          </p:cNvPr>
          <p:cNvSpPr txBox="1"/>
          <p:nvPr/>
        </p:nvSpPr>
        <p:spPr>
          <a:xfrm>
            <a:off x="491691" y="95863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pic>
        <p:nvPicPr>
          <p:cNvPr id="9" name="Picture 8" descr="A triangle shaped object with white triangles&#10;&#10;Description automatically generated with medium confidence">
            <a:extLst>
              <a:ext uri="{FF2B5EF4-FFF2-40B4-BE49-F238E27FC236}">
                <a16:creationId xmlns:a16="http://schemas.microsoft.com/office/drawing/2014/main" id="{39E97241-2865-C6B2-2546-989AED9FA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17" y="2190754"/>
            <a:ext cx="3740634" cy="32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2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969" y="958640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9386" y="1481881"/>
            <a:ext cx="570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Adding and subtracting fractions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F7AE3-E0EC-EEA9-BCE8-67C250FA514F}"/>
              </a:ext>
            </a:extLst>
          </p:cNvPr>
          <p:cNvSpPr txBox="1"/>
          <p:nvPr/>
        </p:nvSpPr>
        <p:spPr>
          <a:xfrm>
            <a:off x="500677" y="1971924"/>
            <a:ext cx="8643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100" dirty="0"/>
              <a:t>When the denominators are the same, add or subtract the numerators.</a:t>
            </a:r>
          </a:p>
        </p:txBody>
      </p:sp>
    </p:spTree>
    <p:extLst>
      <p:ext uri="{BB962C8B-B14F-4D97-AF65-F5344CB8AC3E}">
        <p14:creationId xmlns:p14="http://schemas.microsoft.com/office/powerpoint/2010/main" val="7541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53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807"/>
          <a:stretch/>
        </p:blipFill>
        <p:spPr>
          <a:xfrm>
            <a:off x="0" y="2069628"/>
            <a:ext cx="9144000" cy="4788372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2C42270D-F5F4-A8AF-9FE1-DCB930FF5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93"/>
          <a:stretch/>
        </p:blipFill>
        <p:spPr>
          <a:xfrm>
            <a:off x="611188" y="800100"/>
            <a:ext cx="7935284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85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969" y="958640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2C8DE-E5CC-344B-8115-62F2F47D2A98}"/>
              </a:ext>
            </a:extLst>
          </p:cNvPr>
          <p:cNvSpPr txBox="1"/>
          <p:nvPr/>
        </p:nvSpPr>
        <p:spPr>
          <a:xfrm>
            <a:off x="491969" y="1949794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/>
              <a:t>Write the following as single fractions.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F11ED-BEFA-8DAC-367E-2CA9D68706A5}"/>
              </a:ext>
            </a:extLst>
          </p:cNvPr>
          <p:cNvSpPr txBox="1"/>
          <p:nvPr/>
        </p:nvSpPr>
        <p:spPr>
          <a:xfrm>
            <a:off x="500679" y="1499870"/>
            <a:ext cx="15458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/>
              <p:nvPr/>
            </p:nvSpPr>
            <p:spPr>
              <a:xfrm>
                <a:off x="491971" y="2353708"/>
                <a:ext cx="2242800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71" y="2353708"/>
                <a:ext cx="2242800" cy="526939"/>
              </a:xfrm>
              <a:prstGeom prst="rect">
                <a:avLst/>
              </a:prstGeom>
              <a:blipFill>
                <a:blip r:embed="rId2"/>
                <a:stretch>
                  <a:fillRect l="-2989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/>
              <p:nvPr/>
            </p:nvSpPr>
            <p:spPr>
              <a:xfrm>
                <a:off x="3333168" y="2353708"/>
                <a:ext cx="2397188" cy="526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68" y="2353708"/>
                <a:ext cx="2397188" cy="526747"/>
              </a:xfrm>
              <a:prstGeom prst="rect">
                <a:avLst/>
              </a:prstGeom>
              <a:blipFill>
                <a:blip r:embed="rId3"/>
                <a:stretch>
                  <a:fillRect l="-2799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/>
              <p:nvPr/>
            </p:nvSpPr>
            <p:spPr>
              <a:xfrm>
                <a:off x="6328753" y="2353708"/>
                <a:ext cx="1926604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53" y="2353708"/>
                <a:ext cx="1926604" cy="528863"/>
              </a:xfrm>
              <a:prstGeom prst="rect">
                <a:avLst/>
              </a:prstGeom>
              <a:blipFill>
                <a:blip r:embed="rId4"/>
                <a:stretch>
                  <a:fillRect l="-3165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9A0318-FBE7-1D05-CF7B-D5F3D2EA80F9}"/>
              </a:ext>
            </a:extLst>
          </p:cNvPr>
          <p:cNvSpPr txBox="1"/>
          <p:nvPr/>
        </p:nvSpPr>
        <p:spPr>
          <a:xfrm>
            <a:off x="491970" y="3084330"/>
            <a:ext cx="163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372DF8-5FBE-54D4-B82A-CE3134E28513}"/>
                  </a:ext>
                </a:extLst>
              </p:cNvPr>
              <p:cNvSpPr txBox="1"/>
              <p:nvPr/>
            </p:nvSpPr>
            <p:spPr>
              <a:xfrm>
                <a:off x="491969" y="3561189"/>
                <a:ext cx="1972557" cy="1043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tabLst>
                    <a:tab pos="357188" algn="l"/>
                  </a:tabLs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66700">
                  <a:tabLst>
                    <a:tab pos="357188" algn="l"/>
                  </a:tabLst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372DF8-5FBE-54D4-B82A-CE3134E28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9" y="3561189"/>
                <a:ext cx="1972557" cy="1043555"/>
              </a:xfrm>
              <a:prstGeom prst="rect">
                <a:avLst/>
              </a:prstGeom>
              <a:blipFill>
                <a:blip r:embed="rId5"/>
                <a:stretch>
                  <a:fillRect l="-340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898E07-6C6B-6FC3-2B09-0502E9E5DFC9}"/>
                  </a:ext>
                </a:extLst>
              </p:cNvPr>
              <p:cNvSpPr txBox="1"/>
              <p:nvPr/>
            </p:nvSpPr>
            <p:spPr>
              <a:xfrm>
                <a:off x="3333166" y="3561189"/>
                <a:ext cx="2397188" cy="10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76225"/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898E07-6C6B-6FC3-2B09-0502E9E5D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66" y="3561189"/>
                <a:ext cx="2397188" cy="1040028"/>
              </a:xfrm>
              <a:prstGeom prst="rect">
                <a:avLst/>
              </a:prstGeom>
              <a:blipFill>
                <a:blip r:embed="rId6"/>
                <a:stretch>
                  <a:fillRect l="-2799" b="-5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B52CC9-C5CE-59F6-4F54-B76A735B2D58}"/>
                  </a:ext>
                </a:extLst>
              </p:cNvPr>
              <p:cNvSpPr txBox="1"/>
              <p:nvPr/>
            </p:nvSpPr>
            <p:spPr>
              <a:xfrm>
                <a:off x="6328751" y="3561189"/>
                <a:ext cx="2397188" cy="155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77838">
                  <a:spcAft>
                    <a:spcPts val="600"/>
                  </a:spcAft>
                  <a:tabLst>
                    <a:tab pos="1524000" algn="l"/>
                  </a:tabLs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44475" defTabSz="477838">
                  <a:spcAft>
                    <a:spcPts val="600"/>
                  </a:spcAft>
                  <a:tabLst>
                    <a:tab pos="1524000" algn="l"/>
                  </a:tabLst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marL="244475" defTabSz="477838">
                  <a:spcAft>
                    <a:spcPts val="600"/>
                  </a:spcAft>
                  <a:tabLst>
                    <a:tab pos="1323975" algn="l"/>
                  </a:tabLst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B52CC9-C5CE-59F6-4F54-B76A735B2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751" y="3561189"/>
                <a:ext cx="2397188" cy="1559594"/>
              </a:xfrm>
              <a:prstGeom prst="rect">
                <a:avLst/>
              </a:prstGeom>
              <a:blipFill>
                <a:blip r:embed="rId7"/>
                <a:stretch>
                  <a:fillRect l="-254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2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  <p:bldP spid="8" grpId="0"/>
      <p:bldP spid="12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1" y="958641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9108" y="1484259"/>
            <a:ext cx="5099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Adding and subtracting fractions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F7AE3-E0EC-EEA9-BCE8-67C250FA514F}"/>
              </a:ext>
            </a:extLst>
          </p:cNvPr>
          <p:cNvSpPr txBox="1"/>
          <p:nvPr/>
        </p:nvSpPr>
        <p:spPr>
          <a:xfrm>
            <a:off x="499583" y="1974076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2958A5"/>
              </a:buClr>
            </a:pPr>
            <a:r>
              <a:rPr lang="en-GB" sz="2000" dirty="0"/>
              <a:t>When the denominators are not the same, follow these steps: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BF48B-A6CA-D7E6-430F-A0052A35E4CB}"/>
              </a:ext>
            </a:extLst>
          </p:cNvPr>
          <p:cNvSpPr txBox="1"/>
          <p:nvPr/>
        </p:nvSpPr>
        <p:spPr>
          <a:xfrm>
            <a:off x="509108" y="2409022"/>
            <a:ext cx="8250493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Aft>
                <a:spcPts val="1000"/>
              </a:spcAft>
              <a:buAutoNum type="arabicPeriod"/>
              <a:tabLst>
                <a:tab pos="330200" algn="l"/>
              </a:tabLst>
            </a:pPr>
            <a:r>
              <a:rPr lang="en-GB" sz="2000" b="1" dirty="0"/>
              <a:t> </a:t>
            </a:r>
            <a:r>
              <a:rPr lang="en-GB" sz="2000" dirty="0"/>
              <a:t>Find the LCM of the denominators. Write all of your fractions over this  	common denominator.</a:t>
            </a:r>
          </a:p>
          <a:p>
            <a:pPr marL="269875" indent="-269875">
              <a:spcAft>
                <a:spcPts val="1000"/>
              </a:spcAft>
              <a:buAutoNum type="arabicPeriod"/>
              <a:tabLst>
                <a:tab pos="304800" algn="l"/>
              </a:tabLst>
            </a:pPr>
            <a:r>
              <a:rPr lang="en-GB" sz="2000" b="1" dirty="0"/>
              <a:t> </a:t>
            </a:r>
            <a:r>
              <a:rPr lang="en-GB" sz="2000" dirty="0"/>
              <a:t>Adjust the values of the numerators. For each fraction, work out what you 	multiplied the denominator by to get the common denominator. Multiply 	the numerator by the same number.</a:t>
            </a:r>
          </a:p>
          <a:p>
            <a:pPr marL="269875" indent="-269875">
              <a:spcAft>
                <a:spcPts val="1000"/>
              </a:spcAft>
              <a:buAutoNum type="arabicPeriod"/>
            </a:pPr>
            <a:r>
              <a:rPr lang="en-GB" sz="2000" b="1" dirty="0"/>
              <a:t> </a:t>
            </a:r>
            <a:r>
              <a:rPr lang="en-GB" sz="2000" dirty="0"/>
              <a:t>Multiply out the brackets in the numerator.</a:t>
            </a:r>
          </a:p>
          <a:p>
            <a:pPr marL="269875" indent="-269875">
              <a:spcAft>
                <a:spcPts val="1000"/>
              </a:spcAft>
              <a:buAutoNum type="arabicPeriod"/>
            </a:pPr>
            <a:r>
              <a:rPr lang="en-GB" sz="2000" b="1" dirty="0"/>
              <a:t> </a:t>
            </a:r>
            <a:r>
              <a:rPr lang="en-GB" sz="2000" dirty="0"/>
              <a:t>Add all the values in the numerator together.</a:t>
            </a:r>
          </a:p>
          <a:p>
            <a:pPr marL="269875" indent="-269875" defTabSz="269875">
              <a:spcAft>
                <a:spcPts val="1000"/>
              </a:spcAft>
              <a:buAutoNum type="arabicPeriod"/>
              <a:tabLst>
                <a:tab pos="339725" algn="l"/>
              </a:tabLst>
            </a:pPr>
            <a:r>
              <a:rPr lang="en-GB" sz="2000" b="1" dirty="0"/>
              <a:t> </a:t>
            </a:r>
            <a:r>
              <a:rPr lang="en-GB" sz="2000" dirty="0"/>
              <a:t>If your answer is not already in lowest terms, simplify it by dividing the 	numerator and denominator by the HCF.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266700" indent="-26670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93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490BCED8-8ECE-A13F-3393-E4294870F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2"/>
          <a:stretch/>
        </p:blipFill>
        <p:spPr>
          <a:xfrm>
            <a:off x="611187" y="800100"/>
            <a:ext cx="7921626" cy="12604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56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802"/>
          <a:stretch/>
        </p:blipFill>
        <p:spPr>
          <a:xfrm>
            <a:off x="0" y="2069284"/>
            <a:ext cx="9144000" cy="4788716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3255676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2C8DE-E5CC-344B-8115-62F2F47D2A98}"/>
              </a:ext>
            </a:extLst>
          </p:cNvPr>
          <p:cNvSpPr txBox="1"/>
          <p:nvPr/>
        </p:nvSpPr>
        <p:spPr>
          <a:xfrm>
            <a:off x="509107" y="1972550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/>
              <a:t>Write the following as single fractions.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F11ED-BEFA-8DAC-367E-2CA9D68706A5}"/>
              </a:ext>
            </a:extLst>
          </p:cNvPr>
          <p:cNvSpPr txBox="1"/>
          <p:nvPr/>
        </p:nvSpPr>
        <p:spPr>
          <a:xfrm>
            <a:off x="500399" y="1486937"/>
            <a:ext cx="2154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/>
              <p:nvPr/>
            </p:nvSpPr>
            <p:spPr>
              <a:xfrm>
                <a:off x="509109" y="2371832"/>
                <a:ext cx="2242800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09" y="2371832"/>
                <a:ext cx="2242800" cy="526939"/>
              </a:xfrm>
              <a:prstGeom prst="rect">
                <a:avLst/>
              </a:prstGeom>
              <a:blipFill>
                <a:blip r:embed="rId2"/>
                <a:stretch>
                  <a:fillRect l="-2997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/>
              <p:nvPr/>
            </p:nvSpPr>
            <p:spPr>
              <a:xfrm>
                <a:off x="2893732" y="2371832"/>
                <a:ext cx="2289001" cy="526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732" y="2371832"/>
                <a:ext cx="2289001" cy="526747"/>
              </a:xfrm>
              <a:prstGeom prst="rect">
                <a:avLst/>
              </a:prstGeom>
              <a:blipFill>
                <a:blip r:embed="rId3"/>
                <a:stretch>
                  <a:fillRect l="-2933" b="-93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/>
              <p:nvPr/>
            </p:nvSpPr>
            <p:spPr>
              <a:xfrm>
                <a:off x="5278356" y="2371832"/>
                <a:ext cx="1926604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356" y="2371832"/>
                <a:ext cx="1926604" cy="528863"/>
              </a:xfrm>
              <a:prstGeom prst="rect">
                <a:avLst/>
              </a:prstGeom>
              <a:blipFill>
                <a:blip r:embed="rId4"/>
                <a:stretch>
                  <a:fillRect l="-3481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9A0318-FBE7-1D05-CF7B-D5F3D2EA80F9}"/>
              </a:ext>
            </a:extLst>
          </p:cNvPr>
          <p:cNvSpPr txBox="1"/>
          <p:nvPr/>
        </p:nvSpPr>
        <p:spPr>
          <a:xfrm>
            <a:off x="509108" y="3060543"/>
            <a:ext cx="199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90DE-C9AE-40E6-106B-D64AA8F21B43}"/>
                  </a:ext>
                </a:extLst>
              </p:cNvPr>
              <p:cNvSpPr txBox="1"/>
              <p:nvPr/>
            </p:nvSpPr>
            <p:spPr>
              <a:xfrm>
                <a:off x="491691" y="3562718"/>
                <a:ext cx="2072167" cy="249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61963">
                  <a:tabLst>
                    <a:tab pos="476250" algn="l"/>
                  </a:tabLs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27025" lvl="1" defTabSz="336550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9+4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:br>
                  <a:rPr lang="en-GB" sz="2000" b="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90DE-C9AE-40E6-106B-D64AA8F2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1" y="3562718"/>
                <a:ext cx="2072167" cy="2496389"/>
              </a:xfrm>
              <a:prstGeom prst="rect">
                <a:avLst/>
              </a:prstGeom>
              <a:blipFill>
                <a:blip r:embed="rId5"/>
                <a:stretch>
                  <a:fillRect l="-323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0A089-32A8-95FF-734D-A4C1F6F5C441}"/>
                  </a:ext>
                </a:extLst>
              </p:cNvPr>
              <p:cNvSpPr txBox="1"/>
              <p:nvPr/>
            </p:nvSpPr>
            <p:spPr>
              <a:xfrm>
                <a:off x="2893732" y="3564112"/>
                <a:ext cx="2289001" cy="2173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69900" algn="l"/>
                  </a:tabLs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5000"/>
                  </a:lnSpc>
                  <a:tabLst>
                    <a:tab pos="331788" algn="l"/>
                  </a:tabLst>
                </a:pPr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269875">
                  <a:lnSpc>
                    <a:spcPct val="125000"/>
                  </a:lnSpc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4−15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269875">
                  <a:lnSpc>
                    <a:spcPct val="125000"/>
                  </a:lnSpc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0A089-32A8-95FF-734D-A4C1F6F5C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732" y="3564112"/>
                <a:ext cx="2289001" cy="2173672"/>
              </a:xfrm>
              <a:prstGeom prst="rect">
                <a:avLst/>
              </a:prstGeom>
              <a:blipFill>
                <a:blip r:embed="rId6"/>
                <a:stretch>
                  <a:fillRect l="-29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1DD1A5-5EEB-697C-1B3C-03EA454EE102}"/>
                  </a:ext>
                </a:extLst>
              </p:cNvPr>
              <p:cNvSpPr txBox="1"/>
              <p:nvPr/>
            </p:nvSpPr>
            <p:spPr>
              <a:xfrm>
                <a:off x="5278356" y="3562718"/>
                <a:ext cx="3398184" cy="2718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714375" algn="l"/>
                  </a:tabLs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300038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d>
                          <m:d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241300">
                  <a:lnSpc>
                    <a:spcPct val="125000"/>
                  </a:lnSpc>
                </a:pP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27+20−5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236538">
                  <a:lnSpc>
                    <a:spcPct val="125000"/>
                  </a:lnSpc>
                </a:pP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236538">
                  <a:lnSpc>
                    <a:spcPct val="125000"/>
                  </a:lnSpc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1DD1A5-5EEB-697C-1B3C-03EA454E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356" y="3562718"/>
                <a:ext cx="3398184" cy="2718886"/>
              </a:xfrm>
              <a:prstGeom prst="rect">
                <a:avLst/>
              </a:prstGeom>
              <a:blipFill>
                <a:blip r:embed="rId7"/>
                <a:stretch>
                  <a:fillRect l="-19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B51533D-7163-0048-ED7B-C64DC94F2AFC}"/>
              </a:ext>
            </a:extLst>
          </p:cNvPr>
          <p:cNvSpPr txBox="1"/>
          <p:nvPr/>
        </p:nvSpPr>
        <p:spPr>
          <a:xfrm>
            <a:off x="491691" y="958641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230667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60062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0399" y="1474813"/>
            <a:ext cx="43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Multiplying fractions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F7AE3-E0EC-EEA9-BCE8-67C250FA514F}"/>
              </a:ext>
            </a:extLst>
          </p:cNvPr>
          <p:cNvSpPr txBox="1"/>
          <p:nvPr/>
        </p:nvSpPr>
        <p:spPr>
          <a:xfrm>
            <a:off x="500399" y="1978043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Multiply </a:t>
            </a:r>
            <a:r>
              <a:rPr lang="en-GB" sz="2000" b="1" dirty="0"/>
              <a:t>top</a:t>
            </a:r>
            <a:r>
              <a:rPr lang="en-GB" sz="2000" dirty="0"/>
              <a:t> by </a:t>
            </a:r>
            <a:r>
              <a:rPr lang="en-GB" sz="2000" b="1" dirty="0"/>
              <a:t>top</a:t>
            </a:r>
            <a:r>
              <a:rPr lang="en-GB" sz="2000" dirty="0"/>
              <a:t> and </a:t>
            </a:r>
            <a:r>
              <a:rPr lang="en-GB" sz="2000" b="1" dirty="0"/>
              <a:t>bottom</a:t>
            </a:r>
            <a:r>
              <a:rPr lang="en-GB" sz="2000" dirty="0"/>
              <a:t> by </a:t>
            </a:r>
            <a:r>
              <a:rPr lang="en-GB" sz="2000" b="1" dirty="0"/>
              <a:t>bottom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8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CFB6FDB8-68E2-04A0-1C3F-560EC960D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4"/>
          <a:stretch/>
        </p:blipFill>
        <p:spPr>
          <a:xfrm>
            <a:off x="611188" y="800100"/>
            <a:ext cx="7918960" cy="14049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59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106"/>
          <a:stretch/>
        </p:blipFill>
        <p:spPr>
          <a:xfrm>
            <a:off x="0" y="2214091"/>
            <a:ext cx="9144000" cy="4643909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16603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EE6759B-1D61-274C-11F0-DCF2A5237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7"/>
          <a:stretch/>
        </p:blipFill>
        <p:spPr>
          <a:xfrm>
            <a:off x="611189" y="800100"/>
            <a:ext cx="7921624" cy="25574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40"/>
          <a:stretch/>
        </p:blipFill>
        <p:spPr>
          <a:xfrm>
            <a:off x="0" y="3366273"/>
            <a:ext cx="9144000" cy="3491728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236110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60062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8FAD6-B7C4-D275-8457-CEFE9D74E422}"/>
              </a:ext>
            </a:extLst>
          </p:cNvPr>
          <p:cNvSpPr txBox="1"/>
          <p:nvPr/>
        </p:nvSpPr>
        <p:spPr>
          <a:xfrm>
            <a:off x="509923" y="1958914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/>
              <a:t>Simplify each of the following: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39DB3-EE98-7C49-A085-B09152474C81}"/>
              </a:ext>
            </a:extLst>
          </p:cNvPr>
          <p:cNvSpPr txBox="1"/>
          <p:nvPr/>
        </p:nvSpPr>
        <p:spPr>
          <a:xfrm>
            <a:off x="500399" y="1484604"/>
            <a:ext cx="15818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0A0B24-76ED-9EA4-5D61-8CB50061E741}"/>
                  </a:ext>
                </a:extLst>
              </p:cNvPr>
              <p:cNvSpPr txBox="1"/>
              <p:nvPr/>
            </p:nvSpPr>
            <p:spPr>
              <a:xfrm>
                <a:off x="509925" y="2381530"/>
                <a:ext cx="224280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0A0B24-76ED-9EA4-5D61-8CB50061E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5" y="2381530"/>
                <a:ext cx="2242800" cy="552972"/>
              </a:xfrm>
              <a:prstGeom prst="rect">
                <a:avLst/>
              </a:prstGeom>
              <a:blipFill>
                <a:blip r:embed="rId2"/>
                <a:stretch>
                  <a:fillRect l="-2989" b="-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B1C2C0-891A-BE7F-8AD2-C02D7CC342C9}"/>
                  </a:ext>
                </a:extLst>
              </p:cNvPr>
              <p:cNvSpPr txBox="1"/>
              <p:nvPr/>
            </p:nvSpPr>
            <p:spPr>
              <a:xfrm>
                <a:off x="3351122" y="2381530"/>
                <a:ext cx="2397188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B1C2C0-891A-BE7F-8AD2-C02D7CC34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122" y="2381530"/>
                <a:ext cx="2397188" cy="552972"/>
              </a:xfrm>
              <a:prstGeom prst="rect">
                <a:avLst/>
              </a:prstGeom>
              <a:blipFill>
                <a:blip r:embed="rId3"/>
                <a:stretch>
                  <a:fillRect l="-2799" b="-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96E627-7271-7C62-F331-78FD361CD088}"/>
                  </a:ext>
                </a:extLst>
              </p:cNvPr>
              <p:cNvSpPr txBox="1"/>
              <p:nvPr/>
            </p:nvSpPr>
            <p:spPr>
              <a:xfrm>
                <a:off x="6346707" y="2381530"/>
                <a:ext cx="1926604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96E627-7271-7C62-F331-78FD361CD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707" y="2381530"/>
                <a:ext cx="1926604" cy="552972"/>
              </a:xfrm>
              <a:prstGeom prst="rect">
                <a:avLst/>
              </a:prstGeom>
              <a:blipFill>
                <a:blip r:embed="rId4"/>
                <a:stretch>
                  <a:fillRect l="-3165" b="-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E5CF7B4-3003-96EF-0BEF-C3F779F23D31}"/>
              </a:ext>
            </a:extLst>
          </p:cNvPr>
          <p:cNvSpPr txBox="1"/>
          <p:nvPr/>
        </p:nvSpPr>
        <p:spPr>
          <a:xfrm>
            <a:off x="509924" y="3068609"/>
            <a:ext cx="132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234379-BCB8-93C2-8549-3F0B6DB34026}"/>
                  </a:ext>
                </a:extLst>
              </p:cNvPr>
              <p:cNvSpPr txBox="1"/>
              <p:nvPr/>
            </p:nvSpPr>
            <p:spPr>
              <a:xfrm>
                <a:off x="509925" y="3512580"/>
                <a:ext cx="1522076" cy="1953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81025"/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0988" defTabSz="581025">
                  <a:lnSpc>
                    <a:spcPct val="125000"/>
                  </a:lnSpc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2×4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3×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234379-BCB8-93C2-8549-3F0B6DB34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5" y="3512580"/>
                <a:ext cx="1522076" cy="1953740"/>
              </a:xfrm>
              <a:prstGeom prst="rect">
                <a:avLst/>
              </a:prstGeom>
              <a:blipFill>
                <a:blip r:embed="rId5"/>
                <a:stretch>
                  <a:fillRect l="-44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A0F485-4AF8-07ED-3DF0-EBE2E3F4E88A}"/>
                  </a:ext>
                </a:extLst>
              </p:cNvPr>
              <p:cNvSpPr txBox="1"/>
              <p:nvPr/>
            </p:nvSpPr>
            <p:spPr>
              <a:xfrm>
                <a:off x="3351122" y="3512580"/>
                <a:ext cx="1366928" cy="162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00038">
                  <a:lnSpc>
                    <a:spcPct val="125000"/>
                  </a:lnSpc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6×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300038">
                  <a:lnSpc>
                    <a:spcPct val="125000"/>
                  </a:lnSpc>
                  <a:tabLst>
                    <a:tab pos="1171575" algn="l"/>
                  </a:tabLst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A0F485-4AF8-07ED-3DF0-EBE2E3F4E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122" y="3512580"/>
                <a:ext cx="1366928" cy="1627112"/>
              </a:xfrm>
              <a:prstGeom prst="rect">
                <a:avLst/>
              </a:prstGeom>
              <a:blipFill>
                <a:blip r:embed="rId6"/>
                <a:stretch>
                  <a:fillRect l="-491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C63321-F6D8-EE3C-5862-8E6461060B80}"/>
                  </a:ext>
                </a:extLst>
              </p:cNvPr>
              <p:cNvSpPr txBox="1"/>
              <p:nvPr/>
            </p:nvSpPr>
            <p:spPr>
              <a:xfrm>
                <a:off x="6346707" y="3512580"/>
                <a:ext cx="2797294" cy="162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489075" algn="l"/>
                  </a:tabLst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27025">
                  <a:lnSpc>
                    <a:spcPct val="125000"/>
                  </a:lnSpc>
                  <a:tabLst>
                    <a:tab pos="1489075" algn="l"/>
                  </a:tabLst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−30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		</a:t>
                </a:r>
              </a:p>
              <a:p>
                <a:pPr marL="269875">
                  <a:lnSpc>
                    <a:spcPct val="125000"/>
                  </a:lnSpc>
                  <a:tabLst>
                    <a:tab pos="1489075" algn="l"/>
                  </a:tabLst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C63321-F6D8-EE3C-5862-8E6461060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707" y="3512580"/>
                <a:ext cx="2797294" cy="1623714"/>
              </a:xfrm>
              <a:prstGeom prst="rect">
                <a:avLst/>
              </a:prstGeom>
              <a:blipFill>
                <a:blip r:embed="rId7"/>
                <a:stretch>
                  <a:fillRect l="-217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86F6AB-1AC1-CAE6-36CA-EEAB874DBF46}"/>
                  </a:ext>
                </a:extLst>
              </p:cNvPr>
              <p:cNvSpPr txBox="1"/>
              <p:nvPr/>
            </p:nvSpPr>
            <p:spPr>
              <a:xfrm>
                <a:off x="6119104" y="5466320"/>
                <a:ext cx="2413709" cy="59037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E3061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962025" algn="l"/>
                  </a:tabLst>
                </a:pPr>
                <a:r>
                  <a:rPr lang="en-GB" sz="2000" b="1" i="0" dirty="0">
                    <a:solidFill>
                      <a:schemeClr val="tx1"/>
                    </a:solidFill>
                  </a:rPr>
                  <a:t>Note: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86F6AB-1AC1-CAE6-36CA-EEAB874DB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104" y="5466320"/>
                <a:ext cx="2413709" cy="590374"/>
              </a:xfrm>
              <a:prstGeom prst="roundRect">
                <a:avLst/>
              </a:prstGeom>
              <a:blipFill>
                <a:blip r:embed="rId8"/>
                <a:stretch>
                  <a:fillRect l="-1253"/>
                </a:stretch>
              </a:blipFill>
              <a:ln w="19050">
                <a:solidFill>
                  <a:srgbClr val="E30614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96FFAF-7557-C45F-221E-592F3EC8A644}"/>
              </a:ext>
            </a:extLst>
          </p:cNvPr>
          <p:cNvCxnSpPr>
            <a:cxnSpLocks/>
          </p:cNvCxnSpPr>
          <p:nvPr/>
        </p:nvCxnSpPr>
        <p:spPr>
          <a:xfrm flipH="1" flipV="1">
            <a:off x="7325958" y="4800600"/>
            <a:ext cx="713142" cy="665720"/>
          </a:xfrm>
          <a:prstGeom prst="straightConnector1">
            <a:avLst/>
          </a:prstGeom>
          <a:ln w="19050">
            <a:solidFill>
              <a:srgbClr val="E30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1691" y="958645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491690" y="1476174"/>
            <a:ext cx="43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Dividing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FF7AE3-E0EC-EEA9-BCE8-67C250FA514F}"/>
                  </a:ext>
                </a:extLst>
              </p:cNvPr>
              <p:cNvSpPr txBox="1"/>
              <p:nvPr/>
            </p:nvSpPr>
            <p:spPr>
              <a:xfrm>
                <a:off x="495615" y="1964023"/>
                <a:ext cx="7187663" cy="186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KFC (Keep, Flip, Change)</a:t>
                </a:r>
              </a:p>
              <a:p>
                <a:pPr marL="285750" indent="-285750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Keep the fraction on the left</a:t>
                </a:r>
              </a:p>
              <a:p>
                <a:pPr marL="285750" indent="-285750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Flip the fraction on the right</a:t>
                </a:r>
              </a:p>
              <a:p>
                <a:pPr marL="285750" indent="-285750">
                  <a:spcAft>
                    <a:spcPts val="11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Change the symbol from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200" dirty="0"/>
                  <a:t> to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FF7AE3-E0EC-EEA9-BCE8-67C250FA5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15" y="1964023"/>
                <a:ext cx="7187663" cy="1869743"/>
              </a:xfrm>
              <a:prstGeom prst="rect">
                <a:avLst/>
              </a:prstGeom>
              <a:blipFill>
                <a:blip r:embed="rId2"/>
                <a:stretch>
                  <a:fillRect l="-933" t="-2280" b="-586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0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62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502"/>
          <a:stretch/>
        </p:blipFill>
        <p:spPr>
          <a:xfrm>
            <a:off x="0" y="2176145"/>
            <a:ext cx="9144000" cy="4681855"/>
          </a:xfrm>
          <a:prstGeom prst="rect">
            <a:avLst/>
          </a:prstGeom>
          <a:ln>
            <a:solidFill>
              <a:srgbClr val="B0B0B0"/>
            </a:solidFill>
          </a:ln>
        </p:spPr>
      </p:pic>
      <p:pic>
        <p:nvPicPr>
          <p:cNvPr id="5" name="Picture 4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44D70447-C509-E374-8696-57A5C12DA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16"/>
          <a:stretch/>
        </p:blipFill>
        <p:spPr>
          <a:xfrm>
            <a:off x="611187" y="800100"/>
            <a:ext cx="7954339" cy="13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675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2C8DE-E5CC-344B-8115-62F2F47D2A98}"/>
              </a:ext>
            </a:extLst>
          </p:cNvPr>
          <p:cNvSpPr txBox="1"/>
          <p:nvPr/>
        </p:nvSpPr>
        <p:spPr>
          <a:xfrm>
            <a:off x="500398" y="1936889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/>
              <a:t>Simplify each of the following: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F11ED-BEFA-8DAC-367E-2CA9D68706A5}"/>
              </a:ext>
            </a:extLst>
          </p:cNvPr>
          <p:cNvSpPr txBox="1"/>
          <p:nvPr/>
        </p:nvSpPr>
        <p:spPr>
          <a:xfrm>
            <a:off x="500399" y="1478797"/>
            <a:ext cx="23540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/>
              <p:nvPr/>
            </p:nvSpPr>
            <p:spPr>
              <a:xfrm>
                <a:off x="500400" y="2287187"/>
                <a:ext cx="2242800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2287187"/>
                <a:ext cx="2242800" cy="526939"/>
              </a:xfrm>
              <a:prstGeom prst="rect">
                <a:avLst/>
              </a:prstGeom>
              <a:blipFill>
                <a:blip r:embed="rId2"/>
                <a:stretch>
                  <a:fillRect l="-2717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/>
              <p:nvPr/>
            </p:nvSpPr>
            <p:spPr>
              <a:xfrm>
                <a:off x="3341597" y="2287187"/>
                <a:ext cx="2397188" cy="52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4÷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97" y="2287187"/>
                <a:ext cx="2397188" cy="528543"/>
              </a:xfrm>
              <a:prstGeom prst="rect">
                <a:avLst/>
              </a:prstGeom>
              <a:blipFill>
                <a:blip r:embed="rId3"/>
                <a:stretch>
                  <a:fillRect l="-2545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/>
              <p:nvPr/>
            </p:nvSpPr>
            <p:spPr>
              <a:xfrm>
                <a:off x="6337182" y="2287187"/>
                <a:ext cx="1926604" cy="52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2" y="2287187"/>
                <a:ext cx="1926604" cy="527965"/>
              </a:xfrm>
              <a:prstGeom prst="rect">
                <a:avLst/>
              </a:prstGeom>
              <a:blipFill>
                <a:blip r:embed="rId4"/>
                <a:stretch>
                  <a:fillRect l="-3481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9A0318-FBE7-1D05-CF7B-D5F3D2EA80F9}"/>
              </a:ext>
            </a:extLst>
          </p:cNvPr>
          <p:cNvSpPr txBox="1"/>
          <p:nvPr/>
        </p:nvSpPr>
        <p:spPr>
          <a:xfrm>
            <a:off x="500399" y="2942152"/>
            <a:ext cx="2500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90DE-C9AE-40E6-106B-D64AA8F21B43}"/>
                  </a:ext>
                </a:extLst>
              </p:cNvPr>
              <p:cNvSpPr txBox="1"/>
              <p:nvPr/>
            </p:nvSpPr>
            <p:spPr>
              <a:xfrm>
                <a:off x="500400" y="3388028"/>
                <a:ext cx="2242800" cy="2467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71463">
                  <a:lnSpc>
                    <a:spcPct val="125000"/>
                  </a:lnSpc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br>
                  <a:rPr lang="en-GB" sz="2000" dirty="0">
                    <a:solidFill>
                      <a:schemeClr val="tx1"/>
                    </a:solidFill>
                  </a:rPr>
                </a:b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br>
                  <a:rPr lang="en-GB" sz="2000" b="0" dirty="0">
                    <a:solidFill>
                      <a:schemeClr val="tx1"/>
                    </a:solidFill>
                  </a:rPr>
                </a:b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90DE-C9AE-40E6-106B-D64AA8F2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3388028"/>
                <a:ext cx="2242800" cy="2467535"/>
              </a:xfrm>
              <a:prstGeom prst="rect">
                <a:avLst/>
              </a:prstGeom>
              <a:blipFill>
                <a:blip r:embed="rId5"/>
                <a:stretch>
                  <a:fillRect l="-27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0A089-32A8-95FF-734D-A4C1F6F5C441}"/>
                  </a:ext>
                </a:extLst>
              </p:cNvPr>
              <p:cNvSpPr txBox="1"/>
              <p:nvPr/>
            </p:nvSpPr>
            <p:spPr>
              <a:xfrm>
                <a:off x="3341597" y="3388028"/>
                <a:ext cx="2397188" cy="197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4÷</m:t>
                    </m:r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>
                  <a:latin typeface="Cambria Math" panose="02040503050406030204" pitchFamily="18" charset="0"/>
                </a:endParaRPr>
              </a:p>
              <a:p>
                <a:pPr marL="288925">
                  <a:lnSpc>
                    <a:spcPct val="125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288925">
                  <a:lnSpc>
                    <a:spcPct val="125000"/>
                  </a:lnSpc>
                  <a:tabLst>
                    <a:tab pos="966788" algn="l"/>
                  </a:tabLst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288925">
                  <a:lnSpc>
                    <a:spcPct val="125000"/>
                  </a:lnSpc>
                  <a:tabLst>
                    <a:tab pos="966788" algn="l"/>
                  </a:tabLst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20A089-32A8-95FF-734D-A4C1F6F5C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97" y="3388028"/>
                <a:ext cx="2397188" cy="1972143"/>
              </a:xfrm>
              <a:prstGeom prst="rect">
                <a:avLst/>
              </a:prstGeom>
              <a:blipFill>
                <a:blip r:embed="rId6"/>
                <a:stretch>
                  <a:fillRect l="-254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1DD1A5-5EEB-697C-1B3C-03EA454EE102}"/>
                  </a:ext>
                </a:extLst>
              </p:cNvPr>
              <p:cNvSpPr txBox="1"/>
              <p:nvPr/>
            </p:nvSpPr>
            <p:spPr>
              <a:xfrm>
                <a:off x="6337182" y="3388028"/>
                <a:ext cx="2397188" cy="213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247650">
                  <a:lnSpc>
                    <a:spcPct val="125000"/>
                  </a:lnSpc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247650">
                  <a:lnSpc>
                    <a:spcPct val="125000"/>
                  </a:lnSpc>
                  <a:tabLst>
                    <a:tab pos="898525" algn="l"/>
                  </a:tabLst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247650">
                  <a:lnSpc>
                    <a:spcPct val="125000"/>
                  </a:lnSpc>
                  <a:tabLst>
                    <a:tab pos="898525" algn="l"/>
                  </a:tabLst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1DD1A5-5EEB-697C-1B3C-03EA454E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2" y="3388028"/>
                <a:ext cx="2397188" cy="2135969"/>
              </a:xfrm>
              <a:prstGeom prst="rect">
                <a:avLst/>
              </a:prstGeom>
              <a:blipFill>
                <a:blip r:embed="rId7"/>
                <a:stretch>
                  <a:fillRect l="-279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54CD2E0-0162-D2B3-20B6-E51D3E8AB527}"/>
              </a:ext>
            </a:extLst>
          </p:cNvPr>
          <p:cNvSpPr txBox="1"/>
          <p:nvPr/>
        </p:nvSpPr>
        <p:spPr>
          <a:xfrm>
            <a:off x="1888722" y="5109623"/>
            <a:ext cx="1708955" cy="1191816"/>
          </a:xfrm>
          <a:prstGeom prst="roundRect">
            <a:avLst/>
          </a:prstGeom>
          <a:noFill/>
          <a:ln w="19050">
            <a:solidFill>
              <a:srgbClr val="E30614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0" dirty="0"/>
              <a:t>Note: </a:t>
            </a:r>
            <a:r>
              <a:rPr lang="en-GB" sz="1600" b="0" i="0" dirty="0"/>
              <a:t>Write a whole number as a fraction by putting it over 1.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25B18E-578F-EC31-101F-911AE22BC223}"/>
              </a:ext>
            </a:extLst>
          </p:cNvPr>
          <p:cNvSpPr txBox="1"/>
          <p:nvPr/>
        </p:nvSpPr>
        <p:spPr>
          <a:xfrm>
            <a:off x="491691" y="958645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9A9BF1-10E4-5E7F-321C-14B659CCFB33}"/>
              </a:ext>
            </a:extLst>
          </p:cNvPr>
          <p:cNvCxnSpPr>
            <a:stCxn id="2" idx="0"/>
          </p:cNvCxnSpPr>
          <p:nvPr/>
        </p:nvCxnSpPr>
        <p:spPr>
          <a:xfrm flipV="1">
            <a:off x="2743200" y="4244340"/>
            <a:ext cx="1242060" cy="865283"/>
          </a:xfrm>
          <a:prstGeom prst="straightConnector1">
            <a:avLst/>
          </a:prstGeom>
          <a:ln w="19050">
            <a:solidFill>
              <a:srgbClr val="E30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1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5591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0399" y="1482424"/>
            <a:ext cx="43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Types of fractions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F7AE3-E0EC-EEA9-BCE8-67C250FA514F}"/>
              </a:ext>
            </a:extLst>
          </p:cNvPr>
          <p:cNvSpPr txBox="1"/>
          <p:nvPr/>
        </p:nvSpPr>
        <p:spPr>
          <a:xfrm>
            <a:off x="500399" y="1975998"/>
            <a:ext cx="8004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 </a:t>
            </a:r>
            <a:r>
              <a:rPr lang="en-GB" sz="2000" b="1" dirty="0"/>
              <a:t>proper</a:t>
            </a:r>
            <a:r>
              <a:rPr lang="en-GB" sz="2000" dirty="0"/>
              <a:t> (</a:t>
            </a:r>
            <a:r>
              <a:rPr lang="en-GB" sz="2000" b="1" dirty="0"/>
              <a:t>top heavy</a:t>
            </a:r>
            <a:r>
              <a:rPr lang="en-GB" sz="2000" dirty="0"/>
              <a:t>) </a:t>
            </a:r>
            <a:r>
              <a:rPr lang="en-GB" sz="2000" b="1" dirty="0"/>
              <a:t>fractions</a:t>
            </a:r>
            <a:r>
              <a:rPr lang="en-GB" sz="2000" dirty="0"/>
              <a:t> the top is smaller than the bottom.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A46147-8DED-B0BB-0022-3DFA164C6005}"/>
                  </a:ext>
                </a:extLst>
              </p:cNvPr>
              <p:cNvSpPr txBox="1"/>
              <p:nvPr/>
            </p:nvSpPr>
            <p:spPr>
              <a:xfrm>
                <a:off x="490875" y="2399308"/>
                <a:ext cx="7187663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Examples: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A46147-8DED-B0BB-0022-3DFA164C6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5" y="2399308"/>
                <a:ext cx="7187663" cy="526939"/>
              </a:xfrm>
              <a:prstGeom prst="rect">
                <a:avLst/>
              </a:prstGeom>
              <a:blipFill>
                <a:blip r:embed="rId2"/>
                <a:stretch>
                  <a:fillRect l="-763" b="-93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435F675-A90E-EA92-562B-4FCAED41A275}"/>
              </a:ext>
            </a:extLst>
          </p:cNvPr>
          <p:cNvSpPr txBox="1"/>
          <p:nvPr/>
        </p:nvSpPr>
        <p:spPr>
          <a:xfrm>
            <a:off x="500399" y="2976699"/>
            <a:ext cx="831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 </a:t>
            </a:r>
            <a:r>
              <a:rPr lang="en-GB" sz="2000" b="1" dirty="0"/>
              <a:t>improper</a:t>
            </a:r>
            <a:r>
              <a:rPr lang="en-GB" sz="2000" dirty="0"/>
              <a:t> (</a:t>
            </a:r>
            <a:r>
              <a:rPr lang="en-GB" sz="2000" b="1" dirty="0"/>
              <a:t>bottom heavy</a:t>
            </a:r>
            <a:r>
              <a:rPr lang="en-GB" sz="2000" dirty="0"/>
              <a:t>) </a:t>
            </a:r>
            <a:r>
              <a:rPr lang="en-GB" sz="2000" b="1" dirty="0"/>
              <a:t>fractions</a:t>
            </a:r>
            <a:r>
              <a:rPr lang="en-GB" sz="2000" dirty="0"/>
              <a:t> the top is bigger than the bottom.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D3BBDB-084E-B868-E048-4251213AFE12}"/>
                  </a:ext>
                </a:extLst>
              </p:cNvPr>
              <p:cNvSpPr txBox="1"/>
              <p:nvPr/>
            </p:nvSpPr>
            <p:spPr>
              <a:xfrm>
                <a:off x="500399" y="3427261"/>
                <a:ext cx="7187663" cy="53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/>
                  <a:t>Examples: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00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D3BBDB-084E-B868-E048-4251213AF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3427261"/>
                <a:ext cx="7187663" cy="533608"/>
              </a:xfrm>
              <a:prstGeom prst="rect">
                <a:avLst/>
              </a:prstGeom>
              <a:blipFill>
                <a:blip r:embed="rId3"/>
                <a:stretch>
                  <a:fillRect l="-763" b="-68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1F94D36-D457-4C87-8E65-C08728268C72}"/>
              </a:ext>
            </a:extLst>
          </p:cNvPr>
          <p:cNvSpPr txBox="1"/>
          <p:nvPr/>
        </p:nvSpPr>
        <p:spPr>
          <a:xfrm>
            <a:off x="500399" y="4006368"/>
            <a:ext cx="8004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 </a:t>
            </a:r>
            <a:r>
              <a:rPr lang="en-GB" sz="2000" b="1" dirty="0"/>
              <a:t>mixed</a:t>
            </a:r>
            <a:r>
              <a:rPr lang="en-GB" sz="2000" dirty="0"/>
              <a:t> </a:t>
            </a:r>
            <a:r>
              <a:rPr lang="en-GB" sz="2000" b="1" dirty="0"/>
              <a:t>fraction</a:t>
            </a:r>
            <a:r>
              <a:rPr lang="en-GB" sz="2000" dirty="0"/>
              <a:t> is a mix of a whole number and a proper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7EC130-BD4A-4C45-8870-5350BACAE7A1}"/>
                  </a:ext>
                </a:extLst>
              </p:cNvPr>
              <p:cNvSpPr txBox="1"/>
              <p:nvPr/>
            </p:nvSpPr>
            <p:spPr>
              <a:xfrm>
                <a:off x="500399" y="4451977"/>
                <a:ext cx="7187663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/>
                  <a:t>Examples: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/>
                  <a:t>,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000"/>
                  <a:t>,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/>
                  <a:t>,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000"/>
                  <a:t>,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7EC130-BD4A-4C45-8870-5350BACAE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4451977"/>
                <a:ext cx="7187663" cy="526939"/>
              </a:xfrm>
              <a:prstGeom prst="rect">
                <a:avLst/>
              </a:prstGeom>
              <a:blipFill>
                <a:blip r:embed="rId4"/>
                <a:stretch>
                  <a:fillRect l="-763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6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3" grpId="0"/>
      <p:bldP spid="4" grpId="0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5591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  <a:endParaRPr lang="en-GB" sz="2800" b="1" dirty="0">
              <a:solidFill>
                <a:srgbClr val="2958A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0399" y="1472083"/>
            <a:ext cx="7872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Converting top-heavy fractions to mixed fractions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BF48B-A6CA-D7E6-430F-A0052A35E4CB}"/>
              </a:ext>
            </a:extLst>
          </p:cNvPr>
          <p:cNvSpPr txBox="1"/>
          <p:nvPr/>
        </p:nvSpPr>
        <p:spPr>
          <a:xfrm>
            <a:off x="490874" y="1967731"/>
            <a:ext cx="8250493" cy="124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100"/>
              </a:spcAft>
              <a:buAutoNum type="arabicPeriod"/>
              <a:tabLst>
                <a:tab pos="444500" algn="l"/>
              </a:tabLst>
            </a:pPr>
            <a:r>
              <a:rPr lang="en-GB" sz="2200" b="1" dirty="0"/>
              <a:t> </a:t>
            </a:r>
            <a:r>
              <a:rPr lang="en-GB" sz="2200" dirty="0"/>
              <a:t>Divide the denominator (bottom) into the numerator (top) to find 	out how many whole units there are.</a:t>
            </a:r>
          </a:p>
          <a:p>
            <a:pPr marL="361950" indent="-361950">
              <a:spcAft>
                <a:spcPts val="1100"/>
              </a:spcAft>
              <a:buAutoNum type="arabicPeriod"/>
            </a:pPr>
            <a:r>
              <a:rPr lang="en-GB" sz="2200" b="1" dirty="0"/>
              <a:t> </a:t>
            </a:r>
            <a:r>
              <a:rPr lang="en-GB" sz="2200" dirty="0"/>
              <a:t>The remainder is the new numerator for the proper fraction.</a:t>
            </a:r>
          </a:p>
        </p:txBody>
      </p:sp>
    </p:spTree>
    <p:extLst>
      <p:ext uri="{BB962C8B-B14F-4D97-AF65-F5344CB8AC3E}">
        <p14:creationId xmlns:p14="http://schemas.microsoft.com/office/powerpoint/2010/main" val="17606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793657BA-A070-B133-5E27-5641D76DF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013"/>
          <a:stretch/>
        </p:blipFill>
        <p:spPr>
          <a:xfrm>
            <a:off x="611185" y="800100"/>
            <a:ext cx="7921627" cy="14049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66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1"/>
          <a:stretch/>
        </p:blipFill>
        <p:spPr>
          <a:xfrm>
            <a:off x="-2" y="2205039"/>
            <a:ext cx="9144000" cy="4652962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614981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2C8DE-E5CC-344B-8115-62F2F47D2A98}"/>
              </a:ext>
            </a:extLst>
          </p:cNvPr>
          <p:cNvSpPr txBox="1"/>
          <p:nvPr/>
        </p:nvSpPr>
        <p:spPr>
          <a:xfrm>
            <a:off x="500398" y="1975805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/>
              <a:t>Write each of the following top-heavy fractions as a mixed fraction.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F11ED-BEFA-8DAC-367E-2CA9D68706A5}"/>
              </a:ext>
            </a:extLst>
          </p:cNvPr>
          <p:cNvSpPr txBox="1"/>
          <p:nvPr/>
        </p:nvSpPr>
        <p:spPr>
          <a:xfrm>
            <a:off x="500399" y="1488194"/>
            <a:ext cx="1926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/>
              <p:nvPr/>
            </p:nvSpPr>
            <p:spPr>
              <a:xfrm>
                <a:off x="500400" y="2346008"/>
                <a:ext cx="2242800" cy="525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2346008"/>
                <a:ext cx="2242800" cy="525850"/>
              </a:xfrm>
              <a:prstGeom prst="rect">
                <a:avLst/>
              </a:prstGeom>
              <a:blipFill>
                <a:blip r:embed="rId2"/>
                <a:stretch>
                  <a:fillRect l="-2717" b="-814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/>
              <p:nvPr/>
            </p:nvSpPr>
            <p:spPr>
              <a:xfrm>
                <a:off x="3341597" y="2346008"/>
                <a:ext cx="2397188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97" y="2346008"/>
                <a:ext cx="2397188" cy="529504"/>
              </a:xfrm>
              <a:prstGeom prst="rect">
                <a:avLst/>
              </a:prstGeom>
              <a:blipFill>
                <a:blip r:embed="rId3"/>
                <a:stretch>
                  <a:fillRect l="-2545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/>
              <p:nvPr/>
            </p:nvSpPr>
            <p:spPr>
              <a:xfrm>
                <a:off x="6337182" y="2346008"/>
                <a:ext cx="1926604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2" y="2346008"/>
                <a:ext cx="1926604" cy="529504"/>
              </a:xfrm>
              <a:prstGeom prst="rect">
                <a:avLst/>
              </a:prstGeom>
              <a:blipFill>
                <a:blip r:embed="rId4"/>
                <a:stretch>
                  <a:fillRect l="-3481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9A0318-FBE7-1D05-CF7B-D5F3D2EA80F9}"/>
              </a:ext>
            </a:extLst>
          </p:cNvPr>
          <p:cNvSpPr txBox="1"/>
          <p:nvPr/>
        </p:nvSpPr>
        <p:spPr>
          <a:xfrm>
            <a:off x="500399" y="3028660"/>
            <a:ext cx="224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90DE-C9AE-40E6-106B-D64AA8F21B43}"/>
                  </a:ext>
                </a:extLst>
              </p:cNvPr>
              <p:cNvSpPr txBox="1"/>
              <p:nvPr/>
            </p:nvSpPr>
            <p:spPr>
              <a:xfrm>
                <a:off x="500399" y="3413848"/>
                <a:ext cx="3642976" cy="99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is </a:t>
                </a:r>
                <a:r>
                  <a:rPr lang="en-GB" sz="2000" dirty="0">
                    <a:solidFill>
                      <a:srgbClr val="F49600"/>
                    </a:solidFill>
                  </a:rPr>
                  <a:t>1</a:t>
                </a:r>
                <a:r>
                  <a:rPr lang="en-GB" sz="2000" dirty="0">
                    <a:solidFill>
                      <a:schemeClr val="tx1"/>
                    </a:solidFill>
                  </a:rPr>
                  <a:t> remainder </a:t>
                </a:r>
                <a:r>
                  <a:rPr lang="en-GB" sz="2000" dirty="0">
                    <a:solidFill>
                      <a:srgbClr val="E30614"/>
                    </a:solidFill>
                  </a:rPr>
                  <a:t>3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:r>
                  <a:rPr lang="en-GB" sz="2000" dirty="0">
                    <a:solidFill>
                      <a:schemeClr val="tx1"/>
                    </a:solidFill>
                  </a:rPr>
                  <a:t>      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F496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E3061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90DE-C9AE-40E6-106B-D64AA8F2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3413848"/>
                <a:ext cx="3642976" cy="993926"/>
              </a:xfrm>
              <a:prstGeom prst="rect">
                <a:avLst/>
              </a:prstGeom>
              <a:blipFill>
                <a:blip r:embed="rId5"/>
                <a:stretch>
                  <a:fillRect l="-1672" b="-42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A4445E-50BF-A316-F539-33F7E59678D0}"/>
                  </a:ext>
                </a:extLst>
              </p:cNvPr>
              <p:cNvSpPr txBox="1"/>
              <p:nvPr/>
            </p:nvSpPr>
            <p:spPr>
              <a:xfrm>
                <a:off x="4490306" y="3413847"/>
                <a:ext cx="3444019" cy="996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19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is </a:t>
                </a:r>
                <a:r>
                  <a:rPr lang="en-GB" sz="2000" dirty="0">
                    <a:solidFill>
                      <a:srgbClr val="F49600"/>
                    </a:solidFill>
                  </a:rPr>
                  <a:t>3 </a:t>
                </a:r>
                <a:r>
                  <a:rPr lang="en-GB" sz="2000" dirty="0">
                    <a:solidFill>
                      <a:schemeClr val="tx1"/>
                    </a:solidFill>
                  </a:rPr>
                  <a:t>remainder </a:t>
                </a:r>
                <a:r>
                  <a:rPr lang="en-GB" sz="2000" dirty="0">
                    <a:solidFill>
                      <a:srgbClr val="E30614"/>
                    </a:solidFill>
                  </a:rPr>
                  <a:t>1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:r>
                  <a:rPr lang="en-GB" sz="2000" dirty="0">
                    <a:solidFill>
                      <a:schemeClr val="tx1"/>
                    </a:solidFill>
                  </a:rPr>
                  <a:t>      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F496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E3061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E30614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A4445E-50BF-A316-F539-33F7E5967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06" y="3413847"/>
                <a:ext cx="3444019" cy="996235"/>
              </a:xfrm>
              <a:prstGeom prst="rect">
                <a:avLst/>
              </a:prstGeom>
              <a:blipFill>
                <a:blip r:embed="rId6"/>
                <a:stretch>
                  <a:fillRect l="-1947" b="-429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24798C-006F-51C9-1BBD-57389FE11462}"/>
                  </a:ext>
                </a:extLst>
              </p:cNvPr>
              <p:cNvSpPr txBox="1"/>
              <p:nvPr/>
            </p:nvSpPr>
            <p:spPr>
              <a:xfrm>
                <a:off x="500398" y="4545092"/>
                <a:ext cx="7875529" cy="1433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5000"/>
                  </a:lnSpc>
                  <a:tabLst>
                    <a:tab pos="323850" algn="l"/>
                  </a:tabLst>
                </a:pPr>
                <a:r>
                  <a:rPr lang="en-GB" sz="2000" dirty="0">
                    <a:solidFill>
                      <a:schemeClr val="tx1"/>
                    </a:solidFill>
                  </a:rPr>
                  <a:t>	</a:t>
                </a:r>
                <a:r>
                  <a:rPr lang="en-GB" sz="2000" b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is </a:t>
                </a:r>
                <a:r>
                  <a:rPr lang="en-GB" sz="2000" dirty="0">
                    <a:solidFill>
                      <a:srgbClr val="F49600"/>
                    </a:solidFill>
                  </a:rPr>
                  <a:t>2</a:t>
                </a:r>
                <a:r>
                  <a:rPr lang="en-GB" sz="2000" dirty="0">
                    <a:solidFill>
                      <a:schemeClr val="tx1"/>
                    </a:solidFill>
                  </a:rPr>
                  <a:t> remainder </a:t>
                </a:r>
                <a:r>
                  <a:rPr lang="en-GB" sz="2000" dirty="0">
                    <a:solidFill>
                      <a:srgbClr val="E30614"/>
                    </a:solidFill>
                  </a:rPr>
                  <a:t>2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:r>
                  <a:rPr lang="en-GB" sz="2000" dirty="0">
                    <a:solidFill>
                      <a:schemeClr val="tx1"/>
                    </a:solidFill>
                  </a:rPr>
                  <a:t>	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F496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E3061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24798C-006F-51C9-1BBD-57389FE11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8" y="4545092"/>
                <a:ext cx="7875529" cy="1433406"/>
              </a:xfrm>
              <a:prstGeom prst="rect">
                <a:avLst/>
              </a:prstGeom>
              <a:blipFill>
                <a:blip r:embed="rId7"/>
                <a:stretch>
                  <a:fillRect l="-774" b="-255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DA6D21A-5A55-7949-65C5-3454E74915A1}"/>
              </a:ext>
            </a:extLst>
          </p:cNvPr>
          <p:cNvSpPr txBox="1"/>
          <p:nvPr/>
        </p:nvSpPr>
        <p:spPr>
          <a:xfrm>
            <a:off x="490875" y="95591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362DA-FFF4-4E89-C73B-3066C17F90B1}"/>
              </a:ext>
            </a:extLst>
          </p:cNvPr>
          <p:cNvSpPr txBox="1"/>
          <p:nvPr/>
        </p:nvSpPr>
        <p:spPr>
          <a:xfrm>
            <a:off x="4572000" y="4546696"/>
            <a:ext cx="3494638" cy="1021556"/>
          </a:xfrm>
          <a:prstGeom prst="roundRect">
            <a:avLst/>
          </a:prstGeom>
          <a:noFill/>
          <a:ln w="19050">
            <a:solidFill>
              <a:srgbClr val="E30614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First, write the fraction in its</a:t>
            </a:r>
          </a:p>
          <a:p>
            <a:r>
              <a:rPr lang="en-IE" dirty="0"/>
              <a:t>simplest form by dividing top</a:t>
            </a:r>
          </a:p>
          <a:p>
            <a:r>
              <a:rPr lang="en-IE" dirty="0"/>
              <a:t>and bottom by common factor, 2.</a:t>
            </a:r>
            <a:endParaRPr lang="en-GB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2642A1-4BE1-30E6-5800-2C8A6675301C}"/>
              </a:ext>
            </a:extLst>
          </p:cNvPr>
          <p:cNvCxnSpPr>
            <a:cxnSpLocks/>
          </p:cNvCxnSpPr>
          <p:nvPr/>
        </p:nvCxnSpPr>
        <p:spPr>
          <a:xfrm flipH="1">
            <a:off x="1747319" y="4816444"/>
            <a:ext cx="2824681" cy="0"/>
          </a:xfrm>
          <a:prstGeom prst="straightConnector1">
            <a:avLst/>
          </a:prstGeom>
          <a:ln w="19050">
            <a:solidFill>
              <a:srgbClr val="E30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  <p:bldP spid="8" grpId="0"/>
      <p:bldP spid="9" grpId="0"/>
      <p:bldP spid="12" grpId="0"/>
      <p:bldP spid="13" grpId="0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5591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  <a:endParaRPr lang="en-GB" sz="2800" b="1" dirty="0">
              <a:solidFill>
                <a:srgbClr val="2958A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0399" y="1472083"/>
            <a:ext cx="7872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Converting mixed fractions to top-heavy fractions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BF48B-A6CA-D7E6-430F-A0052A35E4CB}"/>
              </a:ext>
            </a:extLst>
          </p:cNvPr>
          <p:cNvSpPr txBox="1"/>
          <p:nvPr/>
        </p:nvSpPr>
        <p:spPr>
          <a:xfrm>
            <a:off x="490874" y="1967731"/>
            <a:ext cx="8250493" cy="91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100"/>
              </a:spcAft>
              <a:buAutoNum type="arabicPeriod"/>
            </a:pPr>
            <a:r>
              <a:rPr lang="en-GB" sz="2200" b="1" dirty="0"/>
              <a:t> </a:t>
            </a:r>
            <a:r>
              <a:rPr lang="en-GB" sz="2200" dirty="0"/>
              <a:t>Multiply the whole number by the denominator.</a:t>
            </a:r>
          </a:p>
          <a:p>
            <a:pPr marL="361950" indent="-361950">
              <a:spcAft>
                <a:spcPts val="1100"/>
              </a:spcAft>
              <a:buAutoNum type="arabicPeriod"/>
            </a:pPr>
            <a:r>
              <a:rPr lang="en-GB" sz="2200" b="1" dirty="0"/>
              <a:t> </a:t>
            </a:r>
            <a:r>
              <a:rPr lang="en-GB" sz="2200" dirty="0"/>
              <a:t>Add on the numerator.</a:t>
            </a:r>
          </a:p>
        </p:txBody>
      </p:sp>
    </p:spTree>
    <p:extLst>
      <p:ext uri="{BB962C8B-B14F-4D97-AF65-F5344CB8AC3E}">
        <p14:creationId xmlns:p14="http://schemas.microsoft.com/office/powerpoint/2010/main" val="7298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th test&#10;&#10;Description automatically generated">
            <a:extLst>
              <a:ext uri="{FF2B5EF4-FFF2-40B4-BE49-F238E27FC236}">
                <a16:creationId xmlns:a16="http://schemas.microsoft.com/office/drawing/2014/main" id="{B6B70896-B65C-E88A-E004-26CB23586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7"/>
          <a:stretch/>
        </p:blipFill>
        <p:spPr>
          <a:xfrm>
            <a:off x="611185" y="800100"/>
            <a:ext cx="7921628" cy="13684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69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4"/>
          <a:stretch/>
        </p:blipFill>
        <p:spPr>
          <a:xfrm>
            <a:off x="0" y="2177578"/>
            <a:ext cx="9144000" cy="4680422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410584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1485998"/>
            <a:ext cx="16045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B1FE74-C8D2-3010-4E96-276E09B70A02}"/>
              </a:ext>
            </a:extLst>
          </p:cNvPr>
          <p:cNvSpPr txBox="1"/>
          <p:nvPr/>
        </p:nvSpPr>
        <p:spPr>
          <a:xfrm>
            <a:off x="517818" y="1934845"/>
            <a:ext cx="8295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Tick each box opposite the number if the number belongs to that set.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BF68E-12EE-E65C-521C-7C0CAA8FD15E}"/>
              </a:ext>
            </a:extLst>
          </p:cNvPr>
          <p:cNvSpPr txBox="1"/>
          <p:nvPr/>
        </p:nvSpPr>
        <p:spPr>
          <a:xfrm>
            <a:off x="517818" y="2497205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FB467E8-1105-F0F9-7EA1-446CD1BC6A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97398"/>
                  </p:ext>
                </p:extLst>
              </p:nvPr>
            </p:nvGraphicFramePr>
            <p:xfrm>
              <a:off x="611188" y="3036323"/>
              <a:ext cx="7921625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4325">
                      <a:extLst>
                        <a:ext uri="{9D8B030D-6E8A-4147-A177-3AD203B41FA5}">
                          <a16:colId xmlns:a16="http://schemas.microsoft.com/office/drawing/2014/main" val="1057248459"/>
                        </a:ext>
                      </a:extLst>
                    </a:gridCol>
                    <a:gridCol w="1584325">
                      <a:extLst>
                        <a:ext uri="{9D8B030D-6E8A-4147-A177-3AD203B41FA5}">
                          <a16:colId xmlns:a16="http://schemas.microsoft.com/office/drawing/2014/main" val="1662593956"/>
                        </a:ext>
                      </a:extLst>
                    </a:gridCol>
                    <a:gridCol w="1584325">
                      <a:extLst>
                        <a:ext uri="{9D8B030D-6E8A-4147-A177-3AD203B41FA5}">
                          <a16:colId xmlns:a16="http://schemas.microsoft.com/office/drawing/2014/main" val="3312051578"/>
                        </a:ext>
                      </a:extLst>
                    </a:gridCol>
                    <a:gridCol w="1584325">
                      <a:extLst>
                        <a:ext uri="{9D8B030D-6E8A-4147-A177-3AD203B41FA5}">
                          <a16:colId xmlns:a16="http://schemas.microsoft.com/office/drawing/2014/main" val="3772029125"/>
                        </a:ext>
                      </a:extLst>
                    </a:gridCol>
                    <a:gridCol w="1584325">
                      <a:extLst>
                        <a:ext uri="{9D8B030D-6E8A-4147-A177-3AD203B41FA5}">
                          <a16:colId xmlns:a16="http://schemas.microsoft.com/office/drawing/2014/main" val="23539950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Number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Natural numbers (</a:t>
                          </a:r>
                          <a14:m>
                            <m:oMath xmlns:m="http://schemas.openxmlformats.org/officeDocument/2006/math">
                              <m:r>
                                <a:rPr lang="en-GB" b="1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GB" b="1" dirty="0"/>
                            <a:t>)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Integers (</a:t>
                          </a:r>
                          <a14:m>
                            <m:oMath xmlns:m="http://schemas.openxmlformats.org/officeDocument/2006/math">
                              <m:r>
                                <a:rPr lang="en-GB" b="1" smtClean="0"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oMath>
                          </a14:m>
                          <a:r>
                            <a:rPr lang="en-GB" b="1"/>
                            <a:t>)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Rational numbers (</a:t>
                          </a:r>
                          <a14:m>
                            <m:oMath xmlns:m="http://schemas.openxmlformats.org/officeDocument/2006/math">
                              <m:r>
                                <a:rPr lang="en-GB" b="1" smtClean="0">
                                  <a:latin typeface="Cambria Math" panose="02040503050406030204" pitchFamily="18" charset="0"/>
                                </a:rPr>
                                <m:t>ℚ</m:t>
                              </m:r>
                            </m:oMath>
                          </a14:m>
                          <a:r>
                            <a:rPr lang="en-GB" b="1" dirty="0"/>
                            <a:t>)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Real numbers (</a:t>
                          </a:r>
                          <a14:m>
                            <m:oMath xmlns:m="http://schemas.openxmlformats.org/officeDocument/2006/math">
                              <m:r>
                                <a:rPr lang="en-GB" b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GB" b="1" dirty="0"/>
                            <a:t>)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914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−5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819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07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66828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FB467E8-1105-F0F9-7EA1-446CD1BC6A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97398"/>
                  </p:ext>
                </p:extLst>
              </p:nvPr>
            </p:nvGraphicFramePr>
            <p:xfrm>
              <a:off x="611188" y="3036323"/>
              <a:ext cx="7921625" cy="1752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4325">
                      <a:extLst>
                        <a:ext uri="{9D8B030D-6E8A-4147-A177-3AD203B41FA5}">
                          <a16:colId xmlns:a16="http://schemas.microsoft.com/office/drawing/2014/main" val="1057248459"/>
                        </a:ext>
                      </a:extLst>
                    </a:gridCol>
                    <a:gridCol w="1584325">
                      <a:extLst>
                        <a:ext uri="{9D8B030D-6E8A-4147-A177-3AD203B41FA5}">
                          <a16:colId xmlns:a16="http://schemas.microsoft.com/office/drawing/2014/main" val="1662593956"/>
                        </a:ext>
                      </a:extLst>
                    </a:gridCol>
                    <a:gridCol w="1584325">
                      <a:extLst>
                        <a:ext uri="{9D8B030D-6E8A-4147-A177-3AD203B41FA5}">
                          <a16:colId xmlns:a16="http://schemas.microsoft.com/office/drawing/2014/main" val="3312051578"/>
                        </a:ext>
                      </a:extLst>
                    </a:gridCol>
                    <a:gridCol w="1584325">
                      <a:extLst>
                        <a:ext uri="{9D8B030D-6E8A-4147-A177-3AD203B41FA5}">
                          <a16:colId xmlns:a16="http://schemas.microsoft.com/office/drawing/2014/main" val="3772029125"/>
                        </a:ext>
                      </a:extLst>
                    </a:gridCol>
                    <a:gridCol w="1584325">
                      <a:extLst>
                        <a:ext uri="{9D8B030D-6E8A-4147-A177-3AD203B41FA5}">
                          <a16:colId xmlns:a16="http://schemas.microsoft.com/office/drawing/2014/main" val="235399507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Number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85" t="-4762" r="-30076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85" t="-4762" r="-20076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385" t="-4762" r="-10076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385" t="-4762" r="-769" b="-18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9141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−5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8190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07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66828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95BE68C-73C2-9B7A-EA99-1C39421CE4AC}"/>
              </a:ext>
            </a:extLst>
          </p:cNvPr>
          <p:cNvSpPr txBox="1"/>
          <p:nvPr/>
        </p:nvSpPr>
        <p:spPr>
          <a:xfrm>
            <a:off x="491691" y="952146"/>
            <a:ext cx="643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Number Sets and their Number Lines</a:t>
            </a:r>
          </a:p>
        </p:txBody>
      </p:sp>
    </p:spTree>
    <p:extLst>
      <p:ext uri="{BB962C8B-B14F-4D97-AF65-F5344CB8AC3E}">
        <p14:creationId xmlns:p14="http://schemas.microsoft.com/office/powerpoint/2010/main" val="42298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2C8DE-E5CC-344B-8115-62F2F47D2A98}"/>
              </a:ext>
            </a:extLst>
          </p:cNvPr>
          <p:cNvSpPr txBox="1"/>
          <p:nvPr/>
        </p:nvSpPr>
        <p:spPr>
          <a:xfrm>
            <a:off x="500398" y="1975805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/>
              <a:t>Write each of the following mixed fractions as a top-heavy fraction.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F11ED-BEFA-8DAC-367E-2CA9D68706A5}"/>
              </a:ext>
            </a:extLst>
          </p:cNvPr>
          <p:cNvSpPr txBox="1"/>
          <p:nvPr/>
        </p:nvSpPr>
        <p:spPr>
          <a:xfrm>
            <a:off x="500399" y="1488194"/>
            <a:ext cx="2145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/>
              <p:nvPr/>
            </p:nvSpPr>
            <p:spPr>
              <a:xfrm>
                <a:off x="500400" y="2412644"/>
                <a:ext cx="2242800" cy="52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F2BDBC-9918-168D-43DA-75881E56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" y="2412644"/>
                <a:ext cx="2242800" cy="528543"/>
              </a:xfrm>
              <a:prstGeom prst="rect">
                <a:avLst/>
              </a:prstGeom>
              <a:blipFill>
                <a:blip r:embed="rId2"/>
                <a:stretch>
                  <a:fillRect l="-2717" b="-930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/>
              <p:nvPr/>
            </p:nvSpPr>
            <p:spPr>
              <a:xfrm>
                <a:off x="3341597" y="2412644"/>
                <a:ext cx="2397188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B5E1E1-440B-2210-263E-56903895E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97" y="2412644"/>
                <a:ext cx="2397188" cy="529184"/>
              </a:xfrm>
              <a:prstGeom prst="rect">
                <a:avLst/>
              </a:prstGeom>
              <a:blipFill>
                <a:blip r:embed="rId3"/>
                <a:stretch>
                  <a:fillRect l="-2545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/>
              <p:nvPr/>
            </p:nvSpPr>
            <p:spPr>
              <a:xfrm>
                <a:off x="6337182" y="2412644"/>
                <a:ext cx="1926604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70908B-B3ED-2153-1EEB-BCF67CB1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2" y="2412644"/>
                <a:ext cx="1926604" cy="533929"/>
              </a:xfrm>
              <a:prstGeom prst="rect">
                <a:avLst/>
              </a:prstGeom>
              <a:blipFill>
                <a:blip r:embed="rId4"/>
                <a:stretch>
                  <a:fillRect l="-3481" b="-80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9A0318-FBE7-1D05-CF7B-D5F3D2EA80F9}"/>
              </a:ext>
            </a:extLst>
          </p:cNvPr>
          <p:cNvSpPr txBox="1"/>
          <p:nvPr/>
        </p:nvSpPr>
        <p:spPr>
          <a:xfrm>
            <a:off x="500399" y="3142666"/>
            <a:ext cx="214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90DE-C9AE-40E6-106B-D64AA8F21B43}"/>
                  </a:ext>
                </a:extLst>
              </p:cNvPr>
              <p:cNvSpPr txBox="1"/>
              <p:nvPr/>
            </p:nvSpPr>
            <p:spPr>
              <a:xfrm>
                <a:off x="500399" y="3651731"/>
                <a:ext cx="2841198" cy="9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2×4</m:t>
                        </m:r>
                      </m:e>
                    </m:d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+1=9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GB" sz="2000" dirty="0">
                    <a:solidFill>
                      <a:schemeClr val="tx1"/>
                    </a:solidFill>
                  </a:rPr>
                  <a:t>      So,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4490DE-C9AE-40E6-106B-D64AA8F2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99" y="3651731"/>
                <a:ext cx="2841198" cy="916982"/>
              </a:xfrm>
              <a:prstGeom prst="rect">
                <a:avLst/>
              </a:prstGeom>
              <a:blipFill>
                <a:blip r:embed="rId5"/>
                <a:stretch>
                  <a:fillRect l="-2146" t="-3333" b="-4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6763F9-8785-434C-BED8-0803F66C9B51}"/>
                  </a:ext>
                </a:extLst>
              </p:cNvPr>
              <p:cNvSpPr txBox="1"/>
              <p:nvPr/>
            </p:nvSpPr>
            <p:spPr>
              <a:xfrm>
                <a:off x="3341597" y="3651731"/>
                <a:ext cx="2841198" cy="9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1×3</m:t>
                        </m:r>
                      </m:e>
                    </m:d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+2=5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GB" sz="2000" dirty="0">
                    <a:solidFill>
                      <a:schemeClr val="tx1"/>
                    </a:solidFill>
                  </a:rPr>
                  <a:t>      So,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6763F9-8785-434C-BED8-0803F66C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97" y="3651731"/>
                <a:ext cx="2841198" cy="924164"/>
              </a:xfrm>
              <a:prstGeom prst="rect">
                <a:avLst/>
              </a:prstGeom>
              <a:blipFill>
                <a:blip r:embed="rId6"/>
                <a:stretch>
                  <a:fillRect l="-2146" t="-3289" b="-39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AB4150-009D-DFD9-D15A-202013E5CC76}"/>
                  </a:ext>
                </a:extLst>
              </p:cNvPr>
              <p:cNvSpPr txBox="1"/>
              <p:nvPr/>
            </p:nvSpPr>
            <p:spPr>
              <a:xfrm>
                <a:off x="6337182" y="3651731"/>
                <a:ext cx="2841198" cy="924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4×5</m:t>
                        </m:r>
                      </m:e>
                    </m:d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+5=29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GB" sz="2000" dirty="0">
                    <a:solidFill>
                      <a:schemeClr val="tx1"/>
                    </a:solidFill>
                  </a:rPr>
                  <a:t>      So,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AB4150-009D-DFD9-D15A-202013E5C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2" y="3651731"/>
                <a:ext cx="2841198" cy="924548"/>
              </a:xfrm>
              <a:prstGeom prst="rect">
                <a:avLst/>
              </a:prstGeom>
              <a:blipFill>
                <a:blip r:embed="rId7"/>
                <a:stretch>
                  <a:fillRect l="-2361" t="-3289" b="-394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6E77435-2B13-E561-DEE7-B54066FB6328}"/>
              </a:ext>
            </a:extLst>
          </p:cNvPr>
          <p:cNvSpPr txBox="1"/>
          <p:nvPr/>
        </p:nvSpPr>
        <p:spPr>
          <a:xfrm>
            <a:off x="490875" y="95591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8394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  <p:bldP spid="7" grpId="0"/>
      <p:bldP spid="8" grpId="0"/>
      <p:bldP spid="9" grpId="0"/>
      <p:bldP spid="2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55919"/>
            <a:ext cx="4601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Decimals and Percentages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0398" y="1491133"/>
            <a:ext cx="814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874B7"/>
                </a:solidFill>
              </a:rPr>
              <a:t>Converting</a:t>
            </a:r>
            <a:r>
              <a:rPr lang="en-GB" sz="2400" b="1" dirty="0">
                <a:solidFill>
                  <a:srgbClr val="2958A5"/>
                </a:solidFill>
              </a:rPr>
              <a:t> between fractions, decimals and percentages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BF48B-A6CA-D7E6-430F-A0052A35E4CB}"/>
              </a:ext>
            </a:extLst>
          </p:cNvPr>
          <p:cNvSpPr txBox="1"/>
          <p:nvPr/>
        </p:nvSpPr>
        <p:spPr>
          <a:xfrm>
            <a:off x="500399" y="1939156"/>
            <a:ext cx="8250493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convert from a fraction or decimal to a percentage, multiply by 100.</a:t>
            </a:r>
          </a:p>
          <a:p>
            <a:pPr marL="266700" indent="-266700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convert from a percentage to a fraction or decimal, divide by 100.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80FDE23-E76E-74C3-17AC-CC89104EB8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104532"/>
                  </p:ext>
                </p:extLst>
              </p:nvPr>
            </p:nvGraphicFramePr>
            <p:xfrm>
              <a:off x="1524000" y="2889251"/>
              <a:ext cx="6096000" cy="36105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0238538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81718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39343721"/>
                        </a:ext>
                      </a:extLst>
                    </a:gridCol>
                  </a:tblGrid>
                  <a:tr h="284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Fraction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Decimal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Percentage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174018"/>
                      </a:ext>
                    </a:extLst>
                  </a:tr>
                  <a:tr h="284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100%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6149344"/>
                      </a:ext>
                    </a:extLst>
                  </a:tr>
                  <a:tr h="372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25%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29088508"/>
                      </a:ext>
                    </a:extLst>
                  </a:tr>
                  <a:tr h="3726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75%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2179482"/>
                      </a:ext>
                    </a:extLst>
                  </a:tr>
                  <a:tr h="3721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50%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1352695"/>
                      </a:ext>
                    </a:extLst>
                  </a:tr>
                  <a:tr h="3730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4%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60404932"/>
                      </a:ext>
                    </a:extLst>
                  </a:tr>
                  <a:tr h="3739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0.63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63%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39414602"/>
                      </a:ext>
                    </a:extLst>
                  </a:tr>
                  <a:tr h="3739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1369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/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1.369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136.9%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6758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80FDE23-E76E-74C3-17AC-CC89104EB8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3104532"/>
                  </p:ext>
                </p:extLst>
              </p:nvPr>
            </p:nvGraphicFramePr>
            <p:xfrm>
              <a:off x="1524000" y="2889251"/>
              <a:ext cx="6096000" cy="36105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0238538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817185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83934372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Fraction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/>
                            <a:t>Decimal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dirty="0"/>
                            <a:t>Percentage</a:t>
                          </a:r>
                        </a:p>
                      </a:txBody>
                      <a:tcPr anchor="ctr">
                        <a:solidFill>
                          <a:srgbClr val="C3C8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1740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100%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66149344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" t="-158228" r="-201201" b="-5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25%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29088508"/>
                      </a:ext>
                    </a:extLst>
                  </a:tr>
                  <a:tr h="479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" t="-258228" r="-201201" b="-4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75%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2179482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" t="-358228" r="-201201" b="-3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50%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1352695"/>
                      </a:ext>
                    </a:extLst>
                  </a:tr>
                  <a:tr h="479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" t="-458228" r="-201201" b="-2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0.04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4%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60404932"/>
                      </a:ext>
                    </a:extLst>
                  </a:tr>
                  <a:tr h="481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" t="-558228" r="-201201" b="-1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0.63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63%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39414602"/>
                      </a:ext>
                    </a:extLst>
                  </a:tr>
                  <a:tr h="481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" t="-658228" r="-201201" b="-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1.369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136.9%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867589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82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FC53B21-C82D-93A7-4081-22786345F2CB}"/>
              </a:ext>
            </a:extLst>
          </p:cNvPr>
          <p:cNvSpPr txBox="1"/>
          <p:nvPr/>
        </p:nvSpPr>
        <p:spPr>
          <a:xfrm>
            <a:off x="500401" y="1481912"/>
            <a:ext cx="732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Finding a percentage of a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0BF48B-A6CA-D7E6-430F-A0052A35E4CB}"/>
                  </a:ext>
                </a:extLst>
              </p:cNvPr>
              <p:cNvSpPr txBox="1"/>
              <p:nvPr/>
            </p:nvSpPr>
            <p:spPr>
              <a:xfrm>
                <a:off x="500401" y="1978376"/>
                <a:ext cx="8250493" cy="450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000" dirty="0"/>
                  <a:t>To find 32% of 196:</a:t>
                </a:r>
              </a:p>
              <a:p>
                <a:pPr marL="266700" indent="-266700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Method 1: </a:t>
                </a:r>
                <a:r>
                  <a:rPr lang="en-GB" sz="2000" dirty="0"/>
                  <a:t>Divide by 100 and multiply by the number of percent you want to find.</a:t>
                </a:r>
              </a:p>
              <a:p>
                <a:pPr marL="714375" lvl="1" indent="-2571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196÷100=1.96</m:t>
                    </m:r>
                  </m:oMath>
                </a14:m>
                <a:endParaRPr lang="en-GB" sz="2000" dirty="0"/>
              </a:p>
              <a:p>
                <a:pPr marL="714375" lvl="1" indent="-2571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1.96×32=62.72</m:t>
                    </m:r>
                  </m:oMath>
                </a14:m>
                <a:endParaRPr lang="en-GB" sz="2000" dirty="0"/>
              </a:p>
              <a:p>
                <a:pPr marL="714375" lvl="1" indent="-2571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So, 32% of 196 is 62.72</a:t>
                </a:r>
              </a:p>
              <a:p>
                <a:pPr marL="266700" indent="-266700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Method 2: </a:t>
                </a:r>
                <a:r>
                  <a:rPr lang="en-GB" sz="2000" dirty="0"/>
                  <a:t>Convert the percentage to a decimal by dividing by 100. Multiply.</a:t>
                </a:r>
              </a:p>
              <a:p>
                <a:pPr marL="714375" lvl="1" indent="-2571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32%÷100=0.32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714375" lvl="1" indent="-2571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0.32×196=62.72</m:t>
                    </m:r>
                  </m:oMath>
                </a14:m>
                <a:r>
                  <a:rPr lang="en-GB" sz="2000" dirty="0"/>
                  <a:t>	</a:t>
                </a:r>
              </a:p>
              <a:p>
                <a:pPr marL="714375" lvl="1" indent="-257175">
                  <a:spcAft>
                    <a:spcPts val="1000"/>
                  </a:spcAft>
                  <a:buClr>
                    <a:srgbClr val="2958A5"/>
                  </a:buClr>
                  <a:buFont typeface="Arial" panose="020B0604020202020204" pitchFamily="34" charset="0"/>
                  <a:buChar char="•"/>
                </a:pPr>
                <a:r>
                  <a:rPr lang="en-GB" sz="2000" dirty="0"/>
                  <a:t>So, 32% of 196 is 62.72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0BF48B-A6CA-D7E6-430F-A0052A35E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1" y="1978376"/>
                <a:ext cx="8250493" cy="4503797"/>
              </a:xfrm>
              <a:prstGeom prst="rect">
                <a:avLst/>
              </a:prstGeom>
              <a:blipFill>
                <a:blip r:embed="rId2"/>
                <a:stretch>
                  <a:fillRect l="-739" t="-813" b="-162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D75EF43-28E2-4AC8-9A26-EAAE2FC0D122}"/>
              </a:ext>
            </a:extLst>
          </p:cNvPr>
          <p:cNvSpPr txBox="1"/>
          <p:nvPr/>
        </p:nvSpPr>
        <p:spPr>
          <a:xfrm>
            <a:off x="490875" y="955919"/>
            <a:ext cx="4601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Decimals and Percentages</a:t>
            </a:r>
          </a:p>
        </p:txBody>
      </p:sp>
    </p:spTree>
    <p:extLst>
      <p:ext uri="{BB962C8B-B14F-4D97-AF65-F5344CB8AC3E}">
        <p14:creationId xmlns:p14="http://schemas.microsoft.com/office/powerpoint/2010/main" val="21707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paper with black text&#10;&#10;Description automatically generated">
            <a:extLst>
              <a:ext uri="{FF2B5EF4-FFF2-40B4-BE49-F238E27FC236}">
                <a16:creationId xmlns:a16="http://schemas.microsoft.com/office/drawing/2014/main" id="{27B1D945-CE14-0A2E-4A81-D5317553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1" y="1641340"/>
            <a:ext cx="7921328" cy="3578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6" y="964501"/>
            <a:ext cx="212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Place Value</a:t>
            </a:r>
          </a:p>
        </p:txBody>
      </p:sp>
    </p:spTree>
    <p:extLst>
      <p:ext uri="{BB962C8B-B14F-4D97-AF65-F5344CB8AC3E}">
        <p14:creationId xmlns:p14="http://schemas.microsoft.com/office/powerpoint/2010/main" val="275235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6251309-75F2-AB4F-2E7F-08AD73C245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56"/>
          <a:stretch/>
        </p:blipFill>
        <p:spPr>
          <a:xfrm>
            <a:off x="611187" y="800100"/>
            <a:ext cx="7921625" cy="11890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74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0"/>
          <a:stretch/>
        </p:blipFill>
        <p:spPr>
          <a:xfrm>
            <a:off x="0" y="1998190"/>
            <a:ext cx="9144000" cy="4859809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10134126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DD60D64-EB67-FCCB-72EB-43B52BF84C59}"/>
              </a:ext>
            </a:extLst>
          </p:cNvPr>
          <p:cNvSpPr txBox="1"/>
          <p:nvPr/>
        </p:nvSpPr>
        <p:spPr>
          <a:xfrm>
            <a:off x="500401" y="1975057"/>
            <a:ext cx="8250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0" i="0" dirty="0"/>
              <a:t>Write each of the following </a:t>
            </a:r>
            <a:r>
              <a:rPr lang="en-GB" sz="2200" dirty="0"/>
              <a:t>in words</a:t>
            </a:r>
            <a:r>
              <a:rPr lang="en-GB" sz="2200" b="0" i="0" dirty="0"/>
              <a:t>.</a:t>
            </a:r>
            <a:endParaRPr lang="en-GB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A3CDF-CF6E-E68B-4DEC-B9A2F944E254}"/>
              </a:ext>
            </a:extLst>
          </p:cNvPr>
          <p:cNvSpPr txBox="1"/>
          <p:nvPr/>
        </p:nvSpPr>
        <p:spPr>
          <a:xfrm>
            <a:off x="504119" y="1470887"/>
            <a:ext cx="2570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E02AD3-04FD-6EE4-391B-5EAFA9A12FDA}"/>
                  </a:ext>
                </a:extLst>
              </p:cNvPr>
              <p:cNvSpPr txBox="1"/>
              <p:nvPr/>
            </p:nvSpPr>
            <p:spPr>
              <a:xfrm>
                <a:off x="500403" y="2434902"/>
                <a:ext cx="2242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4321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E02AD3-04FD-6EE4-391B-5EAFA9A12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" y="2434902"/>
                <a:ext cx="2242800" cy="430887"/>
              </a:xfrm>
              <a:prstGeom prst="rect">
                <a:avLst/>
              </a:prstGeom>
              <a:blipFill>
                <a:blip r:embed="rId2"/>
                <a:stretch>
                  <a:fillRect l="-3533" t="-8451" b="-281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9E11B3-1F4F-DEC6-90B6-9D59A2BC7982}"/>
                  </a:ext>
                </a:extLst>
              </p:cNvPr>
              <p:cNvSpPr txBox="1"/>
              <p:nvPr/>
            </p:nvSpPr>
            <p:spPr>
              <a:xfrm>
                <a:off x="3341600" y="2434902"/>
                <a:ext cx="23971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150 332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9E11B3-1F4F-DEC6-90B6-9D59A2BC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00" y="2434902"/>
                <a:ext cx="2397188" cy="430887"/>
              </a:xfrm>
              <a:prstGeom prst="rect">
                <a:avLst/>
              </a:prstGeom>
              <a:blipFill>
                <a:blip r:embed="rId3"/>
                <a:stretch>
                  <a:fillRect l="-3308" t="-8451" b="-281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1BBBD5-F34E-4472-5AC0-CDF1CA6C4C3D}"/>
                  </a:ext>
                </a:extLst>
              </p:cNvPr>
              <p:cNvSpPr txBox="1"/>
              <p:nvPr/>
            </p:nvSpPr>
            <p:spPr>
              <a:xfrm>
                <a:off x="6337185" y="2434902"/>
                <a:ext cx="19266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1 500 500</m:t>
                    </m:r>
                  </m:oMath>
                </a14:m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1BBBD5-F34E-4472-5AC0-CDF1CA6C4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5" y="2434902"/>
                <a:ext cx="1926604" cy="430887"/>
              </a:xfrm>
              <a:prstGeom prst="rect">
                <a:avLst/>
              </a:prstGeom>
              <a:blipFill>
                <a:blip r:embed="rId4"/>
                <a:stretch>
                  <a:fillRect l="-4114" t="-8451" b="-2816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8755440-5AB6-8918-1D2E-022BC761A7B1}"/>
              </a:ext>
            </a:extLst>
          </p:cNvPr>
          <p:cNvSpPr txBox="1"/>
          <p:nvPr/>
        </p:nvSpPr>
        <p:spPr>
          <a:xfrm>
            <a:off x="500401" y="3026278"/>
            <a:ext cx="200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FF75C-9239-1CB4-CDC7-DBBC5088AD08}"/>
              </a:ext>
            </a:extLst>
          </p:cNvPr>
          <p:cNvSpPr txBox="1"/>
          <p:nvPr/>
        </p:nvSpPr>
        <p:spPr>
          <a:xfrm>
            <a:off x="500401" y="3468892"/>
            <a:ext cx="8250493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100"/>
              </a:spcAft>
              <a:buAutoNum type="alphaLcParenBoth"/>
            </a:pPr>
            <a:r>
              <a:rPr lang="en-GB" sz="2200" b="1" i="0" dirty="0"/>
              <a:t> </a:t>
            </a:r>
            <a:r>
              <a:rPr lang="en-GB" sz="2200" b="0" i="0" dirty="0"/>
              <a:t>Four thousand, three hundred and twenty-one</a:t>
            </a:r>
          </a:p>
          <a:p>
            <a:pPr marL="361950" indent="-361950">
              <a:spcAft>
                <a:spcPts val="1100"/>
              </a:spcAft>
              <a:buFontTx/>
              <a:buAutoNum type="alphaLcParenBoth"/>
            </a:pPr>
            <a:r>
              <a:rPr lang="en-GB" sz="2200" b="1" i="0" dirty="0"/>
              <a:t> </a:t>
            </a:r>
            <a:r>
              <a:rPr lang="en-GB" sz="2200" b="0" i="0" dirty="0"/>
              <a:t>One hundred and fifty thousand, three hundred and thirty-two</a:t>
            </a:r>
          </a:p>
          <a:p>
            <a:pPr marL="361950" indent="-361950">
              <a:spcAft>
                <a:spcPts val="1100"/>
              </a:spcAft>
              <a:buFontTx/>
              <a:buAutoNum type="alphaLcParenBoth"/>
            </a:pPr>
            <a:r>
              <a:rPr lang="en-GB" sz="2200" b="1" i="0" dirty="0"/>
              <a:t> </a:t>
            </a:r>
            <a:r>
              <a:rPr lang="en-GB" sz="2200" b="0" i="0" dirty="0"/>
              <a:t>One million, five hundred thousand</a:t>
            </a:r>
            <a:endParaRPr lang="en-GB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AFD7D5-FB15-AEF5-1A4F-36F27C569E19}"/>
              </a:ext>
            </a:extLst>
          </p:cNvPr>
          <p:cNvSpPr txBox="1"/>
          <p:nvPr/>
        </p:nvSpPr>
        <p:spPr>
          <a:xfrm>
            <a:off x="490876" y="964501"/>
            <a:ext cx="212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Place Value</a:t>
            </a:r>
          </a:p>
        </p:txBody>
      </p:sp>
    </p:spTree>
    <p:extLst>
      <p:ext uri="{BB962C8B-B14F-4D97-AF65-F5344CB8AC3E}">
        <p14:creationId xmlns:p14="http://schemas.microsoft.com/office/powerpoint/2010/main" val="4786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E4C4689-751A-C7AB-655B-941E7840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70"/>
          <a:stretch/>
        </p:blipFill>
        <p:spPr>
          <a:xfrm>
            <a:off x="611186" y="800100"/>
            <a:ext cx="7904163" cy="18367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76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7"/>
          <a:stretch/>
        </p:blipFill>
        <p:spPr>
          <a:xfrm>
            <a:off x="0" y="2645891"/>
            <a:ext cx="9144000" cy="4212109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4663120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9DA460-FF0D-E2DB-8486-1523C8D3162E}"/>
              </a:ext>
            </a:extLst>
          </p:cNvPr>
          <p:cNvSpPr txBox="1"/>
          <p:nvPr/>
        </p:nvSpPr>
        <p:spPr>
          <a:xfrm>
            <a:off x="500401" y="1977059"/>
            <a:ext cx="825049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en-GB" sz="2200" b="0" i="0" dirty="0"/>
              <a:t>Write each of the following as numbers.</a:t>
            </a:r>
          </a:p>
          <a:p>
            <a:pPr>
              <a:spcAft>
                <a:spcPts val="1100"/>
              </a:spcAft>
            </a:pPr>
            <a:r>
              <a:rPr lang="en-GB" sz="2200" b="1" i="0" dirty="0"/>
              <a:t>(a) </a:t>
            </a:r>
            <a:r>
              <a:rPr lang="en-GB" sz="2200" b="0" i="0" dirty="0"/>
              <a:t>Three hundred and forty-two</a:t>
            </a:r>
            <a:endParaRPr lang="en-GB" sz="2200" dirty="0"/>
          </a:p>
          <a:p>
            <a:pPr>
              <a:spcAft>
                <a:spcPts val="1100"/>
              </a:spcAft>
            </a:pPr>
            <a:r>
              <a:rPr lang="en-GB" sz="2200" b="1" i="0" dirty="0"/>
              <a:t>(b) </a:t>
            </a:r>
            <a:r>
              <a:rPr lang="en-GB" sz="2200" b="0" i="0" dirty="0"/>
              <a:t>Six hundred and fifty-two thousand, nine hundred and twenty-one</a:t>
            </a:r>
            <a:endParaRPr lang="en-GB" sz="2200" dirty="0"/>
          </a:p>
          <a:p>
            <a:pPr>
              <a:spcAft>
                <a:spcPts val="1100"/>
              </a:spcAft>
            </a:pPr>
            <a:r>
              <a:rPr lang="en-GB" sz="2200" b="1" i="0" dirty="0"/>
              <a:t>(c) </a:t>
            </a:r>
            <a:r>
              <a:rPr lang="en-GB" sz="2200" b="0" i="0" dirty="0"/>
              <a:t>Three million and five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B4573-3BA3-20E7-7A2D-ECA3D463C0D8}"/>
              </a:ext>
            </a:extLst>
          </p:cNvPr>
          <p:cNvSpPr txBox="1"/>
          <p:nvPr/>
        </p:nvSpPr>
        <p:spPr>
          <a:xfrm>
            <a:off x="500402" y="1466851"/>
            <a:ext cx="2242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AC48F-7CD8-9161-2FEC-724BA610CD2E}"/>
                  </a:ext>
                </a:extLst>
              </p:cNvPr>
              <p:cNvSpPr txBox="1"/>
              <p:nvPr/>
            </p:nvSpPr>
            <p:spPr>
              <a:xfrm>
                <a:off x="500403" y="4480471"/>
                <a:ext cx="2242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(a)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342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AC48F-7CD8-9161-2FEC-724BA610C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" y="4480471"/>
                <a:ext cx="2242800" cy="400110"/>
              </a:xfrm>
              <a:prstGeom prst="rect">
                <a:avLst/>
              </a:prstGeom>
              <a:blipFill>
                <a:blip r:embed="rId2"/>
                <a:stretch>
                  <a:fillRect l="-2717" t="-9091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05E396-2638-299F-A6EB-F29340E9BFFB}"/>
                  </a:ext>
                </a:extLst>
              </p:cNvPr>
              <p:cNvSpPr txBox="1"/>
              <p:nvPr/>
            </p:nvSpPr>
            <p:spPr>
              <a:xfrm>
                <a:off x="3341600" y="4480471"/>
                <a:ext cx="23971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(b)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652 921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05E396-2638-299F-A6EB-F29340E9B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00" y="4480471"/>
                <a:ext cx="2397188" cy="400110"/>
              </a:xfrm>
              <a:prstGeom prst="rect">
                <a:avLst/>
              </a:prstGeom>
              <a:blipFill>
                <a:blip r:embed="rId3"/>
                <a:stretch>
                  <a:fillRect l="-2545" t="-9091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AE39BE-7D80-58D6-0271-04087974CA57}"/>
                  </a:ext>
                </a:extLst>
              </p:cNvPr>
              <p:cNvSpPr txBox="1"/>
              <p:nvPr/>
            </p:nvSpPr>
            <p:spPr>
              <a:xfrm>
                <a:off x="6337185" y="4480471"/>
                <a:ext cx="1926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tx1"/>
                    </a:solidFill>
                  </a:rPr>
                  <a:t>(c)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3 000 005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AE39BE-7D80-58D6-0271-04087974C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185" y="4480471"/>
                <a:ext cx="1926604" cy="400110"/>
              </a:xfrm>
              <a:prstGeom prst="rect">
                <a:avLst/>
              </a:prstGeom>
              <a:blipFill>
                <a:blip r:embed="rId4"/>
                <a:stretch>
                  <a:fillRect l="-3481" t="-9091" b="-2575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A644D79-8096-5F1D-9084-1B9043E4EE56}"/>
              </a:ext>
            </a:extLst>
          </p:cNvPr>
          <p:cNvSpPr txBox="1"/>
          <p:nvPr/>
        </p:nvSpPr>
        <p:spPr>
          <a:xfrm>
            <a:off x="500401" y="4018806"/>
            <a:ext cx="215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38C1D-2EEF-092A-7EAE-5A99A0AFB059}"/>
              </a:ext>
            </a:extLst>
          </p:cNvPr>
          <p:cNvSpPr txBox="1"/>
          <p:nvPr/>
        </p:nvSpPr>
        <p:spPr>
          <a:xfrm>
            <a:off x="490876" y="964501"/>
            <a:ext cx="212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Place Value</a:t>
            </a:r>
          </a:p>
        </p:txBody>
      </p:sp>
    </p:spTree>
    <p:extLst>
      <p:ext uri="{BB962C8B-B14F-4D97-AF65-F5344CB8AC3E}">
        <p14:creationId xmlns:p14="http://schemas.microsoft.com/office/powerpoint/2010/main" val="41466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65444"/>
            <a:ext cx="180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Rounding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BF48B-A6CA-D7E6-430F-A0052A35E4CB}"/>
              </a:ext>
            </a:extLst>
          </p:cNvPr>
          <p:cNvSpPr txBox="1"/>
          <p:nvPr/>
        </p:nvSpPr>
        <p:spPr>
          <a:xfrm>
            <a:off x="490874" y="1496381"/>
            <a:ext cx="8250493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Look at the number to the right of where you want to end.</a:t>
            </a:r>
          </a:p>
          <a:p>
            <a:pPr marL="266700" indent="-266700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If it’s 5 or more, round up. </a:t>
            </a:r>
          </a:p>
          <a:p>
            <a:pPr marL="266700" indent="-266700">
              <a:spcAft>
                <a:spcPts val="11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If it’s less than 5, round down.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C257F-1413-71B9-48D9-5866DC1A422F}"/>
              </a:ext>
            </a:extLst>
          </p:cNvPr>
          <p:cNvSpPr txBox="1"/>
          <p:nvPr/>
        </p:nvSpPr>
        <p:spPr>
          <a:xfrm>
            <a:off x="491817" y="2983698"/>
            <a:ext cx="804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Rounding to the nearest 10, 100, 1000, etc.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10C80E-F95B-A7B8-7ACD-54F37D3F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81591"/>
              </p:ext>
            </p:extLst>
          </p:nvPr>
        </p:nvGraphicFramePr>
        <p:xfrm>
          <a:off x="1505894" y="3649410"/>
          <a:ext cx="6096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3853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817185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393437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9117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Number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Nearest 10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Nearest 100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Nearest 1000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7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14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1279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0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17 348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17 350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17 000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17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56 751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56 750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56 800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57 000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35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95 612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95 610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95 600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96 000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40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0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092801AB-F26C-E39E-40B8-ECBE90E1F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8"/>
          <a:stretch/>
        </p:blipFill>
        <p:spPr>
          <a:xfrm>
            <a:off x="608733" y="800100"/>
            <a:ext cx="7904163" cy="11890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79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670"/>
          <a:stretch/>
        </p:blipFill>
        <p:spPr>
          <a:xfrm>
            <a:off x="0" y="1998191"/>
            <a:ext cx="9144000" cy="4859809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220401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math test&#10;&#10;Description automatically generated">
            <a:extLst>
              <a:ext uri="{FF2B5EF4-FFF2-40B4-BE49-F238E27FC236}">
                <a16:creationId xmlns:a16="http://schemas.microsoft.com/office/drawing/2014/main" id="{DDDEADC6-5397-4FF1-AC71-ABAF01A4D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8"/>
          <a:stretch/>
        </p:blipFill>
        <p:spPr>
          <a:xfrm>
            <a:off x="604162" y="800100"/>
            <a:ext cx="7929314" cy="23764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274DD-3512-6064-22F7-D8A184AC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83D7-C252-4A89-A3E5-B38BA69359F6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D85BBC3-B67F-11D9-0F68-64ADF1A3E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560"/>
          <a:stretch/>
        </p:blipFill>
        <p:spPr>
          <a:xfrm>
            <a:off x="-3181" y="3185296"/>
            <a:ext cx="9144000" cy="3672703"/>
          </a:xfrm>
          <a:prstGeom prst="rect">
            <a:avLst/>
          </a:prstGeom>
          <a:ln>
            <a:solidFill>
              <a:srgbClr val="B0B0B0"/>
            </a:solidFill>
          </a:ln>
        </p:spPr>
      </p:pic>
    </p:spTree>
    <p:extLst>
      <p:ext uri="{BB962C8B-B14F-4D97-AF65-F5344CB8AC3E}">
        <p14:creationId xmlns:p14="http://schemas.microsoft.com/office/powerpoint/2010/main" val="15567132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65444"/>
            <a:ext cx="180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Rounding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C257F-1413-71B9-48D9-5866DC1A422F}"/>
              </a:ext>
            </a:extLst>
          </p:cNvPr>
          <p:cNvSpPr txBox="1"/>
          <p:nvPr/>
        </p:nvSpPr>
        <p:spPr>
          <a:xfrm>
            <a:off x="500400" y="1470980"/>
            <a:ext cx="732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Rounding to the nearest whole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18CCD-764A-26E7-C842-6E330B725C4D}"/>
              </a:ext>
            </a:extLst>
          </p:cNvPr>
          <p:cNvSpPr txBox="1"/>
          <p:nvPr/>
        </p:nvSpPr>
        <p:spPr>
          <a:xfrm>
            <a:off x="500400" y="2378131"/>
            <a:ext cx="8250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Round each of the following correct to the nearest whole number: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4B07E-E3B3-B4FC-C480-6B88A443CF0C}"/>
              </a:ext>
            </a:extLst>
          </p:cNvPr>
          <p:cNvSpPr txBox="1"/>
          <p:nvPr/>
        </p:nvSpPr>
        <p:spPr>
          <a:xfrm>
            <a:off x="500400" y="1956386"/>
            <a:ext cx="156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874B7"/>
                </a:solidFill>
              </a:rPr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70D32-435F-9FE7-F359-65E9C52EF6D5}"/>
              </a:ext>
            </a:extLst>
          </p:cNvPr>
          <p:cNvSpPr txBox="1"/>
          <p:nvPr/>
        </p:nvSpPr>
        <p:spPr>
          <a:xfrm>
            <a:off x="500400" y="2742726"/>
            <a:ext cx="224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(a) </a:t>
            </a:r>
            <a:r>
              <a:rPr lang="en-GB" sz="2200" dirty="0"/>
              <a:t>3.6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1909E-EC35-511B-3432-B3BB68EE3AD1}"/>
              </a:ext>
            </a:extLst>
          </p:cNvPr>
          <p:cNvSpPr txBox="1"/>
          <p:nvPr/>
        </p:nvSpPr>
        <p:spPr>
          <a:xfrm>
            <a:off x="2554819" y="2742726"/>
            <a:ext cx="2397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(b) </a:t>
            </a:r>
            <a:r>
              <a:rPr lang="en-GB" sz="2200" dirty="0"/>
              <a:t>24.2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DBC8F-89C1-D8AD-2B7E-8414FC687A84}"/>
              </a:ext>
            </a:extLst>
          </p:cNvPr>
          <p:cNvSpPr txBox="1"/>
          <p:nvPr/>
        </p:nvSpPr>
        <p:spPr>
          <a:xfrm>
            <a:off x="4798006" y="2742726"/>
            <a:ext cx="1926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(c) </a:t>
            </a:r>
            <a:r>
              <a:rPr lang="en-GB" sz="2200" dirty="0"/>
              <a:t>123.17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C600E-7B94-56D8-9122-960267ACF66D}"/>
              </a:ext>
            </a:extLst>
          </p:cNvPr>
          <p:cNvSpPr txBox="1"/>
          <p:nvPr/>
        </p:nvSpPr>
        <p:spPr>
          <a:xfrm>
            <a:off x="500400" y="3288296"/>
            <a:ext cx="140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6BCF9-31B0-BC1A-A0CB-BBCEF3A2B7D8}"/>
              </a:ext>
            </a:extLst>
          </p:cNvPr>
          <p:cNvSpPr txBox="1"/>
          <p:nvPr/>
        </p:nvSpPr>
        <p:spPr>
          <a:xfrm>
            <a:off x="6570610" y="2742726"/>
            <a:ext cx="1926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(d) </a:t>
            </a:r>
            <a:r>
              <a:rPr lang="en-GB" sz="2200" dirty="0"/>
              <a:t>203.99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72193-5365-D944-818D-ED2234BD524D}"/>
              </a:ext>
            </a:extLst>
          </p:cNvPr>
          <p:cNvSpPr txBox="1"/>
          <p:nvPr/>
        </p:nvSpPr>
        <p:spPr>
          <a:xfrm>
            <a:off x="500400" y="3739855"/>
            <a:ext cx="224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(a) </a:t>
            </a:r>
            <a:r>
              <a:rPr lang="en-GB" sz="2200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36770A-398F-FDD0-DE6F-39362DE379C3}"/>
              </a:ext>
            </a:extLst>
          </p:cNvPr>
          <p:cNvSpPr txBox="1"/>
          <p:nvPr/>
        </p:nvSpPr>
        <p:spPr>
          <a:xfrm>
            <a:off x="2589198" y="3739855"/>
            <a:ext cx="2397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(b) </a:t>
            </a:r>
            <a:r>
              <a:rPr lang="en-GB" sz="2200" dirty="0"/>
              <a:t>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6CB4F5-F097-BC9E-2BA7-D9557F113D6D}"/>
              </a:ext>
            </a:extLst>
          </p:cNvPr>
          <p:cNvSpPr txBox="1"/>
          <p:nvPr/>
        </p:nvSpPr>
        <p:spPr>
          <a:xfrm>
            <a:off x="4832385" y="3739855"/>
            <a:ext cx="1926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(c) </a:t>
            </a:r>
            <a:r>
              <a:rPr lang="en-GB" sz="2200" dirty="0"/>
              <a:t>123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0B7882-A31E-0D59-8BFB-73CD77D5B080}"/>
              </a:ext>
            </a:extLst>
          </p:cNvPr>
          <p:cNvSpPr txBox="1"/>
          <p:nvPr/>
        </p:nvSpPr>
        <p:spPr>
          <a:xfrm>
            <a:off x="6604989" y="3739855"/>
            <a:ext cx="1926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(d) </a:t>
            </a:r>
            <a:r>
              <a:rPr lang="en-GB" sz="2200" dirty="0"/>
              <a:t>204</a:t>
            </a:r>
          </a:p>
        </p:txBody>
      </p:sp>
    </p:spTree>
    <p:extLst>
      <p:ext uri="{BB962C8B-B14F-4D97-AF65-F5344CB8AC3E}">
        <p14:creationId xmlns:p14="http://schemas.microsoft.com/office/powerpoint/2010/main" val="251210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65444"/>
            <a:ext cx="180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Rounding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10C80E-F95B-A7B8-7ACD-54F37D3F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95955"/>
              </p:ext>
            </p:extLst>
          </p:nvPr>
        </p:nvGraphicFramePr>
        <p:xfrm>
          <a:off x="611187" y="2549888"/>
          <a:ext cx="792162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406">
                  <a:extLst>
                    <a:ext uri="{9D8B030D-6E8A-4147-A177-3AD203B41FA5}">
                      <a16:colId xmlns:a16="http://schemas.microsoft.com/office/drawing/2014/main" val="302385381"/>
                    </a:ext>
                  </a:extLst>
                </a:gridCol>
                <a:gridCol w="1980406">
                  <a:extLst>
                    <a:ext uri="{9D8B030D-6E8A-4147-A177-3AD203B41FA5}">
                      <a16:colId xmlns:a16="http://schemas.microsoft.com/office/drawing/2014/main" val="2281718503"/>
                    </a:ext>
                  </a:extLst>
                </a:gridCol>
                <a:gridCol w="1980406">
                  <a:extLst>
                    <a:ext uri="{9D8B030D-6E8A-4147-A177-3AD203B41FA5}">
                      <a16:colId xmlns:a16="http://schemas.microsoft.com/office/drawing/2014/main" val="839343721"/>
                    </a:ext>
                  </a:extLst>
                </a:gridCol>
                <a:gridCol w="1980406">
                  <a:extLst>
                    <a:ext uri="{9D8B030D-6E8A-4147-A177-3AD203B41FA5}">
                      <a16:colId xmlns:a16="http://schemas.microsoft.com/office/drawing/2014/main" val="209117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Number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Correct to 1 decimal place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Correct to 2 decimal places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Correct to 3 decimal places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7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3.141592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3.142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14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11.23568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11.24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11.236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0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0.798326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0.798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17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0.919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35269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B41D88E-1628-25D7-BC2F-740BC28A75D3}"/>
              </a:ext>
            </a:extLst>
          </p:cNvPr>
          <p:cNvSpPr txBox="1"/>
          <p:nvPr/>
        </p:nvSpPr>
        <p:spPr>
          <a:xfrm>
            <a:off x="500400" y="1476045"/>
            <a:ext cx="732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Rounding correct to decimal places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4C1F7-3261-567A-D831-2134D7138A3A}"/>
              </a:ext>
            </a:extLst>
          </p:cNvPr>
          <p:cNvSpPr txBox="1"/>
          <p:nvPr/>
        </p:nvSpPr>
        <p:spPr>
          <a:xfrm>
            <a:off x="490874" y="1986956"/>
            <a:ext cx="825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To find your position, start counting from the first decimal place.</a:t>
            </a:r>
          </a:p>
        </p:txBody>
      </p:sp>
    </p:spTree>
    <p:extLst>
      <p:ext uri="{BB962C8B-B14F-4D97-AF65-F5344CB8AC3E}">
        <p14:creationId xmlns:p14="http://schemas.microsoft.com/office/powerpoint/2010/main" val="42772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490875" y="965444"/>
            <a:ext cx="180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Rounding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10C80E-F95B-A7B8-7ACD-54F37D3F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78259"/>
              </p:ext>
            </p:extLst>
          </p:nvPr>
        </p:nvGraphicFramePr>
        <p:xfrm>
          <a:off x="611186" y="3516094"/>
          <a:ext cx="7921627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7663">
                  <a:extLst>
                    <a:ext uri="{9D8B030D-6E8A-4147-A177-3AD203B41FA5}">
                      <a16:colId xmlns:a16="http://schemas.microsoft.com/office/drawing/2014/main" val="30238538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2817185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839343721"/>
                    </a:ext>
                  </a:extLst>
                </a:gridCol>
                <a:gridCol w="2046289">
                  <a:extLst>
                    <a:ext uri="{9D8B030D-6E8A-4147-A177-3AD203B41FA5}">
                      <a16:colId xmlns:a16="http://schemas.microsoft.com/office/drawing/2014/main" val="209117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Number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Correct to 1 significant figure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Correct to 2 significant figures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Correct to 3 significant figures</a:t>
                      </a:r>
                    </a:p>
                  </a:txBody>
                  <a:tcPr anchor="ctr">
                    <a:solidFill>
                      <a:srgbClr val="C3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7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3.141592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3.14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14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1361.489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1360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90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0.0035081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0.0035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0.00351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179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76 636.54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76 000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75 600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35269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B41D88E-1628-25D7-BC2F-740BC28A75D3}"/>
              </a:ext>
            </a:extLst>
          </p:cNvPr>
          <p:cNvSpPr txBox="1"/>
          <p:nvPr/>
        </p:nvSpPr>
        <p:spPr>
          <a:xfrm>
            <a:off x="500400" y="1476045"/>
            <a:ext cx="732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874B7"/>
                </a:solidFill>
              </a:rPr>
              <a:t>Rounding correct to significant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4C1F7-3261-567A-D831-2134D7138A3A}"/>
              </a:ext>
            </a:extLst>
          </p:cNvPr>
          <p:cNvSpPr txBox="1"/>
          <p:nvPr/>
        </p:nvSpPr>
        <p:spPr>
          <a:xfrm>
            <a:off x="490874" y="1977431"/>
            <a:ext cx="8250493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To find your position, start counting from the first non-zero digit.</a:t>
            </a:r>
          </a:p>
          <a:p>
            <a:pPr marL="266700" indent="-266700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Do not count leading zeros. </a:t>
            </a:r>
          </a:p>
          <a:p>
            <a:pPr marL="266700" indent="-266700">
              <a:spcAft>
                <a:spcPts val="1000"/>
              </a:spcAft>
              <a:buClr>
                <a:srgbClr val="2958A5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Do count zeros in between other digits.</a:t>
            </a:r>
          </a:p>
        </p:txBody>
      </p:sp>
    </p:spTree>
    <p:extLst>
      <p:ext uri="{BB962C8B-B14F-4D97-AF65-F5344CB8AC3E}">
        <p14:creationId xmlns:p14="http://schemas.microsoft.com/office/powerpoint/2010/main" val="38485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C88EC-DD47-F5EA-1886-0715D7D852F5}"/>
              </a:ext>
            </a:extLst>
          </p:cNvPr>
          <p:cNvSpPr txBox="1"/>
          <p:nvPr/>
        </p:nvSpPr>
        <p:spPr>
          <a:xfrm>
            <a:off x="500400" y="1486009"/>
            <a:ext cx="16045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5874B7"/>
                </a:solidFill>
              </a:rPr>
              <a:t>Example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F1CFA-196D-1DD7-D147-D71240F0C047}"/>
              </a:ext>
            </a:extLst>
          </p:cNvPr>
          <p:cNvSpPr txBox="1"/>
          <p:nvPr/>
        </p:nvSpPr>
        <p:spPr>
          <a:xfrm>
            <a:off x="509109" y="1936561"/>
            <a:ext cx="8267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GB" sz="2200" b="1" dirty="0"/>
              <a:t>1.  </a:t>
            </a:r>
            <a:r>
              <a:rPr lang="en-GB" sz="2200" dirty="0"/>
              <a:t>On the number line below, show all the </a:t>
            </a:r>
            <a:r>
              <a:rPr lang="en-GB" sz="2200" b="1" dirty="0"/>
              <a:t>real numbers </a:t>
            </a:r>
            <a:r>
              <a:rPr lang="en-GB" sz="2200" dirty="0"/>
              <a:t>that are less than 2 and greater than or equal to 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−</a:t>
            </a:r>
            <a:r>
              <a:rPr lang="en-GB" sz="2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3.</a:t>
            </a:r>
            <a:r>
              <a:rPr lang="en-GB" sz="2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4A149-C78E-7A52-5279-D460C60876AF}"/>
              </a:ext>
            </a:extLst>
          </p:cNvPr>
          <p:cNvSpPr txBox="1"/>
          <p:nvPr/>
        </p:nvSpPr>
        <p:spPr>
          <a:xfrm>
            <a:off x="611188" y="3441254"/>
            <a:ext cx="3046412" cy="1021556"/>
          </a:xfrm>
          <a:prstGeom prst="roundRect">
            <a:avLst/>
          </a:prstGeom>
          <a:noFill/>
          <a:ln w="19050" cap="sq">
            <a:solidFill>
              <a:srgbClr val="E3061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0449"/>
                      <a:gd name="connsiteY0" fmla="*/ 0 h 677108"/>
                      <a:gd name="connsiteX1" fmla="*/ 612108 w 2550449"/>
                      <a:gd name="connsiteY1" fmla="*/ 0 h 677108"/>
                      <a:gd name="connsiteX2" fmla="*/ 1173207 w 2550449"/>
                      <a:gd name="connsiteY2" fmla="*/ 0 h 677108"/>
                      <a:gd name="connsiteX3" fmla="*/ 1861828 w 2550449"/>
                      <a:gd name="connsiteY3" fmla="*/ 0 h 677108"/>
                      <a:gd name="connsiteX4" fmla="*/ 2550449 w 2550449"/>
                      <a:gd name="connsiteY4" fmla="*/ 0 h 677108"/>
                      <a:gd name="connsiteX5" fmla="*/ 2550449 w 2550449"/>
                      <a:gd name="connsiteY5" fmla="*/ 677108 h 677108"/>
                      <a:gd name="connsiteX6" fmla="*/ 1963846 w 2550449"/>
                      <a:gd name="connsiteY6" fmla="*/ 677108 h 677108"/>
                      <a:gd name="connsiteX7" fmla="*/ 1377242 w 2550449"/>
                      <a:gd name="connsiteY7" fmla="*/ 677108 h 677108"/>
                      <a:gd name="connsiteX8" fmla="*/ 688621 w 2550449"/>
                      <a:gd name="connsiteY8" fmla="*/ 677108 h 677108"/>
                      <a:gd name="connsiteX9" fmla="*/ 0 w 2550449"/>
                      <a:gd name="connsiteY9" fmla="*/ 677108 h 677108"/>
                      <a:gd name="connsiteX10" fmla="*/ 0 w 2550449"/>
                      <a:gd name="connsiteY10" fmla="*/ 0 h 677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50449" h="677108" extrusionOk="0">
                        <a:moveTo>
                          <a:pt x="0" y="0"/>
                        </a:moveTo>
                        <a:cubicBezTo>
                          <a:pt x="265747" y="-14346"/>
                          <a:pt x="474545" y="10767"/>
                          <a:pt x="612108" y="0"/>
                        </a:cubicBezTo>
                        <a:cubicBezTo>
                          <a:pt x="749671" y="-10767"/>
                          <a:pt x="947940" y="-6947"/>
                          <a:pt x="1173207" y="0"/>
                        </a:cubicBezTo>
                        <a:cubicBezTo>
                          <a:pt x="1398474" y="6947"/>
                          <a:pt x="1627612" y="24460"/>
                          <a:pt x="1861828" y="0"/>
                        </a:cubicBezTo>
                        <a:cubicBezTo>
                          <a:pt x="2096044" y="-24460"/>
                          <a:pt x="2313992" y="-18244"/>
                          <a:pt x="2550449" y="0"/>
                        </a:cubicBezTo>
                        <a:cubicBezTo>
                          <a:pt x="2568023" y="158206"/>
                          <a:pt x="2531493" y="444928"/>
                          <a:pt x="2550449" y="677108"/>
                        </a:cubicBezTo>
                        <a:cubicBezTo>
                          <a:pt x="2424613" y="688925"/>
                          <a:pt x="2195983" y="664505"/>
                          <a:pt x="1963846" y="677108"/>
                        </a:cubicBezTo>
                        <a:cubicBezTo>
                          <a:pt x="1731709" y="689711"/>
                          <a:pt x="1524557" y="697560"/>
                          <a:pt x="1377242" y="677108"/>
                        </a:cubicBezTo>
                        <a:cubicBezTo>
                          <a:pt x="1229927" y="656656"/>
                          <a:pt x="965109" y="671115"/>
                          <a:pt x="688621" y="677108"/>
                        </a:cubicBezTo>
                        <a:cubicBezTo>
                          <a:pt x="412133" y="683101"/>
                          <a:pt x="206420" y="643930"/>
                          <a:pt x="0" y="677108"/>
                        </a:cubicBezTo>
                        <a:cubicBezTo>
                          <a:pt x="-13399" y="528425"/>
                          <a:pt x="22399" y="2307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filled-in circle </a:t>
            </a:r>
            <a:r>
              <a:rPr lang="en-US" dirty="0"/>
              <a:t>on –3 means “all the real numbers </a:t>
            </a:r>
            <a:r>
              <a:rPr lang="en-US" b="1" dirty="0"/>
              <a:t>close to </a:t>
            </a:r>
            <a:r>
              <a:rPr lang="en-US" dirty="0"/>
              <a:t>–3 </a:t>
            </a:r>
            <a:r>
              <a:rPr lang="en-US" b="1" dirty="0"/>
              <a:t>and equal to </a:t>
            </a:r>
            <a:r>
              <a:rPr lang="en-US" dirty="0"/>
              <a:t>–3”.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8A9F49-AEEE-F3FF-7A09-AF711D463070}"/>
              </a:ext>
            </a:extLst>
          </p:cNvPr>
          <p:cNvSpPr txBox="1"/>
          <p:nvPr/>
        </p:nvSpPr>
        <p:spPr>
          <a:xfrm>
            <a:off x="5441949" y="3435226"/>
            <a:ext cx="3090863" cy="1021556"/>
          </a:xfrm>
          <a:prstGeom prst="roundRect">
            <a:avLst/>
          </a:prstGeom>
          <a:noFill/>
          <a:ln w="19050">
            <a:solidFill>
              <a:srgbClr val="E3061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empty circle </a:t>
            </a:r>
            <a:r>
              <a:rPr lang="en-US" dirty="0"/>
              <a:t>on 2 means “all the real numbers </a:t>
            </a:r>
            <a:r>
              <a:rPr lang="en-US" b="1" dirty="0"/>
              <a:t>close to </a:t>
            </a:r>
            <a:r>
              <a:rPr lang="en-US" dirty="0"/>
              <a:t>2 </a:t>
            </a:r>
            <a:r>
              <a:rPr lang="en-US" b="1" dirty="0"/>
              <a:t>but not equal to </a:t>
            </a:r>
            <a:r>
              <a:rPr lang="en-US" dirty="0"/>
              <a:t>2”.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023FE-B94C-C81F-BC82-7B8DB9CB957E}"/>
              </a:ext>
            </a:extLst>
          </p:cNvPr>
          <p:cNvSpPr txBox="1"/>
          <p:nvPr/>
        </p:nvSpPr>
        <p:spPr>
          <a:xfrm>
            <a:off x="500400" y="2850449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Solution</a:t>
            </a:r>
            <a:endParaRPr lang="en-GB" sz="20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9F9A85-250A-47CE-1643-216F760E739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134394" y="4462810"/>
            <a:ext cx="695892" cy="884248"/>
          </a:xfrm>
          <a:prstGeom prst="straightConnector1">
            <a:avLst/>
          </a:prstGeom>
          <a:ln w="19050">
            <a:solidFill>
              <a:srgbClr val="E30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0E1A80-7AEA-0C39-1339-870A6129135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784850" y="4456782"/>
            <a:ext cx="1202531" cy="884248"/>
          </a:xfrm>
          <a:prstGeom prst="straightConnector1">
            <a:avLst/>
          </a:prstGeom>
          <a:ln w="19050">
            <a:solidFill>
              <a:srgbClr val="E30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C2CABBB-E52B-92CA-6915-8DDBE873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06" y="5277037"/>
            <a:ext cx="4766188" cy="480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33F8B-18CF-173A-A570-3AC348F22B3F}"/>
              </a:ext>
            </a:extLst>
          </p:cNvPr>
          <p:cNvSpPr txBox="1"/>
          <p:nvPr/>
        </p:nvSpPr>
        <p:spPr>
          <a:xfrm>
            <a:off x="491691" y="952146"/>
            <a:ext cx="643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2958A5"/>
                </a:solidFill>
              </a:rPr>
              <a:t>Number Sets and their Number Lines</a:t>
            </a:r>
          </a:p>
        </p:txBody>
      </p:sp>
    </p:spTree>
    <p:extLst>
      <p:ext uri="{BB962C8B-B14F-4D97-AF65-F5344CB8AC3E}">
        <p14:creationId xmlns:p14="http://schemas.microsoft.com/office/powerpoint/2010/main" val="25816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0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3566</TotalTime>
  <Words>4624</Words>
  <Application>Microsoft Office PowerPoint</Application>
  <PresentationFormat>On-screen Show (4:3)</PresentationFormat>
  <Paragraphs>749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Yu Gothic Light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Hartburn</dc:creator>
  <cp:lastModifiedBy>Neil McNamee</cp:lastModifiedBy>
  <cp:revision>402</cp:revision>
  <dcterms:created xsi:type="dcterms:W3CDTF">2023-12-04T10:11:39Z</dcterms:created>
  <dcterms:modified xsi:type="dcterms:W3CDTF">2024-05-09T15:28:22Z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-1064259167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Nicola.Moloney@edco.ie</vt:lpwstr>
  </property>
  <property fmtid="{D5CDD505-2E9C-101B-9397-08002B2CF9AE}" pid="6" name="_AuthorEmailDisplayName">
    <vt:lpwstr>Moloney, Nicola</vt:lpwstr>
  </property>
</Properties>
</file>