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6" r:id="rId4"/>
    <p:sldId id="257" r:id="rId5"/>
    <p:sldId id="271" r:id="rId6"/>
    <p:sldId id="272" r:id="rId7"/>
    <p:sldId id="261" r:id="rId8"/>
    <p:sldId id="263" r:id="rId9"/>
    <p:sldId id="264" r:id="rId10"/>
    <p:sldId id="265" r:id="rId11"/>
    <p:sldId id="267" r:id="rId12"/>
    <p:sldId id="268" r:id="rId13"/>
    <p:sldId id="270" r:id="rId14"/>
    <p:sldId id="259" r:id="rId15"/>
    <p:sldId id="262" r:id="rId16"/>
    <p:sldId id="266" r:id="rId17"/>
    <p:sldId id="269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7" userDrawn="1">
          <p15:clr>
            <a:srgbClr val="A4A3A4"/>
          </p15:clr>
        </p15:guide>
        <p15:guide id="2" pos="5443" userDrawn="1">
          <p15:clr>
            <a:srgbClr val="A4A3A4"/>
          </p15:clr>
        </p15:guide>
        <p15:guide id="4" pos="612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9" pos="2268" userDrawn="1">
          <p15:clr>
            <a:srgbClr val="A4A3A4"/>
          </p15:clr>
        </p15:guide>
        <p15:guide id="10" pos="3923" userDrawn="1">
          <p15:clr>
            <a:srgbClr val="A4A3A4"/>
          </p15:clr>
        </p15:guide>
        <p15:guide id="11" orient="horz" pos="218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B60123-39B1-1B5E-47D9-A771817DF46D}" name="Christine Bruce" initials="CB" userId="5c4edfa5c591ca7a" providerId="Windows Live"/>
  <p188:author id="{7F542724-5401-4627-1F31-85BD8FA8BB9A}" name="Sam Hartburn" initials="SH" userId="71ba994bb4a3750f" providerId="Windows Live"/>
  <p188:author id="{A53A8659-FC5F-5062-40E3-F5FA3E07FA56}" name="Neil McNamee" initials="NM" userId="S::neil.mcnamee@edco.ie::ca2d6126-dbb3-487b-896f-8b46a5927d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8A5"/>
    <a:srgbClr val="76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>
        <p:guide pos="317"/>
        <p:guide pos="5443"/>
        <p:guide pos="612"/>
        <p:guide orient="horz" pos="504"/>
        <p:guide orient="horz" pos="777"/>
        <p:guide orient="horz" pos="958"/>
        <p:guide orient="horz" pos="2976"/>
        <p:guide pos="2268"/>
        <p:guide pos="3923"/>
        <p:guide orient="horz" pos="218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71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3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9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A5CB3-21E6-F0C5-1DA9-8C7FF24E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9058-95E4-3EB1-E2BE-9E752D29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1A715-8EA5-C272-7903-8EA784D2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68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43740-B10F-1379-D72A-4B95AEF8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51ED-3443-19E9-B3D1-49F6DED5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736AC-9A87-303E-3694-743A05CE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7E9-85FF-3936-DE7F-F4821E2F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F459-DAD6-7400-ACBF-1BA0E3C6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10BCB-0187-AEA3-ABB8-B76053EC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5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180FE4-F80C-DDA1-0542-25BAF2FC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CD3A44-346D-AC7E-CD11-E1E4C259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9F0FF7-95B2-E704-D0D4-870D5E3F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47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F1644C-2A04-7EB5-BCF9-B2635383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CCBA2-3A0B-0E06-8E82-54B8F3EC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2CD5D5-31BD-5D34-ADF9-BC55A9BB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10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47F763-7758-C1A4-7A08-0A1AB5F6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8069E9-0C31-D2D6-ABDC-31176F58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B576DB-898B-1F89-D981-CD6F99EE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25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47F105-F680-E8A6-E724-F91BAC13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95213A-F510-51C5-8CDD-6C60084B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A172AB-D8A5-6D0E-CE9B-50F5CBA2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1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CA37C1-7E3B-6976-FCC3-DA29C296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BC3589-BF50-FF77-6B4F-EE9662C8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E0ACD1-9DD5-777D-C97F-7601D5E7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08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9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6C5673-D691-798C-F958-EF682F34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9E7B4D-DB5C-993E-A996-CB4640BA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334F2E-B06C-9570-BD26-D5507E24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3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14D6-8E76-825D-B263-0DD1CA4D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D901A-8A16-9F21-0CC3-31EBFDEF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13918-F1C0-044C-9B32-1A8FDA62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94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7E4D-1803-2F35-2FEF-7006C080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27137-9EFB-5697-1017-559C4C7E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C5C1B-55D1-B0B1-0C59-161C6991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2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4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1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0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8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2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6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45CE549C-BDD1-5637-A882-44306F5D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558207B-6007-F2EE-2D2F-A4AA57E0E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A706C53-96AB-8565-B66E-85F7080D5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205FF-F51E-F2C6-0B94-159F12E10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723A322-58CF-4462-9258-87E6A531E51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73BA6-D9D5-A9B6-B146-24573B35C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4BC2B-651C-E349-E905-C13C22DD1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503A746-AD06-63E5-EC66-29D10EB339DE}"/>
              </a:ext>
            </a:extLst>
          </p:cNvPr>
          <p:cNvSpPr txBox="1">
            <a:spLocks/>
          </p:cNvSpPr>
          <p:nvPr userDrawn="1"/>
        </p:nvSpPr>
        <p:spPr>
          <a:xfrm>
            <a:off x="320637" y="6431511"/>
            <a:ext cx="38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F24659-1FAB-40E5-A998-36AE7CBE7457}" type="slidenum">
              <a:rPr lang="en-IE" b="1" smtClean="0">
                <a:solidFill>
                  <a:schemeClr val="bg1"/>
                </a:solidFill>
              </a:rPr>
              <a:pPr algn="ctr"/>
              <a:t>‹#›</a:t>
            </a:fld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44B892-0551-D5D0-947D-2E661E634F0F}"/>
              </a:ext>
            </a:extLst>
          </p:cNvPr>
          <p:cNvSpPr txBox="1"/>
          <p:nvPr/>
        </p:nvSpPr>
        <p:spPr>
          <a:xfrm>
            <a:off x="0" y="5783451"/>
            <a:ext cx="9144000" cy="829786"/>
          </a:xfrm>
          <a:prstGeom prst="rect">
            <a:avLst/>
          </a:prstGeom>
          <a:solidFill>
            <a:srgbClr val="76AF64"/>
          </a:solidFill>
          <a:ln w="190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E" sz="3200" dirty="0">
                <a:solidFill>
                  <a:schemeClr val="bg1"/>
                </a:solidFill>
              </a:rPr>
              <a:t>Chapter 3: </a:t>
            </a:r>
            <a:r>
              <a:rPr lang="en-IE" sz="3200" b="1" dirty="0">
                <a:solidFill>
                  <a:schemeClr val="bg1"/>
                </a:solidFill>
              </a:rPr>
              <a:t>Maths in Action</a:t>
            </a:r>
          </a:p>
        </p:txBody>
      </p:sp>
    </p:spTree>
    <p:extLst>
      <p:ext uri="{BB962C8B-B14F-4D97-AF65-F5344CB8AC3E}">
        <p14:creationId xmlns:p14="http://schemas.microsoft.com/office/powerpoint/2010/main" val="29176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395302" y="1111113"/>
            <a:ext cx="8353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000" indent="-180000">
              <a:defRPr sz="2000" b="1"/>
            </a:lvl1pPr>
          </a:lstStyle>
          <a:p>
            <a:r>
              <a:rPr lang="en-GB" sz="2000" b="0" dirty="0"/>
              <a:t>Simon runs a garden maintenance company. He charges a call out fee of </a:t>
            </a:r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€15,</a:t>
            </a:r>
          </a:p>
          <a:p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plus €25 for each hour, or part of an hour, that the job takes. Simon spent 3</a:t>
            </a:r>
          </a:p>
          <a:p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hours 15 minutes weeding a customer’s garden. Work out the total charge for</a:t>
            </a:r>
          </a:p>
          <a:p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this job.</a:t>
            </a:r>
            <a:endParaRPr lang="en-GB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A796D-D953-EF68-DBED-B2169A0C915D}"/>
              </a:ext>
            </a:extLst>
          </p:cNvPr>
          <p:cNvSpPr txBox="1"/>
          <p:nvPr/>
        </p:nvSpPr>
        <p:spPr>
          <a:xfrm>
            <a:off x="395302" y="649943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8</a:t>
            </a:r>
          </a:p>
        </p:txBody>
      </p:sp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4AF6335-D971-45BC-673A-6D596E94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0631"/>
          <a:stretch/>
        </p:blipFill>
        <p:spPr>
          <a:xfrm>
            <a:off x="0" y="2498324"/>
            <a:ext cx="9144000" cy="4359676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92697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ACAC47-8839-17B2-3EF2-50EF9390416F}"/>
              </a:ext>
            </a:extLst>
          </p:cNvPr>
          <p:cNvSpPr txBox="1"/>
          <p:nvPr/>
        </p:nvSpPr>
        <p:spPr>
          <a:xfrm>
            <a:off x="395303" y="1112200"/>
            <a:ext cx="435035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000" indent="-180000">
              <a:defRPr sz="2000" b="1"/>
            </a:lvl1pPr>
          </a:lstStyle>
          <a:p>
            <a:pPr marL="0" indent="0">
              <a:spcAft>
                <a:spcPts val="800"/>
              </a:spcAft>
            </a:pPr>
            <a:r>
              <a:rPr lang="en-GB" sz="2000" b="0" dirty="0"/>
              <a:t>Tickets for a festival cost </a:t>
            </a:r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€50, €70 and €110.</a:t>
            </a:r>
            <a:r>
              <a:rPr lang="en-GB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sz="2000" b="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360000" indent="-360000">
              <a:spcAft>
                <a:spcPts val="50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(a) </a:t>
            </a: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Jo bought four tickets. The total cost was </a:t>
            </a:r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€240. What tickets did Jo buy?</a:t>
            </a:r>
          </a:p>
          <a:p>
            <a:pPr marL="360000" indent="-360000">
              <a:spcAft>
                <a:spcPts val="50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(b)</a:t>
            </a: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	A booking fee of 12% is added to the </a:t>
            </a:r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€240. Calculate the total price after the booking fee is added.</a:t>
            </a:r>
          </a:p>
          <a:p>
            <a:pPr marL="360000" indent="-360000">
              <a:spcAft>
                <a:spcPts val="50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(c)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In total, 50 000 tickets were sold, as follows:</a:t>
            </a:r>
          </a:p>
          <a:p>
            <a:pPr marL="809625" lvl="2" indent="-2508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10 000 tickets at </a:t>
            </a:r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€50 each</a:t>
            </a:r>
          </a:p>
          <a:p>
            <a:pPr marL="809625" lvl="2" indent="-2508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15 000 tickets at </a:t>
            </a:r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</a:t>
            </a: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70 each</a:t>
            </a:r>
          </a:p>
          <a:p>
            <a:pPr marL="809625" lvl="2" indent="-250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25 000 tickets at </a:t>
            </a:r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€110 each</a:t>
            </a:r>
          </a:p>
          <a:p>
            <a:pPr marL="0" indent="0">
              <a:spcAft>
                <a:spcPts val="500"/>
              </a:spcAft>
            </a:pP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Work out the total cost of all the 50 000 tickets that were sold, not including booking fees.</a:t>
            </a:r>
            <a:endParaRPr lang="en-GB" sz="20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6A565-2BC0-75F7-F73B-34CBB08226EC}"/>
              </a:ext>
            </a:extLst>
          </p:cNvPr>
          <p:cNvSpPr txBox="1"/>
          <p:nvPr/>
        </p:nvSpPr>
        <p:spPr>
          <a:xfrm>
            <a:off x="395302" y="649943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9</a:t>
            </a:r>
          </a:p>
        </p:txBody>
      </p:sp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67947972-E4D4-B934-06E0-303E9F09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87" r="39835" b="1044"/>
          <a:stretch/>
        </p:blipFill>
        <p:spPr>
          <a:xfrm>
            <a:off x="4793643" y="644429"/>
            <a:ext cx="4350357" cy="6213571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12742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395302" y="1112200"/>
            <a:ext cx="815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000" indent="-180000">
              <a:defRPr sz="2000" b="1"/>
            </a:lvl1pPr>
          </a:lstStyle>
          <a:p>
            <a:pPr marL="360000" indent="-360000"/>
            <a:r>
              <a:rPr lang="en-GB" sz="2000" b="0" dirty="0"/>
              <a:t>Tamara is buying a laptop. The usual price of the laptop is </a:t>
            </a:r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€470. The laptop</a:t>
            </a:r>
          </a:p>
          <a:p>
            <a:pPr marL="360000" indent="-360000"/>
            <a:r>
              <a:rPr lang="en-GB" sz="20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is on special offer in three different shops.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2504A-AFA9-EE99-7818-676BEE71E4AC}"/>
              </a:ext>
            </a:extLst>
          </p:cNvPr>
          <p:cNvSpPr txBox="1"/>
          <p:nvPr/>
        </p:nvSpPr>
        <p:spPr>
          <a:xfrm>
            <a:off x="395302" y="649943"/>
            <a:ext cx="198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10</a:t>
            </a:r>
          </a:p>
        </p:txBody>
      </p:sp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6B8A4EB4-C4E2-4C5E-01BE-72BFFBC61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66191"/>
          <a:stretch/>
        </p:blipFill>
        <p:spPr>
          <a:xfrm>
            <a:off x="0" y="4733109"/>
            <a:ext cx="9144000" cy="2124891"/>
          </a:xfrm>
          <a:prstGeom prst="rect">
            <a:avLst/>
          </a:prstGeom>
          <a:ln>
            <a:solidFill>
              <a:srgbClr val="B0B0B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E2AD20-BB83-942D-9F5C-6960159D5571}"/>
                  </a:ext>
                </a:extLst>
              </p:cNvPr>
              <p:cNvSpPr txBox="1"/>
              <p:nvPr/>
            </p:nvSpPr>
            <p:spPr>
              <a:xfrm>
                <a:off x="404826" y="1815201"/>
                <a:ext cx="8106995" cy="2837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0000" indent="-360000"/>
                <a:r>
                  <a:rPr lang="en-GB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(a)	Shop A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offers 15% off the usual price of the laptop. Calculate the special offer price of the laptop in Shop A.</a:t>
                </a:r>
              </a:p>
              <a:p>
                <a:pPr marL="360000" indent="-360000"/>
                <a:r>
                  <a:rPr lang="en-GB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(b)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en-GB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Shop B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offers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/>
                  <a:t> off the usual price of the laptop. Calculate the special offer price of the laptop in Shop B.</a:t>
                </a:r>
              </a:p>
              <a:p>
                <a:pPr marL="360000" indent="-360000">
                  <a:spcBef>
                    <a:spcPts val="600"/>
                  </a:spcBef>
                </a:pPr>
                <a:r>
                  <a:rPr lang="en-GB" sz="2000" b="1" dirty="0"/>
                  <a:t>(c)</a:t>
                </a:r>
                <a:r>
                  <a:rPr lang="en-GB" sz="2000" dirty="0"/>
                  <a:t>	</a:t>
                </a:r>
                <a:r>
                  <a:rPr lang="en-GB" sz="2000" b="1" dirty="0"/>
                  <a:t>Shop C</a:t>
                </a:r>
                <a:r>
                  <a:rPr lang="en-GB" sz="2000" dirty="0"/>
                  <a:t> offers a deal where Tamara can pay </a:t>
                </a:r>
                <a:r>
                  <a:rPr lang="en-GB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€40 now, plus €35 each month for 12 months. Calculate the special offer price in Shop C.</a:t>
                </a:r>
              </a:p>
              <a:p>
                <a:pPr marL="360000" indent="-360000">
                  <a:spcBef>
                    <a:spcPts val="600"/>
                  </a:spcBef>
                </a:pPr>
                <a:r>
                  <a:rPr lang="en-GB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(d)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	Do you think Tamara should buy the laptop from Shop A, Shop B 	or Shop C? Give a reason for your answer</a:t>
                </a:r>
                <a:endParaRPr lang="en-GB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E2AD20-BB83-942D-9F5C-6960159D5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" y="1815201"/>
                <a:ext cx="8106995" cy="2837187"/>
              </a:xfrm>
              <a:prstGeom prst="rect">
                <a:avLst/>
              </a:prstGeom>
              <a:blipFill>
                <a:blip r:embed="rId3"/>
                <a:stretch>
                  <a:fillRect l="-752" t="-1290" b="-30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14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2AD9AF-D4BC-5CA5-6860-AC52A3948F35}"/>
              </a:ext>
            </a:extLst>
          </p:cNvPr>
          <p:cNvSpPr txBox="1"/>
          <p:nvPr/>
        </p:nvSpPr>
        <p:spPr>
          <a:xfrm>
            <a:off x="457979" y="1398955"/>
            <a:ext cx="8228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	21% = 0.21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	300 × 0.21=63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	300 + 63 = 363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	Including VAT, the guitar cost €363.</a:t>
            </a:r>
          </a:p>
          <a:p>
            <a:pPr>
              <a:spcAft>
                <a:spcPts val="1000"/>
              </a:spcAft>
            </a:pP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D1C51-9C25-C1D8-1D6A-6E74D1048584}"/>
              </a:ext>
            </a:extLst>
          </p:cNvPr>
          <p:cNvSpPr txBox="1"/>
          <p:nvPr/>
        </p:nvSpPr>
        <p:spPr>
          <a:xfrm>
            <a:off x="412724" y="80547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9EA65-A538-3F42-5802-71BF7B1340E0}"/>
              </a:ext>
            </a:extLst>
          </p:cNvPr>
          <p:cNvSpPr txBox="1"/>
          <p:nvPr/>
        </p:nvSpPr>
        <p:spPr>
          <a:xfrm>
            <a:off x="412724" y="1398955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Q1</a:t>
            </a:r>
            <a:endParaRPr lang="en-GB" sz="2000" dirty="0">
              <a:solidFill>
                <a:srgbClr val="2958A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D5086A-1AAA-FB83-5D0A-9ED88E766090}"/>
                  </a:ext>
                </a:extLst>
              </p:cNvPr>
              <p:cNvSpPr txBox="1"/>
              <p:nvPr/>
            </p:nvSpPr>
            <p:spPr>
              <a:xfrm>
                <a:off x="412724" y="3307077"/>
                <a:ext cx="6575967" cy="1554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>
                    <a:solidFill>
                      <a:srgbClr val="2958A5"/>
                    </a:solidFill>
                  </a:rPr>
                  <a:t>Q2</a:t>
                </a:r>
                <a:r>
                  <a:rPr lang="en-GB" sz="2000" dirty="0"/>
                  <a:t>	</a:t>
                </a:r>
                <a:r>
                  <a:rPr lang="en-GB" sz="2000" b="1" dirty="0"/>
                  <a:t>(a)</a:t>
                </a:r>
                <a:r>
                  <a:rPr lang="en-GB" sz="2000" dirty="0"/>
                  <a:t>	Total cost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32×7.90=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252.80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	(b)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20%=0.2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		Discount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252.80×0.2=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€50.56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	</a:t>
                </a:r>
                <a:r>
                  <a:rPr lang="en-GB" sz="2000" b="1" dirty="0"/>
                  <a:t>(c)</a:t>
                </a:r>
                <a:r>
                  <a:rPr lang="en-GB" sz="2000" dirty="0"/>
                  <a:t>	Amount after discount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252.80−50.56=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€202.24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D5086A-1AAA-FB83-5D0A-9ED88E766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24" y="3307077"/>
                <a:ext cx="6575967" cy="1554272"/>
              </a:xfrm>
              <a:prstGeom prst="rect">
                <a:avLst/>
              </a:prstGeom>
              <a:blipFill>
                <a:blip r:embed="rId2"/>
                <a:stretch>
                  <a:fillRect l="-1020" t="-1961" b="-62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09EA65-A538-3F42-5802-71BF7B1340E0}"/>
              </a:ext>
            </a:extLst>
          </p:cNvPr>
          <p:cNvSpPr txBox="1"/>
          <p:nvPr/>
        </p:nvSpPr>
        <p:spPr>
          <a:xfrm>
            <a:off x="415463" y="1396930"/>
            <a:ext cx="55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Q3</a:t>
            </a:r>
            <a:endParaRPr lang="en-GB" sz="2000" dirty="0">
              <a:solidFill>
                <a:srgbClr val="2958A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597FB-C7D1-AC65-E1DB-751A8D9DC6C3}"/>
              </a:ext>
            </a:extLst>
          </p:cNvPr>
          <p:cNvSpPr txBox="1"/>
          <p:nvPr/>
        </p:nvSpPr>
        <p:spPr>
          <a:xfrm>
            <a:off x="412724" y="80547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A31B5-A9F6-A2B9-D7DD-E10499CD30B9}"/>
              </a:ext>
            </a:extLst>
          </p:cNvPr>
          <p:cNvSpPr txBox="1"/>
          <p:nvPr/>
        </p:nvSpPr>
        <p:spPr>
          <a:xfrm>
            <a:off x="855664" y="1436479"/>
            <a:ext cx="51348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/>
              <a:t>(a)</a:t>
            </a:r>
            <a:r>
              <a:rPr lang="en-GB" sz="2000" dirty="0"/>
              <a:t> Total cost = 2.85 + 0.95 + 1.50 ="€5.30"</a:t>
            </a:r>
          </a:p>
          <a:p>
            <a:pPr>
              <a:spcAft>
                <a:spcPts val="600"/>
              </a:spcAft>
            </a:pPr>
            <a:r>
              <a:rPr lang="en-GB" sz="2000" b="1" dirty="0"/>
              <a:t>(b)</a:t>
            </a:r>
            <a:r>
              <a:rPr lang="en-GB" sz="2000" dirty="0"/>
              <a:t> 20% = 0.2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      Discount = 5.30 × 0.2 = 1.06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      Amount after discount = 5.30−1.06 ="€4.24"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8A0E-469F-E16F-5F68-6619BB1A4AB4}"/>
              </a:ext>
            </a:extLst>
          </p:cNvPr>
          <p:cNvSpPr txBox="1"/>
          <p:nvPr/>
        </p:nvSpPr>
        <p:spPr>
          <a:xfrm>
            <a:off x="412724" y="3375471"/>
            <a:ext cx="55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Q4</a:t>
            </a:r>
            <a:endParaRPr lang="en-GB" sz="2000" dirty="0">
              <a:solidFill>
                <a:srgbClr val="2958A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BA113E-B301-4C2E-55D8-E5F8A7F083B6}"/>
                  </a:ext>
                </a:extLst>
              </p:cNvPr>
              <p:cNvSpPr txBox="1"/>
              <p:nvPr/>
            </p:nvSpPr>
            <p:spPr>
              <a:xfrm>
                <a:off x="886372" y="3331116"/>
                <a:ext cx="452341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(a)</a:t>
                </a:r>
                <a:r>
                  <a:rPr lang="en-GB" sz="2000" dirty="0"/>
                  <a:t> Percentage spent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=100−40=60%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(b)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40%=0.4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Amount saved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=30×0.4=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€12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BA113E-B301-4C2E-55D8-E5F8A7F08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72" y="3331116"/>
                <a:ext cx="4523418" cy="1169551"/>
              </a:xfrm>
              <a:prstGeom prst="rect">
                <a:avLst/>
              </a:prstGeom>
              <a:blipFill>
                <a:blip r:embed="rId2"/>
                <a:stretch>
                  <a:fillRect l="-1348" t="-260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2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39AFA-4CAF-E703-E6C8-043E0196B334}"/>
              </a:ext>
            </a:extLst>
          </p:cNvPr>
          <p:cNvSpPr txBox="1"/>
          <p:nvPr/>
        </p:nvSpPr>
        <p:spPr>
          <a:xfrm>
            <a:off x="412724" y="1402521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Q5</a:t>
            </a:r>
            <a:endParaRPr lang="en-GB" sz="2000" dirty="0">
              <a:solidFill>
                <a:srgbClr val="2958A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9A0BA-CE2C-A2BE-CF2F-9C506ACAC907}"/>
              </a:ext>
            </a:extLst>
          </p:cNvPr>
          <p:cNvSpPr txBox="1"/>
          <p:nvPr/>
        </p:nvSpPr>
        <p:spPr>
          <a:xfrm>
            <a:off x="412724" y="80547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D5086A-1AAA-FB83-5D0A-9ED88E766090}"/>
                  </a:ext>
                </a:extLst>
              </p:cNvPr>
              <p:cNvSpPr txBox="1"/>
              <p:nvPr/>
            </p:nvSpPr>
            <p:spPr>
              <a:xfrm>
                <a:off x="838249" y="1444016"/>
                <a:ext cx="8112155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(a) </a:t>
                </a:r>
                <a:r>
                  <a:rPr lang="en-GB" sz="2000" dirty="0"/>
                  <a:t>Total cost before VAT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=4.60+32+21=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€57.60</m:t>
                    </m:r>
                  </m:oMath>
                </a14:m>
                <a:endParaRPr lang="en-GB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13.5%=0.135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 VAT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=57.60×0.135=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€7.78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 Total including VAT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=57.60+7.78=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€65.38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(b)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15%=0.15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 Discount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65.38×0.15=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9.81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 Amount after discount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65.38−9.81=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€55.57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D5086A-1AAA-FB83-5D0A-9ED88E766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49" y="1444016"/>
                <a:ext cx="8112155" cy="2708434"/>
              </a:xfrm>
              <a:prstGeom prst="rect">
                <a:avLst/>
              </a:prstGeom>
              <a:blipFill>
                <a:blip r:embed="rId2"/>
                <a:stretch>
                  <a:fillRect l="-827" t="-1351" b="-315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979D24-502F-906E-01B6-8C4947E506BA}"/>
                  </a:ext>
                </a:extLst>
              </p:cNvPr>
              <p:cNvSpPr txBox="1"/>
              <p:nvPr/>
            </p:nvSpPr>
            <p:spPr>
              <a:xfrm>
                <a:off x="903564" y="4427111"/>
                <a:ext cx="811215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(a)</a:t>
                </a:r>
                <a:r>
                  <a:rPr lang="en-GB" sz="2000" dirty="0"/>
                  <a:t> Percentage spent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=100−40=60%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(b)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40%=0.4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Amount saved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=30×0.4=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€12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979D24-502F-906E-01B6-8C4947E5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64" y="4427111"/>
                <a:ext cx="8112155" cy="1169551"/>
              </a:xfrm>
              <a:prstGeom prst="rect">
                <a:avLst/>
              </a:prstGeom>
              <a:blipFill>
                <a:blip r:embed="rId3"/>
                <a:stretch>
                  <a:fillRect l="-751" t="-2604" b="-8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EE93B9C-B340-81BC-4F50-CA7297FB24BB}"/>
              </a:ext>
            </a:extLst>
          </p:cNvPr>
          <p:cNvSpPr txBox="1"/>
          <p:nvPr/>
        </p:nvSpPr>
        <p:spPr>
          <a:xfrm>
            <a:off x="412724" y="4433172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Q6</a:t>
            </a:r>
            <a:endParaRPr lang="en-GB" sz="2000" dirty="0">
              <a:solidFill>
                <a:srgbClr val="2958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C402A-49C9-58A8-6E95-3734D4C35745}"/>
              </a:ext>
            </a:extLst>
          </p:cNvPr>
          <p:cNvSpPr txBox="1"/>
          <p:nvPr/>
        </p:nvSpPr>
        <p:spPr>
          <a:xfrm>
            <a:off x="412724" y="80547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E039F-A30A-5267-88E7-F61E7CA72FF7}"/>
              </a:ext>
            </a:extLst>
          </p:cNvPr>
          <p:cNvSpPr txBox="1"/>
          <p:nvPr/>
        </p:nvSpPr>
        <p:spPr>
          <a:xfrm>
            <a:off x="900643" y="3319294"/>
            <a:ext cx="81121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3 hours 15 minutes is 3 hours + 1 part of an hour, so is charged as 4 hours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Cost before call out fee = 25 × 4 ="€100"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Total cost = 100 + 15 ="€115"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9EE73-F141-FECB-3FCF-14390F39B52C}"/>
              </a:ext>
            </a:extLst>
          </p:cNvPr>
          <p:cNvSpPr txBox="1"/>
          <p:nvPr/>
        </p:nvSpPr>
        <p:spPr>
          <a:xfrm>
            <a:off x="412723" y="139596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Q7</a:t>
            </a:r>
            <a:endParaRPr lang="en-GB" sz="2000" dirty="0">
              <a:solidFill>
                <a:srgbClr val="2958A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DB6F3-0CDA-B7D6-35A8-5766C45D14D4}"/>
              </a:ext>
            </a:extLst>
          </p:cNvPr>
          <p:cNvSpPr txBox="1"/>
          <p:nvPr/>
        </p:nvSpPr>
        <p:spPr>
          <a:xfrm>
            <a:off x="412723" y="3319294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Q8</a:t>
            </a:r>
            <a:endParaRPr lang="en-GB" sz="2000" dirty="0">
              <a:solidFill>
                <a:srgbClr val="2958A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410B8-1041-36F0-7069-6DF051D45408}"/>
              </a:ext>
            </a:extLst>
          </p:cNvPr>
          <p:cNvSpPr txBox="1"/>
          <p:nvPr/>
        </p:nvSpPr>
        <p:spPr>
          <a:xfrm>
            <a:off x="900642" y="1395963"/>
            <a:ext cx="811215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Total before VAT = 64×8 ="€512"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15% = 0.15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VAT =512 × 0.15 ="€76.80"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Total including VAT = 512+76.80 ="€588.80"</a:t>
            </a:r>
          </a:p>
        </p:txBody>
      </p:sp>
    </p:spTree>
    <p:extLst>
      <p:ext uri="{BB962C8B-B14F-4D97-AF65-F5344CB8AC3E}">
        <p14:creationId xmlns:p14="http://schemas.microsoft.com/office/powerpoint/2010/main" val="32515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C402A-49C9-58A8-6E95-3734D4C35745}"/>
              </a:ext>
            </a:extLst>
          </p:cNvPr>
          <p:cNvSpPr txBox="1"/>
          <p:nvPr/>
        </p:nvSpPr>
        <p:spPr>
          <a:xfrm>
            <a:off x="412724" y="80547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9EE73-F141-FECB-3FCF-14390F39B52C}"/>
              </a:ext>
            </a:extLst>
          </p:cNvPr>
          <p:cNvSpPr txBox="1"/>
          <p:nvPr/>
        </p:nvSpPr>
        <p:spPr>
          <a:xfrm>
            <a:off x="412723" y="139596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Q9</a:t>
            </a:r>
            <a:endParaRPr lang="en-GB" sz="2000" dirty="0">
              <a:solidFill>
                <a:srgbClr val="2958A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8410B8-1041-36F0-7069-6DF051D45408}"/>
                  </a:ext>
                </a:extLst>
              </p:cNvPr>
              <p:cNvSpPr txBox="1"/>
              <p:nvPr/>
            </p:nvSpPr>
            <p:spPr>
              <a:xfrm>
                <a:off x="858740" y="1397403"/>
                <a:ext cx="8112155" cy="309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(a)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€50, €50, €70 and €70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(b)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12%=0.12</m:t>
                    </m:r>
                  </m:oMath>
                </a14:m>
                <a:endParaRPr lang="en-GB" sz="2000" b="1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       </a:t>
                </a:r>
                <a:r>
                  <a:rPr lang="en-GB" sz="2000" dirty="0"/>
                  <a:t>Booking fee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=240×0.12=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€28.80</m:t>
                    </m:r>
                  </m:oMath>
                </a14:m>
                <a:endParaRPr lang="en-GB" sz="2000" b="1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       </a:t>
                </a:r>
                <a:r>
                  <a:rPr lang="en-GB" sz="2000" dirty="0"/>
                  <a:t>Total including booking fee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=240+28.80=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€268.80</m:t>
                    </m:r>
                  </m:oMath>
                </a14:m>
                <a:endParaRPr lang="en-GB" sz="2000" b="1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(c)</a:t>
                </a:r>
                <a:r>
                  <a:rPr lang="en-GB" sz="2000" dirty="0"/>
                  <a:t> 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€50 tickets: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50×10 000=500 000</m:t>
                    </m:r>
                  </m:oMath>
                </a14:m>
                <a:endParaRPr lang="en-GB" sz="2000" b="1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     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€70 tickets: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70×15 000=1 050 000</m:t>
                    </m:r>
                  </m:oMath>
                </a14:m>
                <a:endParaRPr lang="en-GB" sz="2000" b="1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     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€110 tickets: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110×25 000=2 750 000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 Total cost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=500 000+1 050 000+2 750 000=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€4 300 000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8410B8-1041-36F0-7069-6DF051D4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0" y="1397403"/>
                <a:ext cx="8112155" cy="3093154"/>
              </a:xfrm>
              <a:prstGeom prst="rect">
                <a:avLst/>
              </a:prstGeom>
              <a:blipFill>
                <a:blip r:embed="rId2"/>
                <a:stretch>
                  <a:fillRect l="-826" t="-984" b="-255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C402A-49C9-58A8-6E95-3734D4C35745}"/>
              </a:ext>
            </a:extLst>
          </p:cNvPr>
          <p:cNvSpPr txBox="1"/>
          <p:nvPr/>
        </p:nvSpPr>
        <p:spPr>
          <a:xfrm>
            <a:off x="412724" y="80547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9EE73-F141-FECB-3FCF-14390F39B52C}"/>
              </a:ext>
            </a:extLst>
          </p:cNvPr>
          <p:cNvSpPr txBox="1"/>
          <p:nvPr/>
        </p:nvSpPr>
        <p:spPr>
          <a:xfrm>
            <a:off x="381796" y="1398955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958A5"/>
                </a:solidFill>
              </a:rPr>
              <a:t>Q10</a:t>
            </a:r>
            <a:endParaRPr lang="en-GB" sz="2000" dirty="0">
              <a:solidFill>
                <a:srgbClr val="2958A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8410B8-1041-36F0-7069-6DF051D45408}"/>
                  </a:ext>
                </a:extLst>
              </p:cNvPr>
              <p:cNvSpPr txBox="1"/>
              <p:nvPr/>
            </p:nvSpPr>
            <p:spPr>
              <a:xfrm>
                <a:off x="907484" y="1398955"/>
                <a:ext cx="8112155" cy="2837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(a)</a:t>
                </a: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15%=0.15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Shop A discount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=470×0.15=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€70.50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      Shop A cost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=470−70.50=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€399.50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(b)	</a:t>
                </a:r>
                <a:r>
                  <a:rPr lang="en-GB" sz="2000" dirty="0"/>
                  <a:t>Shop B discount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470=470÷5=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€94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dirty="0"/>
                  <a:t>	Shop B cost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=470−94=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€376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(c)</a:t>
                </a:r>
                <a:r>
                  <a:rPr lang="en-GB" sz="2000" dirty="0"/>
                  <a:t>	Shop C cost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=40+35×12=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m:t>€460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600"/>
                  </a:spcAft>
                </a:pPr>
                <a:r>
                  <a:rPr lang="en-GB" sz="2000" b="1" dirty="0"/>
                  <a:t>(d)</a:t>
                </a:r>
                <a:r>
                  <a:rPr lang="en-GB" sz="2000" dirty="0"/>
                  <a:t>	Tamara should buy the laptop from Shop B, as this is the cheapest.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8410B8-1041-36F0-7069-6DF051D4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84" y="1398955"/>
                <a:ext cx="8112155" cy="2837187"/>
              </a:xfrm>
              <a:prstGeom prst="rect">
                <a:avLst/>
              </a:prstGeom>
              <a:blipFill>
                <a:blip r:embed="rId2"/>
                <a:stretch>
                  <a:fillRect l="-826" t="-1073" b="-27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1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D3718-C299-EBF5-C1FE-712BE15AE875}"/>
              </a:ext>
            </a:extLst>
          </p:cNvPr>
          <p:cNvSpPr txBox="1"/>
          <p:nvPr/>
        </p:nvSpPr>
        <p:spPr>
          <a:xfrm>
            <a:off x="395304" y="813782"/>
            <a:ext cx="3472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76AF64"/>
                </a:solidFill>
              </a:rPr>
              <a:t>Learning Intentions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9EA65-A538-3F42-5802-71BF7B1340E0}"/>
              </a:ext>
            </a:extLst>
          </p:cNvPr>
          <p:cNvSpPr txBox="1"/>
          <p:nvPr/>
        </p:nvSpPr>
        <p:spPr>
          <a:xfrm>
            <a:off x="404013" y="1389172"/>
            <a:ext cx="8344683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en-GB" sz="2200" dirty="0"/>
              <a:t>You should now be able to:</a:t>
            </a:r>
          </a:p>
          <a:p>
            <a:pPr marL="270000" indent="-27000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Calculate discounts and VAT.</a:t>
            </a:r>
          </a:p>
          <a:p>
            <a:pPr marL="270000" indent="-27000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Calculate household bills.</a:t>
            </a:r>
          </a:p>
          <a:p>
            <a:pPr marL="270000" indent="-27000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Understand the uses of maths in the household and in everyday life.</a:t>
            </a:r>
          </a:p>
          <a:p>
            <a:pPr marL="269875" indent="-269875">
              <a:spcAft>
                <a:spcPts val="1100"/>
              </a:spcAft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7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395302" y="1114298"/>
            <a:ext cx="823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A guitar costs €300 </a:t>
            </a:r>
            <a:r>
              <a:rPr lang="en-GB" sz="2000" b="1"/>
              <a:t>excluding</a:t>
            </a:r>
            <a:r>
              <a:rPr lang="en-GB" sz="2000"/>
              <a:t> VAT. If the VAT rate is 21%, work out the cost of the guitar </a:t>
            </a:r>
            <a:r>
              <a:rPr lang="en-GB" sz="2000" b="1"/>
              <a:t>including</a:t>
            </a:r>
            <a:r>
              <a:rPr lang="en-GB" sz="2000"/>
              <a:t> VAT.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F591-AB92-A97A-A4D0-CEE12DC97A42}"/>
              </a:ext>
            </a:extLst>
          </p:cNvPr>
          <p:cNvSpPr txBox="1"/>
          <p:nvPr/>
        </p:nvSpPr>
        <p:spPr>
          <a:xfrm>
            <a:off x="395302" y="649936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1</a:t>
            </a:r>
          </a:p>
        </p:txBody>
      </p:sp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3C5D159-4986-050B-3875-C19AE23A5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6"/>
          <a:stretch/>
        </p:blipFill>
        <p:spPr>
          <a:xfrm>
            <a:off x="0" y="1889799"/>
            <a:ext cx="9144000" cy="4968201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87438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395302" y="1124945"/>
            <a:ext cx="823675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lang="en-GB" sz="2000" dirty="0"/>
              <a:t>Mr Williams buys paint sets for his art class. Each paint set costs €7.90.</a:t>
            </a:r>
          </a:p>
          <a:p>
            <a:pPr marL="360000" indent="-360000"/>
            <a:r>
              <a:rPr lang="en-GB" sz="2000" dirty="0"/>
              <a:t>He needs 32 paint sets.</a:t>
            </a:r>
          </a:p>
          <a:p>
            <a:pPr marL="360000" indent="-360000">
              <a:spcBef>
                <a:spcPts val="600"/>
              </a:spcBef>
            </a:pPr>
            <a:r>
              <a:rPr lang="en-GB" sz="2000" b="1" dirty="0"/>
              <a:t>(a)</a:t>
            </a:r>
            <a:r>
              <a:rPr lang="en-GB" sz="2000" dirty="0"/>
              <a:t>	Calculate the cost of the 32 paint sets. Mr Williams gets a discount of 20% on the paint sets.</a:t>
            </a:r>
          </a:p>
          <a:p>
            <a:pPr marL="360000" indent="-360000">
              <a:spcBef>
                <a:spcPts val="600"/>
              </a:spcBef>
            </a:pPr>
            <a:r>
              <a:rPr lang="en-GB" sz="2000" b="1" dirty="0"/>
              <a:t>(b)</a:t>
            </a:r>
            <a:r>
              <a:rPr lang="en-GB" sz="2000" dirty="0"/>
              <a:t>	Work out the amount of the discount.</a:t>
            </a:r>
          </a:p>
          <a:p>
            <a:pPr marL="360000" indent="-360000">
              <a:spcBef>
                <a:spcPts val="600"/>
              </a:spcBef>
            </a:pPr>
            <a:r>
              <a:rPr lang="en-GB" sz="2000" b="1" dirty="0"/>
              <a:t>(c)</a:t>
            </a:r>
            <a:r>
              <a:rPr lang="en-GB" sz="2000" dirty="0"/>
              <a:t>	Calculate the amount that Mr Williams must pay, </a:t>
            </a:r>
            <a:r>
              <a:rPr lang="en-GB" sz="2000" b="1" dirty="0"/>
              <a:t>after</a:t>
            </a:r>
            <a:r>
              <a:rPr lang="en-GB" sz="2000" dirty="0"/>
              <a:t> the discount has been subtracted.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F591-AB92-A97A-A4D0-CEE12DC97A42}"/>
              </a:ext>
            </a:extLst>
          </p:cNvPr>
          <p:cNvSpPr txBox="1"/>
          <p:nvPr/>
        </p:nvSpPr>
        <p:spPr>
          <a:xfrm>
            <a:off x="395302" y="649943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2</a:t>
            </a:r>
          </a:p>
        </p:txBody>
      </p:sp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3C5D159-4986-050B-3875-C19AE23A5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4" b="40411"/>
          <a:stretch/>
        </p:blipFill>
        <p:spPr>
          <a:xfrm>
            <a:off x="0" y="3681412"/>
            <a:ext cx="9144000" cy="3176587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66291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395303" y="1114305"/>
            <a:ext cx="867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Susan went to a coffee shop with her friend. She bought a regular hot chocolate, a bag of crisps and a small cake. Part of the price list from the coffee shop is shown.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F591-AB92-A97A-A4D0-CEE12DC97A42}"/>
              </a:ext>
            </a:extLst>
          </p:cNvPr>
          <p:cNvSpPr txBox="1"/>
          <p:nvPr/>
        </p:nvSpPr>
        <p:spPr>
          <a:xfrm>
            <a:off x="395302" y="649943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3</a:t>
            </a:r>
          </a:p>
        </p:txBody>
      </p:sp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3C5D159-4986-050B-3875-C19AE23A5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r="46550" b="20974"/>
          <a:stretch/>
        </p:blipFill>
        <p:spPr>
          <a:xfrm>
            <a:off x="4256571" y="1908278"/>
            <a:ext cx="4887429" cy="4949721"/>
          </a:xfrm>
          <a:prstGeom prst="rect">
            <a:avLst/>
          </a:prstGeom>
          <a:ln>
            <a:solidFill>
              <a:srgbClr val="B0B0B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0649C-DA35-BCC2-D721-8AB0B3D60AEC}"/>
              </a:ext>
            </a:extLst>
          </p:cNvPr>
          <p:cNvSpPr txBox="1"/>
          <p:nvPr/>
        </p:nvSpPr>
        <p:spPr>
          <a:xfrm>
            <a:off x="395302" y="4554687"/>
            <a:ext cx="349742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GB" sz="2000" b="1" dirty="0"/>
              <a:t>(a)	</a:t>
            </a:r>
            <a:r>
              <a:rPr lang="en-GB" sz="2000" dirty="0"/>
              <a:t>How much did Susan’s order cost in total?</a:t>
            </a:r>
          </a:p>
          <a:p>
            <a:pPr marL="360000" indent="-360000">
              <a:spcBef>
                <a:spcPts val="600"/>
              </a:spcBef>
            </a:pPr>
            <a:r>
              <a:rPr lang="en-GB" sz="2000" b="1" dirty="0"/>
              <a:t>(b)	</a:t>
            </a:r>
            <a:r>
              <a:rPr lang="en-GB" sz="2000" dirty="0"/>
              <a:t>Susan got a 20% discount by using her loyalty card. How much did Susan pay after the discount was applied?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8A03DC5-2C95-8A2D-87E5-BCE641FA2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9646"/>
              </p:ext>
            </p:extLst>
          </p:nvPr>
        </p:nvGraphicFramePr>
        <p:xfrm>
          <a:off x="652767" y="1908278"/>
          <a:ext cx="309721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5280">
                  <a:extLst>
                    <a:ext uri="{9D8B030D-6E8A-4147-A177-3AD203B41FA5}">
                      <a16:colId xmlns:a16="http://schemas.microsoft.com/office/drawing/2014/main" val="1462181470"/>
                    </a:ext>
                  </a:extLst>
                </a:gridCol>
                <a:gridCol w="721933">
                  <a:extLst>
                    <a:ext uri="{9D8B030D-6E8A-4147-A177-3AD203B41FA5}">
                      <a16:colId xmlns:a16="http://schemas.microsoft.com/office/drawing/2014/main" val="224567387"/>
                    </a:ext>
                  </a:extLst>
                </a:gridCol>
              </a:tblGrid>
              <a:tr h="12343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Price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84694"/>
                  </a:ext>
                </a:extLst>
              </a:tr>
              <a:tr h="1234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Small 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€1.50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62848"/>
                  </a:ext>
                </a:extLst>
              </a:tr>
              <a:tr h="1234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Large 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€2.25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16970"/>
                  </a:ext>
                </a:extLst>
              </a:tr>
              <a:tr h="1234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Bag of crisps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€0.95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54302"/>
                  </a:ext>
                </a:extLst>
              </a:tr>
              <a:tr h="1234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Small 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€2.10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795875"/>
                  </a:ext>
                </a:extLst>
              </a:tr>
              <a:tr h="1234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Regular 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€2.85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83049"/>
                  </a:ext>
                </a:extLst>
              </a:tr>
              <a:tr h="1234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Large 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€3.50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6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26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398463" y="1119188"/>
            <a:ext cx="800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lang="en-GB" sz="2000"/>
              <a:t>Jemma is buying a new car. She has two options to pay for it.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0B548-3324-F751-5E9F-E7CEFAEFEC6D}"/>
              </a:ext>
            </a:extLst>
          </p:cNvPr>
          <p:cNvSpPr txBox="1"/>
          <p:nvPr/>
        </p:nvSpPr>
        <p:spPr>
          <a:xfrm>
            <a:off x="395302" y="649943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4</a:t>
            </a:r>
          </a:p>
        </p:txBody>
      </p:sp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3290A690-118B-4668-C045-26051EB4C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6175"/>
          <a:stretch/>
        </p:blipFill>
        <p:spPr>
          <a:xfrm>
            <a:off x="0" y="3475129"/>
            <a:ext cx="9144000" cy="3382872"/>
          </a:xfrm>
          <a:prstGeom prst="rect">
            <a:avLst/>
          </a:prstGeom>
          <a:ln>
            <a:solidFill>
              <a:srgbClr val="B0B0B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D30E8C-1C83-2C0C-3644-418C200E42BD}"/>
              </a:ext>
            </a:extLst>
          </p:cNvPr>
          <p:cNvSpPr txBox="1"/>
          <p:nvPr/>
        </p:nvSpPr>
        <p:spPr>
          <a:xfrm>
            <a:off x="395302" y="1520825"/>
            <a:ext cx="82454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600"/>
              </a:spcAft>
            </a:pPr>
            <a:r>
              <a:rPr lang="en-GB" sz="2000" b="1" dirty="0"/>
              <a:t>Option 1</a:t>
            </a:r>
            <a:r>
              <a:rPr lang="en-GB" sz="2000" dirty="0"/>
              <a:t>: Make one payment of  €4300.</a:t>
            </a:r>
          </a:p>
          <a:p>
            <a:pPr marL="360000" indent="-360000">
              <a:spcAft>
                <a:spcPts val="600"/>
              </a:spcAft>
            </a:pPr>
            <a:r>
              <a:rPr lang="en-GB" sz="2000" b="1" dirty="0"/>
              <a:t>Option 2</a:t>
            </a:r>
            <a:r>
              <a:rPr lang="en-GB" sz="2000" dirty="0"/>
              <a:t>: Pay a deposit of €900 and then pay €310 a month for 12 months.</a:t>
            </a:r>
          </a:p>
          <a:p>
            <a:pPr marL="360000" indent="-360000">
              <a:spcAft>
                <a:spcPts val="600"/>
              </a:spcAft>
            </a:pPr>
            <a:r>
              <a:rPr lang="en-GB" sz="2000" b="1" dirty="0"/>
              <a:t>(a)</a:t>
            </a:r>
            <a:r>
              <a:rPr lang="en-GB" sz="2000" dirty="0"/>
              <a:t>	Calculate the total cost of the car if Jemma chooses option 2.</a:t>
            </a:r>
          </a:p>
          <a:p>
            <a:pPr marL="360000" indent="-360000">
              <a:spcAft>
                <a:spcPts val="600"/>
              </a:spcAft>
            </a:pPr>
            <a:r>
              <a:rPr lang="en-GB" sz="2000" b="1" dirty="0"/>
              <a:t>(b)</a:t>
            </a:r>
            <a:r>
              <a:rPr lang="en-GB" sz="2000" dirty="0"/>
              <a:t>	Calculate how much money Jemma will save if she chooses option 1 instead of option 2.</a:t>
            </a:r>
          </a:p>
        </p:txBody>
      </p:sp>
    </p:spTree>
    <p:extLst>
      <p:ext uri="{BB962C8B-B14F-4D97-AF65-F5344CB8AC3E}">
        <p14:creationId xmlns:p14="http://schemas.microsoft.com/office/powerpoint/2010/main" val="150672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404827" y="1125538"/>
            <a:ext cx="823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000" indent="-180000">
              <a:defRPr sz="2000" b="1"/>
            </a:lvl1pPr>
          </a:lstStyle>
          <a:p>
            <a:pPr marL="0" indent="0">
              <a:spcAft>
                <a:spcPts val="600"/>
              </a:spcAft>
            </a:pPr>
            <a:r>
              <a:rPr lang="en-GB" b="0"/>
              <a:t>In a games shop, Sarah buys a packet of dice for €4.60, a board game for €32, and a jigsaw puzzle for €21.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E5E4D-F49F-D5AD-EA34-03EDA7043A38}"/>
              </a:ext>
            </a:extLst>
          </p:cNvPr>
          <p:cNvSpPr txBox="1"/>
          <p:nvPr/>
        </p:nvSpPr>
        <p:spPr>
          <a:xfrm>
            <a:off x="404826" y="1815201"/>
            <a:ext cx="8106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GB" sz="2000" b="1" dirty="0"/>
              <a:t>The prices above do not include VAT.</a:t>
            </a:r>
          </a:p>
          <a:p>
            <a:pPr marL="360000" indent="-360000">
              <a:spcBef>
                <a:spcPts val="600"/>
              </a:spcBef>
            </a:pPr>
            <a:r>
              <a:rPr lang="en-GB" sz="2000" b="1" dirty="0"/>
              <a:t>(a)</a:t>
            </a:r>
            <a:r>
              <a:rPr lang="en-GB" sz="2000" dirty="0"/>
              <a:t>	Calculate the total cost of the three items if VAT is charged on 	each at a rate of 13.5%.</a:t>
            </a:r>
          </a:p>
          <a:p>
            <a:pPr marL="360000" indent="-360000">
              <a:spcBef>
                <a:spcPts val="600"/>
              </a:spcBef>
            </a:pPr>
            <a:r>
              <a:rPr lang="en-GB" sz="2000" b="1" dirty="0"/>
              <a:t>(b)</a:t>
            </a:r>
            <a:r>
              <a:rPr lang="en-GB" sz="2000" dirty="0"/>
              <a:t>	Sarah gets a discount of 15% using her student discount. Work out how much Sarah will have to pay after VAT has been included and her student discount has been applied.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F3242-EDB2-6A71-478D-40A347844550}"/>
              </a:ext>
            </a:extLst>
          </p:cNvPr>
          <p:cNvSpPr txBox="1"/>
          <p:nvPr/>
        </p:nvSpPr>
        <p:spPr>
          <a:xfrm>
            <a:off x="395302" y="649943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5</a:t>
            </a:r>
          </a:p>
        </p:txBody>
      </p:sp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E826675-E5D2-E688-DF23-DAC878077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1"/>
          <a:stretch/>
        </p:blipFill>
        <p:spPr>
          <a:xfrm>
            <a:off x="0" y="3989729"/>
            <a:ext cx="9144000" cy="2868272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70909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404827" y="1125538"/>
            <a:ext cx="8235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000" indent="-180000">
              <a:defRPr sz="2000" b="1"/>
            </a:lvl1pPr>
          </a:lstStyle>
          <a:p>
            <a:pPr marL="360000" indent="-360000"/>
            <a:r>
              <a:rPr lang="en-GB" sz="2000" b="0" dirty="0"/>
              <a:t>Gavan earns €30 each week for delivering leaflets for a sandwich shop.</a:t>
            </a:r>
          </a:p>
          <a:p>
            <a:pPr marL="360000" indent="-360000"/>
            <a:r>
              <a:rPr lang="en-GB" sz="2000" b="0" dirty="0"/>
              <a:t>He saves 40% and spends the rest.</a:t>
            </a:r>
          </a:p>
          <a:p>
            <a:pPr marL="360000" indent="-360000">
              <a:spcBef>
                <a:spcPts val="600"/>
              </a:spcBef>
            </a:pPr>
            <a:r>
              <a:rPr lang="en-GB" sz="2000" b="1" dirty="0"/>
              <a:t>(a)</a:t>
            </a:r>
            <a:r>
              <a:rPr lang="en-GB" sz="2000" dirty="0"/>
              <a:t>	</a:t>
            </a:r>
            <a:r>
              <a:rPr lang="en-GB" sz="2000" b="0" dirty="0"/>
              <a:t>What percentage of his pocket money does Gavan spend?</a:t>
            </a:r>
          </a:p>
          <a:p>
            <a:pPr marL="360000" indent="-360000">
              <a:spcBef>
                <a:spcPts val="600"/>
              </a:spcBef>
            </a:pPr>
            <a:r>
              <a:rPr lang="en-GB" sz="2000" b="1" dirty="0"/>
              <a:t>(b)</a:t>
            </a:r>
            <a:r>
              <a:rPr lang="en-GB" sz="2000" dirty="0"/>
              <a:t>	</a:t>
            </a:r>
            <a:r>
              <a:rPr lang="en-GB" sz="2000" b="0" dirty="0"/>
              <a:t>Work out how much money Gavan saves each week</a:t>
            </a:r>
            <a:r>
              <a:rPr lang="en-GB" sz="2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B263E-3651-DD5A-7728-C367AF5AAEEA}"/>
              </a:ext>
            </a:extLst>
          </p:cNvPr>
          <p:cNvSpPr txBox="1"/>
          <p:nvPr/>
        </p:nvSpPr>
        <p:spPr>
          <a:xfrm>
            <a:off x="395302" y="649943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6</a:t>
            </a:r>
          </a:p>
        </p:txBody>
      </p:sp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98F28A3-F933-9778-54EB-E642B0027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014"/>
          <a:stretch/>
        </p:blipFill>
        <p:spPr>
          <a:xfrm>
            <a:off x="0" y="2710920"/>
            <a:ext cx="9144000" cy="4147079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34097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395302" y="1125350"/>
            <a:ext cx="8353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Alison stayed at a hostel in Glendalough. The cost of staying at the hostel for 8 nights was </a:t>
            </a:r>
            <a:r>
              <a:rPr lang="en-GB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€64 per night, plus VAT at 15%. Calculate the total cost of Alison’s stay at the hostel.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1AA65-2DB4-AFC9-A1F0-2F2DA985DDAF}"/>
              </a:ext>
            </a:extLst>
          </p:cNvPr>
          <p:cNvSpPr txBox="1"/>
          <p:nvPr/>
        </p:nvSpPr>
        <p:spPr>
          <a:xfrm>
            <a:off x="395302" y="649943"/>
            <a:ext cx="180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958A5"/>
                </a:solidFill>
              </a:rPr>
              <a:t>Question 7</a:t>
            </a:r>
          </a:p>
        </p:txBody>
      </p:sp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788B386-3343-2696-7623-6C1E8B47F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067"/>
          <a:stretch/>
        </p:blipFill>
        <p:spPr>
          <a:xfrm>
            <a:off x="0" y="2211505"/>
            <a:ext cx="9144000" cy="4646496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21331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coverMaths_ChapterTests_03_MathsInAction_CB.pptx" id="{44F43A6A-0104-4BA4-B24F-9B7836DA58F3}" vid="{7B44DB91-1DBE-45A7-A1AE-116A9533DF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3</Template>
  <TotalTime>960</TotalTime>
  <Words>1339</Words>
  <Application>Microsoft Office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Hartburn</dc:creator>
  <cp:lastModifiedBy>Neil McNamee</cp:lastModifiedBy>
  <cp:revision>144</cp:revision>
  <dcterms:created xsi:type="dcterms:W3CDTF">2023-12-04T10:11:39Z</dcterms:created>
  <dcterms:modified xsi:type="dcterms:W3CDTF">2024-07-11T11:18:32Z</dcterms:modified>
</cp:coreProperties>
</file>