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BA2"/>
    <a:srgbClr val="4ED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oster with colorful music notes&#10;&#10;Description automatically generated">
            <a:extLst>
              <a:ext uri="{FF2B5EF4-FFF2-40B4-BE49-F238E27FC236}">
                <a16:creationId xmlns:a16="http://schemas.microsoft.com/office/drawing/2014/main" id="{331992E1-9497-A381-F540-895CDFE31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7" y="0"/>
            <a:ext cx="9179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8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39EE-DF2A-427C-8B1F-EC670591EF37}" type="datetimeFigureOut">
              <a:rPr lang="en-IE" smtClean="0"/>
              <a:t>15/07/2024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179-2A3B-49AF-A735-F3F755129D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487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39EE-DF2A-427C-8B1F-EC670591EF37}" type="datetimeFigureOut">
              <a:rPr lang="en-IE" smtClean="0"/>
              <a:t>15/07/2024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179-2A3B-49AF-A735-F3F755129D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9133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5675-5469-B242-C01F-918ABB363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297EC-373F-DE4C-0F94-F8458EFE6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0A3B2-BC20-4D06-BCE3-077006CD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39EE-DF2A-427C-8B1F-EC670591EF37}" type="datetimeFigureOut">
              <a:rPr lang="en-IE" smtClean="0"/>
              <a:t>15/07/2024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85E7A-34AF-E1A1-A11B-59262C58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DC414-EBE6-045A-DF43-32C3E86B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179-2A3B-49AF-A735-F3F755129D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443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background&#10;&#10;Description automatically generated">
            <a:extLst>
              <a:ext uri="{FF2B5EF4-FFF2-40B4-BE49-F238E27FC236}">
                <a16:creationId xmlns:a16="http://schemas.microsoft.com/office/drawing/2014/main" id="{A06F35CC-5ACD-9918-6222-C62412DF5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971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70000" indent="-270000">
              <a:lnSpc>
                <a:spcPct val="100000"/>
              </a:lnSpc>
              <a:spcAft>
                <a:spcPts val="1000"/>
              </a:spcAft>
              <a:defRPr sz="2200"/>
            </a:lvl1pPr>
            <a:lvl2pPr marL="270000" indent="-270000">
              <a:lnSpc>
                <a:spcPct val="100000"/>
              </a:lnSpc>
              <a:spcAft>
                <a:spcPts val="1000"/>
              </a:spcAft>
              <a:defRPr sz="2200"/>
            </a:lvl2pPr>
            <a:lvl3pPr marL="270000" indent="-270000">
              <a:lnSpc>
                <a:spcPct val="100000"/>
              </a:lnSpc>
              <a:spcAft>
                <a:spcPts val="1000"/>
              </a:spcAft>
              <a:defRPr sz="2200"/>
            </a:lvl3pPr>
            <a:lvl4pPr marL="270000" indent="-270000">
              <a:lnSpc>
                <a:spcPct val="100000"/>
              </a:lnSpc>
              <a:spcAft>
                <a:spcPts val="1000"/>
              </a:spcAft>
              <a:defRPr sz="2200"/>
            </a:lvl4pPr>
            <a:lvl5pPr marL="270000" indent="-270000">
              <a:lnSpc>
                <a:spcPct val="100000"/>
              </a:lnSpc>
              <a:spcAft>
                <a:spcPts val="1000"/>
              </a:spcAft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35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39EE-DF2A-427C-8B1F-EC670591EF37}" type="datetimeFigureOut">
              <a:rPr lang="en-IE" smtClean="0"/>
              <a:t>15/07/2024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179-2A3B-49AF-A735-F3F755129D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652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39EE-DF2A-427C-8B1F-EC670591EF37}" type="datetimeFigureOut">
              <a:rPr lang="en-IE" smtClean="0"/>
              <a:t>15/07/2024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179-2A3B-49AF-A735-F3F755129D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698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39EE-DF2A-427C-8B1F-EC670591EF37}" type="datetimeFigureOut">
              <a:rPr lang="en-IE" smtClean="0"/>
              <a:t>15/07/2024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179-2A3B-49AF-A735-F3F755129D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955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39EE-DF2A-427C-8B1F-EC670591EF37}" type="datetimeFigureOut">
              <a:rPr lang="en-IE" smtClean="0"/>
              <a:t>15/07/2024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179-2A3B-49AF-A735-F3F755129D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04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39EE-DF2A-427C-8B1F-EC670591EF37}" type="datetimeFigureOut">
              <a:rPr lang="en-IE" smtClean="0"/>
              <a:t>15/07/2024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179-2A3B-49AF-A735-F3F755129D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01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39EE-DF2A-427C-8B1F-EC670591EF37}" type="datetimeFigureOut">
              <a:rPr lang="en-IE" smtClean="0"/>
              <a:t>15/07/2024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179-2A3B-49AF-A735-F3F755129D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14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39EE-DF2A-427C-8B1F-EC670591EF37}" type="datetimeFigureOut">
              <a:rPr lang="en-IE" smtClean="0"/>
              <a:t>15/07/2024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179-2A3B-49AF-A735-F3F755129D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924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9C39EE-DF2A-427C-8B1F-EC670591EF37}" type="datetimeFigureOut">
              <a:rPr lang="en-IE" smtClean="0"/>
              <a:t>15/07/2024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FE8179-2A3B-49AF-A735-F3F755129D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701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528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ABB9-C9E0-CDFF-A67C-03EE0DB18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Signatures</a:t>
            </a:r>
            <a:endParaRPr lang="en-I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8143AD2-016F-0696-85C6-BC5ED0AE1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225078"/>
              </p:ext>
            </p:extLst>
          </p:nvPr>
        </p:nvGraphicFramePr>
        <p:xfrm>
          <a:off x="628650" y="1825625"/>
          <a:ext cx="8394052" cy="2765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4695">
                  <a:extLst>
                    <a:ext uri="{9D8B030D-6E8A-4147-A177-3AD203B41FA5}">
                      <a16:colId xmlns:a16="http://schemas.microsoft.com/office/drawing/2014/main" val="2262754419"/>
                    </a:ext>
                  </a:extLst>
                </a:gridCol>
                <a:gridCol w="6319357">
                  <a:extLst>
                    <a:ext uri="{9D8B030D-6E8A-4147-A177-3AD203B41FA5}">
                      <a16:colId xmlns:a16="http://schemas.microsoft.com/office/drawing/2014/main" val="1038041348"/>
                    </a:ext>
                  </a:extLst>
                </a:gridCol>
              </a:tblGrid>
              <a:tr h="921679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    there are 2 beats in each pattern.</a:t>
                      </a:r>
                    </a:p>
                    <a:p>
                      <a:r>
                        <a:rPr lang="en-US" dirty="0"/>
                        <a:t>A strong beat is heard every 2 beats.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844942"/>
                  </a:ext>
                </a:extLst>
              </a:tr>
              <a:tr h="921679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    there are 3 beats in each pattern. </a:t>
                      </a:r>
                    </a:p>
                    <a:p>
                      <a:r>
                        <a:rPr lang="en-US" dirty="0"/>
                        <a:t>A strong beat is heard every 3 beats.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179743"/>
                  </a:ext>
                </a:extLst>
              </a:tr>
              <a:tr h="921679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     there are 4 beats in each pattern.</a:t>
                      </a:r>
                    </a:p>
                    <a:p>
                      <a:r>
                        <a:rPr lang="en-US" dirty="0"/>
                        <a:t>A strong beat is heard every 4 beats.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368973"/>
                  </a:ext>
                </a:extLst>
              </a:tr>
            </a:tbl>
          </a:graphicData>
        </a:graphic>
      </p:graphicFrame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69809562-7FF7-8ABA-A616-36B608F83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80" y="1861815"/>
            <a:ext cx="382815" cy="785261"/>
          </a:xfrm>
          <a:prstGeom prst="rect">
            <a:avLst/>
          </a:prstGeom>
        </p:spPr>
      </p:pic>
      <p:pic>
        <p:nvPicPr>
          <p:cNvPr id="6" name="Picture 5" descr="A black number on a white background&#10;&#10;Description automatically generated">
            <a:extLst>
              <a:ext uri="{FF2B5EF4-FFF2-40B4-BE49-F238E27FC236}">
                <a16:creationId xmlns:a16="http://schemas.microsoft.com/office/drawing/2014/main" id="{7CBB3E8F-2C1C-3549-81C6-BC88F6A6A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80" y="2815512"/>
            <a:ext cx="405297" cy="785261"/>
          </a:xfrm>
          <a:prstGeom prst="rect">
            <a:avLst/>
          </a:prstGeom>
        </p:spPr>
      </p:pic>
      <p:pic>
        <p:nvPicPr>
          <p:cNvPr id="9" name="Picture 8" descr="A black number on a white background&#10;&#10;Description automatically generated">
            <a:extLst>
              <a:ext uri="{FF2B5EF4-FFF2-40B4-BE49-F238E27FC236}">
                <a16:creationId xmlns:a16="http://schemas.microsoft.com/office/drawing/2014/main" id="{09E2D5E7-F093-2170-D37C-ACCCF0FBE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80" y="3735709"/>
            <a:ext cx="405297" cy="810594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29972F81-A3F7-C29E-1171-91FABBB37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09" y="1861815"/>
            <a:ext cx="155367" cy="318701"/>
          </a:xfrm>
          <a:prstGeom prst="rect">
            <a:avLst/>
          </a:prstGeom>
        </p:spPr>
      </p:pic>
      <p:pic>
        <p:nvPicPr>
          <p:cNvPr id="13" name="Picture 12" descr="A black number on a white background&#10;&#10;Description automatically generated">
            <a:extLst>
              <a:ext uri="{FF2B5EF4-FFF2-40B4-BE49-F238E27FC236}">
                <a16:creationId xmlns:a16="http://schemas.microsoft.com/office/drawing/2014/main" id="{5EC78E3B-77FC-14F9-9BC5-79B9E278B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82" y="2755109"/>
            <a:ext cx="182908" cy="354384"/>
          </a:xfrm>
          <a:prstGeom prst="rect">
            <a:avLst/>
          </a:prstGeom>
        </p:spPr>
      </p:pic>
      <p:pic>
        <p:nvPicPr>
          <p:cNvPr id="15" name="Picture 14" descr="A black number on a white background&#10;&#10;Description automatically generated">
            <a:extLst>
              <a:ext uri="{FF2B5EF4-FFF2-40B4-BE49-F238E27FC236}">
                <a16:creationId xmlns:a16="http://schemas.microsoft.com/office/drawing/2014/main" id="{C40569E9-D0A2-0CB4-8675-EC6B95082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09" y="3699586"/>
            <a:ext cx="182908" cy="365816"/>
          </a:xfrm>
          <a:prstGeom prst="rect">
            <a:avLst/>
          </a:prstGeom>
        </p:spPr>
      </p:pic>
      <p:pic>
        <p:nvPicPr>
          <p:cNvPr id="17" name="Picture 16" descr="A close-up of a sign&#10;&#10;Description automatically generated">
            <a:extLst>
              <a:ext uri="{FF2B5EF4-FFF2-40B4-BE49-F238E27FC236}">
                <a16:creationId xmlns:a16="http://schemas.microsoft.com/office/drawing/2014/main" id="{11B830EF-5A32-FDE1-D035-E7D3A5C7A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82" y="2126376"/>
            <a:ext cx="1453874" cy="407482"/>
          </a:xfrm>
          <a:prstGeom prst="rect">
            <a:avLst/>
          </a:prstGeom>
        </p:spPr>
      </p:pic>
      <p:pic>
        <p:nvPicPr>
          <p:cNvPr id="21" name="Picture 20" descr="A close-up of a sign&#10;&#10;Description automatically generated">
            <a:extLst>
              <a:ext uri="{FF2B5EF4-FFF2-40B4-BE49-F238E27FC236}">
                <a16:creationId xmlns:a16="http://schemas.microsoft.com/office/drawing/2014/main" id="{F492DA15-C07A-6117-EC34-7A6E55C767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91" y="3005055"/>
            <a:ext cx="2090057" cy="406173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7EB91325-52ED-59BD-AFC1-413D64B9D2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8" y="3946140"/>
            <a:ext cx="2327664" cy="3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91D3-32D1-B372-98E7-B7750045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2C632-F9F0-7799-D10B-DB1D308C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334375" cy="435133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7BBA2"/>
                </a:solidFill>
              </a:rPr>
              <a:t>Metre</a:t>
            </a:r>
            <a:r>
              <a:rPr lang="en-US" dirty="0"/>
              <a:t> is the organisation of beats, based on where the strong beats are.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A </a:t>
            </a:r>
            <a:r>
              <a:rPr lang="en-US" b="1" dirty="0">
                <a:solidFill>
                  <a:srgbClr val="27BBA2"/>
                </a:solidFill>
              </a:rPr>
              <a:t>bar</a:t>
            </a:r>
            <a:r>
              <a:rPr lang="en-US" dirty="0"/>
              <a:t> is a small segment of music that holds a certain number of beats.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The first beat of each bar is usually a strong beat. It is followed by one or more weak beats.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The </a:t>
            </a:r>
            <a:r>
              <a:rPr lang="en-US" b="1" dirty="0">
                <a:solidFill>
                  <a:srgbClr val="27BBA2"/>
                </a:solidFill>
              </a:rPr>
              <a:t>time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signature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gives us information about the metre.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The top number of the time signature tells us how many beats there are in each bar.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4652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BFAC-1EA9-30CB-77F4-034BA788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values</a:t>
            </a:r>
            <a:endParaRPr lang="en-IE" dirty="0"/>
          </a:p>
        </p:txBody>
      </p:sp>
      <p:pic>
        <p:nvPicPr>
          <p:cNvPr id="5" name="Picture 4" descr="A group of colorful musical notes&#10;&#10;Description automatically generated">
            <a:extLst>
              <a:ext uri="{FF2B5EF4-FFF2-40B4-BE49-F238E27FC236}">
                <a16:creationId xmlns:a16="http://schemas.microsoft.com/office/drawing/2014/main" id="{61310D95-A59F-E3F8-A62F-35E98EFCC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07" y="3648825"/>
            <a:ext cx="2746254" cy="2340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D3926-DFE2-02FD-1786-E774B0D4A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367685" cy="4351338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/>
              <a:t>In music, special symbols are used to indicate the number of beats that each sound will last for.</a:t>
            </a:r>
          </a:p>
          <a:p>
            <a:pPr>
              <a:buClr>
                <a:srgbClr val="C00000"/>
              </a:buClr>
            </a:pPr>
            <a:r>
              <a:rPr lang="en-US" dirty="0"/>
              <a:t>These are known as </a:t>
            </a:r>
            <a:r>
              <a:rPr lang="en-US" b="1" dirty="0">
                <a:solidFill>
                  <a:srgbClr val="27BBA2"/>
                </a:solidFill>
              </a:rPr>
              <a:t>note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values</a:t>
            </a:r>
            <a:r>
              <a:rPr lang="en-US" dirty="0"/>
              <a:t>.</a:t>
            </a:r>
          </a:p>
          <a:p>
            <a:pPr>
              <a:buClr>
                <a:srgbClr val="C00000"/>
              </a:buClr>
            </a:pPr>
            <a:r>
              <a:rPr lang="en-US" b="1" dirty="0">
                <a:solidFill>
                  <a:srgbClr val="27BBA2"/>
                </a:solidFill>
              </a:rPr>
              <a:t>Note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values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are used to create </a:t>
            </a:r>
            <a:r>
              <a:rPr lang="en-US" b="1" dirty="0">
                <a:solidFill>
                  <a:srgbClr val="27BBA2"/>
                </a:solidFill>
              </a:rPr>
              <a:t>rhythmic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patterns</a:t>
            </a:r>
            <a:r>
              <a:rPr lang="en-US" dirty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781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8959-DAA3-D004-8CD1-120BD0D7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values</a:t>
            </a:r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EEB6D7-948A-F1EE-8F09-9CE8BBF198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662395"/>
              </p:ext>
            </p:extLst>
          </p:nvPr>
        </p:nvGraphicFramePr>
        <p:xfrm>
          <a:off x="628649" y="1306286"/>
          <a:ext cx="8104803" cy="4544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403">
                  <a:extLst>
                    <a:ext uri="{9D8B030D-6E8A-4147-A177-3AD203B41FA5}">
                      <a16:colId xmlns:a16="http://schemas.microsoft.com/office/drawing/2014/main" val="622164725"/>
                    </a:ext>
                  </a:extLst>
                </a:gridCol>
                <a:gridCol w="5440785">
                  <a:extLst>
                    <a:ext uri="{9D8B030D-6E8A-4147-A177-3AD203B41FA5}">
                      <a16:colId xmlns:a16="http://schemas.microsoft.com/office/drawing/2014/main" val="2622563227"/>
                    </a:ext>
                  </a:extLst>
                </a:gridCol>
                <a:gridCol w="1315615">
                  <a:extLst>
                    <a:ext uri="{9D8B030D-6E8A-4147-A177-3AD203B41FA5}">
                      <a16:colId xmlns:a16="http://schemas.microsoft.com/office/drawing/2014/main" val="2511644235"/>
                    </a:ext>
                  </a:extLst>
                </a:gridCol>
              </a:tblGrid>
              <a:tr h="85925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Semibreve</a:t>
                      </a:r>
                      <a:endParaRPr lang="en-I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</a:t>
                      </a:r>
                      <a:r>
                        <a:rPr lang="en-US" b="1" dirty="0">
                          <a:solidFill>
                            <a:srgbClr val="27BBA2"/>
                          </a:solidFill>
                        </a:rPr>
                        <a:t>semibreve</a:t>
                      </a:r>
                      <a:r>
                        <a:rPr lang="en-US" dirty="0"/>
                        <a:t> symbol represents </a:t>
                      </a:r>
                      <a:r>
                        <a:rPr lang="en-US" b="1" dirty="0">
                          <a:solidFill>
                            <a:srgbClr val="27BBA2"/>
                          </a:solidFill>
                        </a:rPr>
                        <a:t>4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rgbClr val="27BBA2"/>
                          </a:solidFill>
                        </a:rPr>
                        <a:t>beats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/>
                        <a:t>of sound.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953704"/>
                  </a:ext>
                </a:extLst>
              </a:tr>
              <a:tr h="85925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Minim</a:t>
                      </a:r>
                      <a:endParaRPr lang="en-I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</a:t>
                      </a:r>
                      <a:r>
                        <a:rPr lang="en-US" b="1" dirty="0">
                          <a:solidFill>
                            <a:srgbClr val="27BBA2"/>
                          </a:solidFill>
                        </a:rPr>
                        <a:t>minim</a:t>
                      </a:r>
                      <a:r>
                        <a:rPr lang="en-US" dirty="0"/>
                        <a:t> symbol represents </a:t>
                      </a:r>
                      <a:r>
                        <a:rPr lang="en-US" b="1" dirty="0">
                          <a:solidFill>
                            <a:srgbClr val="27BBA2"/>
                          </a:solidFill>
                        </a:rPr>
                        <a:t>2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rgbClr val="27BBA2"/>
                          </a:solidFill>
                        </a:rPr>
                        <a:t>beats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/>
                        <a:t>of sound.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243232"/>
                  </a:ext>
                </a:extLst>
              </a:tr>
              <a:tr h="85925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Crotchet</a:t>
                      </a:r>
                      <a:endParaRPr lang="en-I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</a:t>
                      </a:r>
                      <a:r>
                        <a:rPr lang="en-US" b="1" dirty="0">
                          <a:solidFill>
                            <a:srgbClr val="27BBA2"/>
                          </a:solidFill>
                        </a:rPr>
                        <a:t>crotchet</a:t>
                      </a:r>
                      <a:r>
                        <a:rPr lang="en-US" dirty="0"/>
                        <a:t> symbol represents </a:t>
                      </a:r>
                      <a:r>
                        <a:rPr lang="en-US" b="1" dirty="0">
                          <a:solidFill>
                            <a:srgbClr val="27BBA2"/>
                          </a:solidFill>
                        </a:rPr>
                        <a:t>1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rgbClr val="27BBA2"/>
                          </a:solidFill>
                        </a:rPr>
                        <a:t>beat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/>
                        <a:t>of sound.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099051"/>
                  </a:ext>
                </a:extLst>
              </a:tr>
              <a:tr h="85925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Quaver</a:t>
                      </a:r>
                      <a:endParaRPr lang="en-I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</a:t>
                      </a:r>
                      <a:r>
                        <a:rPr lang="en-US" b="1" dirty="0">
                          <a:solidFill>
                            <a:srgbClr val="27BBA2"/>
                          </a:solidFill>
                        </a:rPr>
                        <a:t>quaver</a:t>
                      </a:r>
                      <a:r>
                        <a:rPr lang="en-US" dirty="0"/>
                        <a:t> is worth </a:t>
                      </a:r>
                      <a:r>
                        <a:rPr lang="en-US" sz="1600" b="1" dirty="0">
                          <a:solidFill>
                            <a:srgbClr val="27BBA2"/>
                          </a:solidFill>
                        </a:rPr>
                        <a:t>½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rgbClr val="27BBA2"/>
                          </a:solidFill>
                        </a:rPr>
                        <a:t>a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rgbClr val="27BBA2"/>
                          </a:solidFill>
                        </a:rPr>
                        <a:t>beat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/>
                        <a:t>of sound.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14146"/>
                  </a:ext>
                </a:extLst>
              </a:tr>
              <a:tr h="110699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Quaver</a:t>
                      </a:r>
                      <a:endParaRPr lang="en-I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pair of </a:t>
                      </a:r>
                      <a:r>
                        <a:rPr lang="en-US" b="1" dirty="0">
                          <a:solidFill>
                            <a:srgbClr val="27BBA2"/>
                          </a:solidFill>
                        </a:rPr>
                        <a:t>quavers</a:t>
                      </a:r>
                      <a:r>
                        <a:rPr lang="en-US" dirty="0"/>
                        <a:t> is equal to 1 beat (1/2 + ½ = 1). Their </a:t>
                      </a:r>
                      <a:r>
                        <a:rPr lang="en-US" b="1" dirty="0">
                          <a:solidFill>
                            <a:srgbClr val="27BBA2"/>
                          </a:solidFill>
                        </a:rPr>
                        <a:t>tails</a:t>
                      </a:r>
                      <a:r>
                        <a:rPr lang="en-US" dirty="0"/>
                        <a:t> are joined together using a straight line called a </a:t>
                      </a:r>
                      <a:r>
                        <a:rPr lang="en-US" b="1" dirty="0">
                          <a:solidFill>
                            <a:srgbClr val="27BBA2"/>
                          </a:solidFill>
                        </a:rPr>
                        <a:t>beam</a:t>
                      </a:r>
                      <a:r>
                        <a:rPr lang="en-US" dirty="0"/>
                        <a:t>.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76646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7C1AA7E-8E1B-FEC4-FACA-A2707B6D8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22" y="1659280"/>
            <a:ext cx="2313991" cy="447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2FD04-1588-9B4A-8B18-48BE91A71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01" y="1599773"/>
            <a:ext cx="516191" cy="314631"/>
          </a:xfrm>
          <a:prstGeom prst="rect">
            <a:avLst/>
          </a:prstGeom>
        </p:spPr>
      </p:pic>
      <p:pic>
        <p:nvPicPr>
          <p:cNvPr id="9" name="Picture 8" descr="A close-up of a musical note&#10;&#10;Description automatically generated">
            <a:extLst>
              <a:ext uri="{FF2B5EF4-FFF2-40B4-BE49-F238E27FC236}">
                <a16:creationId xmlns:a16="http://schemas.microsoft.com/office/drawing/2014/main" id="{75ED99E1-C5A6-08EF-3AD8-FDAB15656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47" y="2520687"/>
            <a:ext cx="2024743" cy="435003"/>
          </a:xfrm>
          <a:prstGeom prst="rect">
            <a:avLst/>
          </a:prstGeom>
        </p:spPr>
      </p:pic>
      <p:pic>
        <p:nvPicPr>
          <p:cNvPr id="11" name="Picture 10" descr="A diagram of a stem&#10;&#10;Description automatically generated">
            <a:extLst>
              <a:ext uri="{FF2B5EF4-FFF2-40B4-BE49-F238E27FC236}">
                <a16:creationId xmlns:a16="http://schemas.microsoft.com/office/drawing/2014/main" id="{CEAB4B4A-7827-F774-490F-36ACA027C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47" y="2207891"/>
            <a:ext cx="1107428" cy="747799"/>
          </a:xfrm>
          <a:prstGeom prst="rect">
            <a:avLst/>
          </a:prstGeom>
        </p:spPr>
      </p:pic>
      <p:pic>
        <p:nvPicPr>
          <p:cNvPr id="13" name="Picture 12" descr="A close-up of a musical note&#10;&#10;Description automatically generated">
            <a:extLst>
              <a:ext uri="{FF2B5EF4-FFF2-40B4-BE49-F238E27FC236}">
                <a16:creationId xmlns:a16="http://schemas.microsoft.com/office/drawing/2014/main" id="{E58CD1ED-D60C-55CE-F5B4-D0F5F06209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65" y="3340303"/>
            <a:ext cx="1093121" cy="503861"/>
          </a:xfrm>
          <a:prstGeom prst="rect">
            <a:avLst/>
          </a:prstGeom>
        </p:spPr>
      </p:pic>
      <p:pic>
        <p:nvPicPr>
          <p:cNvPr id="15" name="Picture 14" descr="A black and white object&#10;&#10;Description automatically generated with medium confidence">
            <a:extLst>
              <a:ext uri="{FF2B5EF4-FFF2-40B4-BE49-F238E27FC236}">
                <a16:creationId xmlns:a16="http://schemas.microsoft.com/office/drawing/2014/main" id="{EBF62F34-D6A1-661E-FA78-22822B3B0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45" y="3094706"/>
            <a:ext cx="247488" cy="668588"/>
          </a:xfrm>
          <a:prstGeom prst="rect">
            <a:avLst/>
          </a:prstGeom>
        </p:spPr>
      </p:pic>
      <p:pic>
        <p:nvPicPr>
          <p:cNvPr id="17" name="Picture 16" descr="A black musical note with a curved end&#10;&#10;Description automatically generated">
            <a:extLst>
              <a:ext uri="{FF2B5EF4-FFF2-40B4-BE49-F238E27FC236}">
                <a16:creationId xmlns:a16="http://schemas.microsoft.com/office/drawing/2014/main" id="{8B7BF557-D581-5886-D29B-4ED6C8E8DE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62" y="3945640"/>
            <a:ext cx="346239" cy="758814"/>
          </a:xfrm>
          <a:prstGeom prst="rect">
            <a:avLst/>
          </a:prstGeom>
        </p:spPr>
      </p:pic>
      <p:pic>
        <p:nvPicPr>
          <p:cNvPr id="19" name="Picture 18" descr="A musical note with a long stick&#10;&#10;Description automatically generated">
            <a:extLst>
              <a:ext uri="{FF2B5EF4-FFF2-40B4-BE49-F238E27FC236}">
                <a16:creationId xmlns:a16="http://schemas.microsoft.com/office/drawing/2014/main" id="{C7F2BCCB-8DDE-D0CE-14CD-92EAC10910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34" y="4986230"/>
            <a:ext cx="1221853" cy="5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6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58C2B-F4F4-2D5A-7EDE-4D1B7B54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Stems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A7BC7-173D-C213-8DA1-11793C67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/>
              <a:t>Notes above the </a:t>
            </a:r>
            <a:r>
              <a:rPr lang="en-US" dirty="0">
                <a:solidFill>
                  <a:schemeClr val="accent6"/>
                </a:solidFill>
              </a:rPr>
              <a:t>middle line </a:t>
            </a:r>
            <a:r>
              <a:rPr lang="en-US" dirty="0"/>
              <a:t>of the stave have a </a:t>
            </a:r>
            <a:r>
              <a:rPr lang="en-US" b="1" dirty="0">
                <a:solidFill>
                  <a:srgbClr val="27BBA2"/>
                </a:solidFill>
              </a:rPr>
              <a:t>downward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stem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joined to the </a:t>
            </a:r>
            <a:r>
              <a:rPr lang="en-US" b="1" dirty="0">
                <a:solidFill>
                  <a:srgbClr val="27BBA2"/>
                </a:solidFill>
              </a:rPr>
              <a:t>left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side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of the note head.</a:t>
            </a:r>
          </a:p>
          <a:p>
            <a:pPr>
              <a:buClr>
                <a:srgbClr val="C00000"/>
              </a:buClr>
            </a:pPr>
            <a:r>
              <a:rPr lang="en-US" dirty="0"/>
              <a:t>Notes below the </a:t>
            </a:r>
            <a:r>
              <a:rPr lang="en-US" dirty="0">
                <a:solidFill>
                  <a:schemeClr val="accent6"/>
                </a:solidFill>
              </a:rPr>
              <a:t>middle line </a:t>
            </a:r>
            <a:r>
              <a:rPr lang="en-US" dirty="0"/>
              <a:t>have an </a:t>
            </a:r>
            <a:r>
              <a:rPr lang="en-US" b="1" dirty="0">
                <a:solidFill>
                  <a:srgbClr val="27BBA2"/>
                </a:solidFill>
              </a:rPr>
              <a:t>upward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stem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on the </a:t>
            </a:r>
            <a:r>
              <a:rPr lang="en-US" b="1" dirty="0">
                <a:solidFill>
                  <a:srgbClr val="27BBA2"/>
                </a:solidFill>
              </a:rPr>
              <a:t>right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side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of the note.</a:t>
            </a:r>
          </a:p>
          <a:p>
            <a:pPr>
              <a:buClr>
                <a:srgbClr val="C00000"/>
              </a:buClr>
            </a:pPr>
            <a:r>
              <a:rPr lang="en-US" dirty="0"/>
              <a:t>The stems of notes on the </a:t>
            </a:r>
            <a:r>
              <a:rPr lang="en-US" dirty="0">
                <a:solidFill>
                  <a:schemeClr val="accent6"/>
                </a:solidFill>
              </a:rPr>
              <a:t>middle line </a:t>
            </a:r>
            <a:r>
              <a:rPr lang="en-US" dirty="0"/>
              <a:t>can go up or down.</a:t>
            </a:r>
            <a:endParaRPr lang="en-IE" dirty="0"/>
          </a:p>
        </p:txBody>
      </p:sp>
      <p:pic>
        <p:nvPicPr>
          <p:cNvPr id="5" name="Picture 4" descr="A close-up of a music note&#10;&#10;Description automatically generated">
            <a:extLst>
              <a:ext uri="{FF2B5EF4-FFF2-40B4-BE49-F238E27FC236}">
                <a16:creationId xmlns:a16="http://schemas.microsoft.com/office/drawing/2014/main" id="{CC812E2D-F8C9-7B25-9315-F7F213877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36" y="4165462"/>
            <a:ext cx="4823927" cy="16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3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C59D-7952-238B-B5EB-797F83E8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Time Signatures Tell Us</a:t>
            </a:r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6AF098-C5FA-57EE-C869-FE892B6E7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624400"/>
              </p:ext>
            </p:extLst>
          </p:nvPr>
        </p:nvGraphicFramePr>
        <p:xfrm>
          <a:off x="628650" y="1825624"/>
          <a:ext cx="7886700" cy="334353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61407">
                  <a:extLst>
                    <a:ext uri="{9D8B030D-6E8A-4147-A177-3AD203B41FA5}">
                      <a16:colId xmlns:a16="http://schemas.microsoft.com/office/drawing/2014/main" val="76583215"/>
                    </a:ext>
                  </a:extLst>
                </a:gridCol>
                <a:gridCol w="6425293">
                  <a:extLst>
                    <a:ext uri="{9D8B030D-6E8A-4147-A177-3AD203B41FA5}">
                      <a16:colId xmlns:a16="http://schemas.microsoft.com/office/drawing/2014/main" val="3393753867"/>
                    </a:ext>
                  </a:extLst>
                </a:gridCol>
              </a:tblGrid>
              <a:tr h="1221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/>
                        <a:t>Time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/>
                        <a:t>signature</a:t>
                      </a:r>
                      <a:endParaRPr lang="en-I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2200" dirty="0"/>
                        <a:t>What it tells us </a:t>
                      </a:r>
                      <a:endParaRPr lang="en-I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070393"/>
                  </a:ext>
                </a:extLst>
              </a:tr>
              <a:tr h="707473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There are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crotchet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dirty="0"/>
                        <a:t>beats in each bar.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222009"/>
                  </a:ext>
                </a:extLst>
              </a:tr>
              <a:tr h="7074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There are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crotchet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dirty="0"/>
                        <a:t>beats in each bar.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07968"/>
                  </a:ext>
                </a:extLst>
              </a:tr>
              <a:tr h="707473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There are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crotchet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dirty="0"/>
                        <a:t>beats in each bar.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284774"/>
                  </a:ext>
                </a:extLst>
              </a:tr>
            </a:tbl>
          </a:graphicData>
        </a:graphic>
      </p:graphicFrame>
      <p:pic>
        <p:nvPicPr>
          <p:cNvPr id="5" name="Picture 4" descr="A group of logos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4DD28423-3873-95D1-0958-0ED5E4928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2" y="3093974"/>
            <a:ext cx="257843" cy="578677"/>
          </a:xfrm>
          <a:prstGeom prst="rect">
            <a:avLst/>
          </a:prstGeom>
        </p:spPr>
      </p:pic>
      <p:pic>
        <p:nvPicPr>
          <p:cNvPr id="7" name="Picture 6" descr="A number three and a blue and white logo&#10;&#10;Description automatically generated">
            <a:extLst>
              <a:ext uri="{FF2B5EF4-FFF2-40B4-BE49-F238E27FC236}">
                <a16:creationId xmlns:a16="http://schemas.microsoft.com/office/drawing/2014/main" id="{E8DC1CE9-C199-B12F-6BD9-C2D4DC611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2" y="3807586"/>
            <a:ext cx="257843" cy="555417"/>
          </a:xfrm>
          <a:prstGeom prst="rect">
            <a:avLst/>
          </a:prstGeom>
        </p:spPr>
      </p:pic>
      <p:pic>
        <p:nvPicPr>
          <p:cNvPr id="9" name="Picture 8" descr="A group of logos with numbers&#10;&#10;Description automatically generated with medium confidence">
            <a:extLst>
              <a:ext uri="{FF2B5EF4-FFF2-40B4-BE49-F238E27FC236}">
                <a16:creationId xmlns:a16="http://schemas.microsoft.com/office/drawing/2014/main" id="{B4F6AFF2-EB05-A053-02D9-C32A793B4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2" y="4517229"/>
            <a:ext cx="227520" cy="5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A5C5-4F5A-D674-D7A2-25DB2AF7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Bars and Bar Lines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11CD6-913A-5392-B461-D8B114AEF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543801" cy="435133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rgbClr val="27BBA2"/>
                </a:solidFill>
              </a:rPr>
              <a:t>bar</a:t>
            </a:r>
            <a:r>
              <a:rPr lang="en-US" dirty="0"/>
              <a:t> is a small segment of music that holds a certain number of beats.</a:t>
            </a:r>
          </a:p>
          <a:p>
            <a:pPr>
              <a:buClr>
                <a:srgbClr val="C00000"/>
              </a:buClr>
            </a:pPr>
            <a:r>
              <a:rPr lang="en-US" b="1" dirty="0">
                <a:solidFill>
                  <a:srgbClr val="27BBA2"/>
                </a:solidFill>
              </a:rPr>
              <a:t>Bar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lines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are vertical lines that mark the end of each </a:t>
            </a:r>
            <a:r>
              <a:rPr lang="en-US" b="1" dirty="0"/>
              <a:t>bar</a:t>
            </a:r>
            <a:r>
              <a:rPr lang="en-US" dirty="0"/>
              <a:t> of music.</a:t>
            </a:r>
          </a:p>
          <a:p>
            <a:pPr>
              <a:buClr>
                <a:srgbClr val="C00000"/>
              </a:buClr>
            </a:pPr>
            <a:r>
              <a:rPr lang="en-US" dirty="0"/>
              <a:t>The </a:t>
            </a:r>
            <a:r>
              <a:rPr lang="en-US" b="1" dirty="0">
                <a:solidFill>
                  <a:srgbClr val="27BBA2"/>
                </a:solidFill>
              </a:rPr>
              <a:t>bar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lines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separate each group of beats to make them easier to read.</a:t>
            </a:r>
          </a:p>
        </p:txBody>
      </p:sp>
    </p:spTree>
    <p:extLst>
      <p:ext uri="{BB962C8B-B14F-4D97-AF65-F5344CB8AC3E}">
        <p14:creationId xmlns:p14="http://schemas.microsoft.com/office/powerpoint/2010/main" val="341382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A5C5-4F5A-D674-D7A2-25DB2AF7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Bars and Bar Lines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11CD6-913A-5392-B461-D8B114AEF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58151" cy="435133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/>
              <a:t>The number of beats grouped together in each bar must equal the top number in the </a:t>
            </a:r>
            <a:r>
              <a:rPr lang="en-US" b="1" dirty="0">
                <a:solidFill>
                  <a:srgbClr val="27BBA2"/>
                </a:solidFill>
              </a:rPr>
              <a:t>time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signature</a:t>
            </a:r>
            <a:r>
              <a:rPr lang="en-US" dirty="0"/>
              <a:t>.</a:t>
            </a:r>
          </a:p>
          <a:p>
            <a:pPr>
              <a:buClr>
                <a:srgbClr val="C00000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rgbClr val="27BBA2"/>
                </a:solidFill>
              </a:rPr>
              <a:t>double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bar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line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is used to indicate the end of a piece of music.</a:t>
            </a:r>
            <a:endParaRPr lang="en-IE" dirty="0"/>
          </a:p>
        </p:txBody>
      </p:sp>
      <p:pic>
        <p:nvPicPr>
          <p:cNvPr id="4" name="Picture 3" descr="A diagram of a lin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4602355F-9521-48D7-769E-EF0CCBC55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40" y="3429000"/>
            <a:ext cx="6721555" cy="23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9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4EAD-CCBC-496A-FBBC-4DC398779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02D4-42A6-C0BA-05A7-80AE589B3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356731" cy="43513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7BBA2"/>
                </a:solidFill>
              </a:rPr>
              <a:t>Note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values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are symbols which indicate how long a note lasts for.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Note values include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A </a:t>
            </a:r>
            <a:r>
              <a:rPr lang="en-US" b="1" dirty="0">
                <a:solidFill>
                  <a:srgbClr val="27BBA2"/>
                </a:solidFill>
              </a:rPr>
              <a:t>time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signature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indicates how many beats there are in each bar of music and what type of beats these are.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A pattern of note values is called a </a:t>
            </a:r>
            <a:r>
              <a:rPr lang="en-US" b="1" dirty="0">
                <a:solidFill>
                  <a:srgbClr val="27BBA2"/>
                </a:solidFill>
              </a:rPr>
              <a:t>rhythm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pattern</a:t>
            </a:r>
            <a:r>
              <a:rPr lang="en-US" dirty="0"/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A rhythm pattern is written on a </a:t>
            </a:r>
            <a:r>
              <a:rPr lang="en-US" b="1" dirty="0">
                <a:solidFill>
                  <a:srgbClr val="27BBA2"/>
                </a:solidFill>
              </a:rPr>
              <a:t>rhythm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stave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with </a:t>
            </a:r>
            <a:r>
              <a:rPr lang="en-US" b="1" dirty="0">
                <a:solidFill>
                  <a:srgbClr val="27BBA2"/>
                </a:solidFill>
              </a:rPr>
              <a:t>bar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lines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to separate the rhythms based on the time signature.</a:t>
            </a:r>
            <a:endParaRPr lang="en-IE" dirty="0"/>
          </a:p>
        </p:txBody>
      </p:sp>
      <p:pic>
        <p:nvPicPr>
          <p:cNvPr id="5" name="Picture 4" descr="A diagram of music notes&#10;&#10;Description automatically generated">
            <a:extLst>
              <a:ext uri="{FF2B5EF4-FFF2-40B4-BE49-F238E27FC236}">
                <a16:creationId xmlns:a16="http://schemas.microsoft.com/office/drawing/2014/main" id="{79BD73A4-A7F2-21DB-2DE3-B96F64A33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04" y="2035177"/>
            <a:ext cx="2410408" cy="21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5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EA8-C9A4-B3B6-9BC8-DF507F63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Rhythmic Features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8EE9C-F97C-324A-0F36-675C9B698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b="1" dirty="0">
                <a:solidFill>
                  <a:srgbClr val="27BBA2"/>
                </a:solidFill>
              </a:rPr>
              <a:t>Rhythmic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features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describe specific elements of a rhythm pattern that can be identified by listeners.</a:t>
            </a:r>
          </a:p>
          <a:p>
            <a:pPr>
              <a:buClr>
                <a:srgbClr val="C00000"/>
              </a:buClr>
            </a:pPr>
            <a:r>
              <a:rPr lang="en-US" b="1" dirty="0">
                <a:solidFill>
                  <a:srgbClr val="27BBA2"/>
                </a:solidFill>
              </a:rPr>
              <a:t>Rhythmic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features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include:</a:t>
            </a:r>
          </a:p>
          <a:p>
            <a:pPr>
              <a:buClr>
                <a:srgbClr val="C00000"/>
              </a:buClr>
              <a:buSzPct val="80000"/>
            </a:pPr>
            <a:r>
              <a:rPr lang="en-US" sz="2000" b="1" dirty="0">
                <a:solidFill>
                  <a:srgbClr val="27BBA2"/>
                </a:solidFill>
              </a:rPr>
              <a:t>Repeated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27BBA2"/>
                </a:solidFill>
              </a:rPr>
              <a:t>rhythmic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27BBA2"/>
                </a:solidFill>
              </a:rPr>
              <a:t>patterns</a:t>
            </a:r>
          </a:p>
          <a:p>
            <a:pPr>
              <a:buClr>
                <a:srgbClr val="C00000"/>
              </a:buClr>
              <a:buSzPct val="80000"/>
            </a:pPr>
            <a:r>
              <a:rPr lang="en-US" sz="2000" b="1" dirty="0">
                <a:solidFill>
                  <a:srgbClr val="27BBA2"/>
                </a:solidFill>
              </a:rPr>
              <a:t>Rhythmic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27BBA2"/>
                </a:solidFill>
              </a:rPr>
              <a:t>ostinatos</a:t>
            </a:r>
          </a:p>
          <a:p>
            <a:pPr>
              <a:buClr>
                <a:srgbClr val="C00000"/>
              </a:buClr>
              <a:buSzPct val="80000"/>
            </a:pPr>
            <a:r>
              <a:rPr lang="en-US" sz="2000" b="1" dirty="0">
                <a:solidFill>
                  <a:srgbClr val="27BBA2"/>
                </a:solidFill>
              </a:rPr>
              <a:t>Dotted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27BBA2"/>
                </a:solidFill>
              </a:rPr>
              <a:t>rhythms</a:t>
            </a:r>
          </a:p>
          <a:p>
            <a:pPr>
              <a:buClr>
                <a:srgbClr val="C00000"/>
              </a:buClr>
              <a:buSzPct val="80000"/>
            </a:pPr>
            <a:r>
              <a:rPr lang="en-US" sz="2000" b="1" dirty="0">
                <a:solidFill>
                  <a:srgbClr val="27BBA2"/>
                </a:solidFill>
              </a:rPr>
              <a:t>Rests</a:t>
            </a:r>
            <a:endParaRPr lang="en-IE" sz="2000" b="1" dirty="0">
              <a:solidFill>
                <a:srgbClr val="27BBA2"/>
              </a:solidFill>
            </a:endParaRPr>
          </a:p>
          <a:p>
            <a:pPr>
              <a:buClr>
                <a:srgbClr val="C00000"/>
              </a:buClr>
            </a:pPr>
            <a:endParaRPr lang="en-US" dirty="0"/>
          </a:p>
        </p:txBody>
      </p:sp>
      <p:pic>
        <p:nvPicPr>
          <p:cNvPr id="5" name="Picture 4" descr="A person playing a drum&#10;&#10;Description automatically generated">
            <a:extLst>
              <a:ext uri="{FF2B5EF4-FFF2-40B4-BE49-F238E27FC236}">
                <a16:creationId xmlns:a16="http://schemas.microsoft.com/office/drawing/2014/main" id="{628DF27F-77F0-02FB-3F35-45B0145A7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21" y="2815385"/>
            <a:ext cx="4027554" cy="26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7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36165-841F-CDB7-EF88-9ED5029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Pulse, Metre &amp; Rhythm</a:t>
            </a:r>
            <a:endParaRPr lang="en-IE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A person playing a drum set&#10;&#10;Description automatically generated">
            <a:extLst>
              <a:ext uri="{FF2B5EF4-FFF2-40B4-BE49-F238E27FC236}">
                <a16:creationId xmlns:a16="http://schemas.microsoft.com/office/drawing/2014/main" id="{9673D6B6-6664-1F4A-9B55-D6A97BF0D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6" y="1476085"/>
            <a:ext cx="7630008" cy="4304870"/>
          </a:xfrm>
        </p:spPr>
      </p:pic>
    </p:spTree>
    <p:extLst>
      <p:ext uri="{BB962C8B-B14F-4D97-AF65-F5344CB8AC3E}">
        <p14:creationId xmlns:p14="http://schemas.microsoft.com/office/powerpoint/2010/main" val="3677951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14E9-1C29-F223-A043-6A249E69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Rhythmic Ostinatos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4357E-174F-BFB4-DF21-3D48A8877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rgbClr val="27BBA2"/>
                </a:solidFill>
              </a:rPr>
              <a:t>rhythmic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ostinato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is a short rhythm pattern that is repeated throughout a whole piece of music or for a long section of it.</a:t>
            </a:r>
          </a:p>
          <a:p>
            <a:pPr>
              <a:buClr>
                <a:srgbClr val="C00000"/>
              </a:buClr>
            </a:pPr>
            <a:r>
              <a:rPr lang="en-US" b="1" dirty="0">
                <a:solidFill>
                  <a:srgbClr val="27BBA2"/>
                </a:solidFill>
              </a:rPr>
              <a:t>Ostinatos</a:t>
            </a:r>
            <a:r>
              <a:rPr lang="en-US" dirty="0"/>
              <a:t> can have a simple or complex rhythm.</a:t>
            </a:r>
          </a:p>
          <a:p>
            <a:pPr>
              <a:buClr>
                <a:srgbClr val="C00000"/>
              </a:buClr>
            </a:pPr>
            <a:r>
              <a:rPr lang="en-US" dirty="0"/>
              <a:t>They are easy to recognise in music as they repeat throughout.</a:t>
            </a:r>
            <a:endParaRPr lang="en-IE" dirty="0"/>
          </a:p>
        </p:txBody>
      </p:sp>
      <p:pic>
        <p:nvPicPr>
          <p:cNvPr id="5" name="Picture 4" descr="A black line with a black dot&#10;&#10;Description automatically generated">
            <a:extLst>
              <a:ext uri="{FF2B5EF4-FFF2-40B4-BE49-F238E27FC236}">
                <a16:creationId xmlns:a16="http://schemas.microsoft.com/office/drawing/2014/main" id="{7DB9C66D-7419-B657-3B21-28835900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4332"/>
            <a:ext cx="7781925" cy="13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46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3A81-A3D3-8A5B-D4DD-1497FF5E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Dotted Rhythms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8B4E8-496E-4C3F-FA97-05A84E260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35432" cy="4351338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rgbClr val="27BBA2"/>
                </a:solidFill>
              </a:rPr>
              <a:t>dot</a:t>
            </a:r>
            <a:r>
              <a:rPr lang="en-US" dirty="0"/>
              <a:t> placed after a note adds on </a:t>
            </a:r>
            <a:r>
              <a:rPr lang="en-US" b="1" dirty="0">
                <a:solidFill>
                  <a:srgbClr val="27BBA2"/>
                </a:solidFill>
              </a:rPr>
              <a:t>half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the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value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of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the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original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note</a:t>
            </a:r>
            <a:r>
              <a:rPr lang="en-US" dirty="0"/>
              <a:t>, making the note last half as long again.</a:t>
            </a:r>
            <a:endParaRPr lang="en-I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F7B615-6C1D-8418-1ECE-A769DD9B5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30409"/>
              </p:ext>
            </p:extLst>
          </p:nvPr>
        </p:nvGraphicFramePr>
        <p:xfrm>
          <a:off x="1698366" y="2983204"/>
          <a:ext cx="6096000" cy="275878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84589">
                  <a:extLst>
                    <a:ext uri="{9D8B030D-6E8A-4147-A177-3AD203B41FA5}">
                      <a16:colId xmlns:a16="http://schemas.microsoft.com/office/drawing/2014/main" val="3762542333"/>
                    </a:ext>
                  </a:extLst>
                </a:gridCol>
                <a:gridCol w="1163411">
                  <a:extLst>
                    <a:ext uri="{9D8B030D-6E8A-4147-A177-3AD203B41FA5}">
                      <a16:colId xmlns:a16="http://schemas.microsoft.com/office/drawing/2014/main" val="41136514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6541217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0568695"/>
                    </a:ext>
                  </a:extLst>
                </a:gridCol>
              </a:tblGrid>
              <a:tr h="689696">
                <a:tc>
                  <a:txBody>
                    <a:bodyPr/>
                    <a:lstStyle/>
                    <a:p>
                      <a:r>
                        <a:rPr lang="en-US" dirty="0"/>
                        <a:t>Note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Dotted note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Beats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316861"/>
                  </a:ext>
                </a:extLst>
              </a:tr>
              <a:tr h="68969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Semibreve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4 beats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6 beats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86930"/>
                  </a:ext>
                </a:extLst>
              </a:tr>
              <a:tr h="68969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Minim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2 beats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3 beats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456021"/>
                  </a:ext>
                </a:extLst>
              </a:tr>
              <a:tr h="68969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Crotchet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1 beat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1 ½  beats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501494"/>
                  </a:ext>
                </a:extLst>
              </a:tr>
            </a:tbl>
          </a:graphicData>
        </a:graphic>
      </p:graphicFrame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635AD373-4D0A-B7AE-C96E-20F40468E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97" y="3951853"/>
            <a:ext cx="293564" cy="192788"/>
          </a:xfrm>
          <a:prstGeom prst="rect">
            <a:avLst/>
          </a:prstGeom>
        </p:spPr>
      </p:pic>
      <p:pic>
        <p:nvPicPr>
          <p:cNvPr id="8" name="Picture 7" descr="A black and white object&#10;&#10;Description automatically generated with medium confidence">
            <a:extLst>
              <a:ext uri="{FF2B5EF4-FFF2-40B4-BE49-F238E27FC236}">
                <a16:creationId xmlns:a16="http://schemas.microsoft.com/office/drawing/2014/main" id="{44007EC0-1115-32AB-FF56-B24BAC048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07" y="4405563"/>
            <a:ext cx="226745" cy="545503"/>
          </a:xfrm>
          <a:prstGeom prst="rect">
            <a:avLst/>
          </a:prstGeom>
        </p:spPr>
      </p:pic>
      <p:pic>
        <p:nvPicPr>
          <p:cNvPr id="10" name="Picture 9" descr="A black and white pole&#10;&#10;Description automatically generated with medium confidence">
            <a:extLst>
              <a:ext uri="{FF2B5EF4-FFF2-40B4-BE49-F238E27FC236}">
                <a16:creationId xmlns:a16="http://schemas.microsoft.com/office/drawing/2014/main" id="{726574D5-523F-78DF-3B41-BD1FA3183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07" y="5113290"/>
            <a:ext cx="205933" cy="533453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A5B344FA-EB47-69D5-3061-B78DCF711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60" y="3959521"/>
            <a:ext cx="375718" cy="177453"/>
          </a:xfrm>
          <a:prstGeom prst="rect">
            <a:avLst/>
          </a:prstGeom>
        </p:spPr>
      </p:pic>
      <p:pic>
        <p:nvPicPr>
          <p:cNvPr id="14" name="Picture 13" descr="A black and white musical note&#10;&#10;Description automatically generated">
            <a:extLst>
              <a:ext uri="{FF2B5EF4-FFF2-40B4-BE49-F238E27FC236}">
                <a16:creationId xmlns:a16="http://schemas.microsoft.com/office/drawing/2014/main" id="{92AB428A-B618-B3CF-D3EF-2DDDEFE98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22" y="4426369"/>
            <a:ext cx="309994" cy="552075"/>
          </a:xfrm>
          <a:prstGeom prst="rect">
            <a:avLst/>
          </a:prstGeom>
        </p:spPr>
      </p:pic>
      <p:pic>
        <p:nvPicPr>
          <p:cNvPr id="16" name="Picture 15" descr="A black and white musical note&#10;&#10;Description automatically generated">
            <a:extLst>
              <a:ext uri="{FF2B5EF4-FFF2-40B4-BE49-F238E27FC236}">
                <a16:creationId xmlns:a16="http://schemas.microsoft.com/office/drawing/2014/main" id="{EEA2AB89-B88D-5454-AF4C-47D8CF49C8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44" y="5113290"/>
            <a:ext cx="282610" cy="5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0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6CAF-F248-0519-2A50-F5C31E48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E3CB1-20FF-BF40-95F0-DFEF42520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/>
              <a:t>Symbols used to indicate durations of silence are called rests.</a:t>
            </a:r>
          </a:p>
          <a:p>
            <a:pPr>
              <a:buClr>
                <a:srgbClr val="C00000"/>
              </a:buClr>
            </a:pPr>
            <a:r>
              <a:rPr lang="en-US" dirty="0"/>
              <a:t>There is a rest for every note value.</a:t>
            </a:r>
          </a:p>
          <a:p>
            <a:pPr>
              <a:buClr>
                <a:srgbClr val="C00000"/>
              </a:buClr>
            </a:pPr>
            <a:endParaRPr lang="en-I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0058F1-7141-9034-290E-F8F3875CA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628161"/>
              </p:ext>
            </p:extLst>
          </p:nvPr>
        </p:nvGraphicFramePr>
        <p:xfrm>
          <a:off x="745478" y="3232797"/>
          <a:ext cx="7653044" cy="259650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88172">
                  <a:extLst>
                    <a:ext uri="{9D8B030D-6E8A-4147-A177-3AD203B41FA5}">
                      <a16:colId xmlns:a16="http://schemas.microsoft.com/office/drawing/2014/main" val="74716525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761109372"/>
                    </a:ext>
                  </a:extLst>
                </a:gridCol>
                <a:gridCol w="2160911">
                  <a:extLst>
                    <a:ext uri="{9D8B030D-6E8A-4147-A177-3AD203B41FA5}">
                      <a16:colId xmlns:a16="http://schemas.microsoft.com/office/drawing/2014/main" val="3940452050"/>
                    </a:ext>
                  </a:extLst>
                </a:gridCol>
                <a:gridCol w="1913261">
                  <a:extLst>
                    <a:ext uri="{9D8B030D-6E8A-4147-A177-3AD203B41FA5}">
                      <a16:colId xmlns:a16="http://schemas.microsoft.com/office/drawing/2014/main" val="1855700974"/>
                    </a:ext>
                  </a:extLst>
                </a:gridCol>
              </a:tblGrid>
              <a:tr h="5193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Note value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Rest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542790"/>
                  </a:ext>
                </a:extLst>
              </a:tr>
              <a:tr h="5193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Semibreve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beats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51949"/>
                  </a:ext>
                </a:extLst>
              </a:tr>
              <a:tr h="5193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beats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538144"/>
                  </a:ext>
                </a:extLst>
              </a:tr>
              <a:tr h="5193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Crotchet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beat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335358"/>
                  </a:ext>
                </a:extLst>
              </a:tr>
              <a:tr h="5193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Quaver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½ beat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386009"/>
                  </a:ext>
                </a:extLst>
              </a:tr>
            </a:tbl>
          </a:graphicData>
        </a:graphic>
      </p:graphicFrame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C44DC1BB-2B05-28B7-E2F5-415268C7E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46" y="3981215"/>
            <a:ext cx="275460" cy="152976"/>
          </a:xfrm>
          <a:prstGeom prst="rect">
            <a:avLst/>
          </a:prstGeom>
        </p:spPr>
      </p:pic>
      <p:pic>
        <p:nvPicPr>
          <p:cNvPr id="8" name="Picture 7" descr="A black pole with a white background&#10;&#10;Description automatically generated">
            <a:extLst>
              <a:ext uri="{FF2B5EF4-FFF2-40B4-BE49-F238E27FC236}">
                <a16:creationId xmlns:a16="http://schemas.microsoft.com/office/drawing/2014/main" id="{09E67D80-018B-3A79-E52C-5605830E2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00" y="4328876"/>
            <a:ext cx="154081" cy="403625"/>
          </a:xfrm>
          <a:prstGeom prst="rect">
            <a:avLst/>
          </a:prstGeom>
        </p:spPr>
      </p:pic>
      <p:pic>
        <p:nvPicPr>
          <p:cNvPr id="10" name="Picture 9" descr="A black pole with a white background&#10;&#10;Description automatically generated">
            <a:extLst>
              <a:ext uri="{FF2B5EF4-FFF2-40B4-BE49-F238E27FC236}">
                <a16:creationId xmlns:a16="http://schemas.microsoft.com/office/drawing/2014/main" id="{2329CA87-9BD6-AF51-E5AC-33889E285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36" y="4843966"/>
            <a:ext cx="154080" cy="418052"/>
          </a:xfrm>
          <a:prstGeom prst="rect">
            <a:avLst/>
          </a:prstGeom>
        </p:spPr>
      </p:pic>
      <p:pic>
        <p:nvPicPr>
          <p:cNvPr id="12" name="Picture 11" descr="A black music note with a curved end&#10;&#10;Description automatically generated">
            <a:extLst>
              <a:ext uri="{FF2B5EF4-FFF2-40B4-BE49-F238E27FC236}">
                <a16:creationId xmlns:a16="http://schemas.microsoft.com/office/drawing/2014/main" id="{B1834E9C-67C2-5F95-507F-FAF79FA7E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00" y="5329486"/>
            <a:ext cx="231953" cy="448484"/>
          </a:xfrm>
          <a:prstGeom prst="rect">
            <a:avLst/>
          </a:prstGeom>
        </p:spPr>
      </p:pic>
      <p:pic>
        <p:nvPicPr>
          <p:cNvPr id="14" name="Picture 13" descr="A black and white rectangular object&#10;&#10;Description automatically generated">
            <a:extLst>
              <a:ext uri="{FF2B5EF4-FFF2-40B4-BE49-F238E27FC236}">
                <a16:creationId xmlns:a16="http://schemas.microsoft.com/office/drawing/2014/main" id="{506BFEBD-F21D-55D4-DB0F-2D90C9348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91" y="3781539"/>
            <a:ext cx="519584" cy="460327"/>
          </a:xfrm>
          <a:prstGeom prst="rect">
            <a:avLst/>
          </a:prstGeom>
        </p:spPr>
      </p:pic>
      <p:pic>
        <p:nvPicPr>
          <p:cNvPr id="16" name="Picture 15" descr="A black and white rectangular object&#10;&#10;Description automatically generated">
            <a:extLst>
              <a:ext uri="{FF2B5EF4-FFF2-40B4-BE49-F238E27FC236}">
                <a16:creationId xmlns:a16="http://schemas.microsoft.com/office/drawing/2014/main" id="{1A10175A-9214-E846-0C0F-E53B8FE12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0" y="4303905"/>
            <a:ext cx="482005" cy="428596"/>
          </a:xfrm>
          <a:prstGeom prst="rect">
            <a:avLst/>
          </a:prstGeom>
        </p:spPr>
      </p:pic>
      <p:pic>
        <p:nvPicPr>
          <p:cNvPr id="18" name="Picture 17" descr="A black and white symbol on a white background&#10;&#10;Description automatically generated">
            <a:extLst>
              <a:ext uri="{FF2B5EF4-FFF2-40B4-BE49-F238E27FC236}">
                <a16:creationId xmlns:a16="http://schemas.microsoft.com/office/drawing/2014/main" id="{3D050593-EBAF-130F-3CDD-998F6CB0BF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76" y="4826558"/>
            <a:ext cx="482005" cy="418052"/>
          </a:xfrm>
          <a:prstGeom prst="rect">
            <a:avLst/>
          </a:prstGeom>
        </p:spPr>
      </p:pic>
      <p:pic>
        <p:nvPicPr>
          <p:cNvPr id="20" name="Picture 19" descr="A black and white sheet music with a treble clef&#10;&#10;Description automatically generated">
            <a:extLst>
              <a:ext uri="{FF2B5EF4-FFF2-40B4-BE49-F238E27FC236}">
                <a16:creationId xmlns:a16="http://schemas.microsoft.com/office/drawing/2014/main" id="{656EB2BF-6FD9-CE73-7AA7-4D59A008D6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74" y="5376055"/>
            <a:ext cx="471801" cy="4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885A-EA96-C60B-E0B9-9924DE701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4BAF4-CFFE-BE18-99A7-C6C9B82BF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Rhythmic features describe specific elements of the rhythm pattern.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A repeated </a:t>
            </a:r>
            <a:r>
              <a:rPr lang="en-US" sz="2000" b="1" dirty="0">
                <a:solidFill>
                  <a:srgbClr val="27BBA2"/>
                </a:solidFill>
              </a:rPr>
              <a:t>rhythm pattern </a:t>
            </a:r>
            <a:r>
              <a:rPr lang="en-US" sz="2000" dirty="0"/>
              <a:t>is a group of note values that appears several times in a piece of music.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27BBA2"/>
                </a:solidFill>
              </a:rPr>
              <a:t>rhythmic ostinato </a:t>
            </a:r>
            <a:r>
              <a:rPr lang="en-US" sz="2000" dirty="0"/>
              <a:t>is a short rhythm pattern that is constantly repeated in (a section of) a piece of music.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7BBA2"/>
                </a:solidFill>
              </a:rPr>
              <a:t>Dotted rhythms </a:t>
            </a:r>
            <a:r>
              <a:rPr lang="en-US" sz="2000" dirty="0"/>
              <a:t>include notes that have a dot added after them. The dot adds on half of the value of the original note.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27BBA2"/>
                </a:solidFill>
              </a:rPr>
              <a:t>rest</a:t>
            </a:r>
            <a:r>
              <a:rPr lang="en-US" sz="2000" dirty="0"/>
              <a:t> is a symbol used to indicate silence in music. There is a rest symbol to match every note value.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Rests can add drama or tension to piece of music.</a:t>
            </a:r>
          </a:p>
        </p:txBody>
      </p:sp>
    </p:spTree>
    <p:extLst>
      <p:ext uri="{BB962C8B-B14F-4D97-AF65-F5344CB8AC3E}">
        <p14:creationId xmlns:p14="http://schemas.microsoft.com/office/powerpoint/2010/main" val="2101989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B6F2-FD77-43C8-85CA-C53731656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Sight-reading and Rhythmic dictation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68541-FF40-13E6-44DE-41298162A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7BBA2"/>
                </a:solidFill>
              </a:rPr>
              <a:t>Sight-reading</a:t>
            </a:r>
            <a:r>
              <a:rPr lang="en-US" dirty="0"/>
              <a:t> is the skill of performing a new piece of music from sight, without preparing or practicing the music beforehand.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7BBA2"/>
                </a:solidFill>
              </a:rPr>
              <a:t>Rhythmic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sight-reading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involves clapping or tapping out a rhythm pattern that you have not seen before.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7BBA2"/>
                </a:solidFill>
              </a:rPr>
              <a:t>Rhythmic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dictation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involves listening to an excerpt and identifying or writing out the rhythm pattern that you hear.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6968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CA40-B050-45C1-8759-A7D10BD6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A2 Review</a:t>
            </a:r>
            <a:br>
              <a:rPr lang="en-US" dirty="0"/>
            </a:br>
            <a:r>
              <a:rPr lang="en-US" sz="2800" dirty="0"/>
              <a:t>Keywords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C0213-F2DB-E29E-99F6-A9F2AC668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0" indent="0">
              <a:buNone/>
            </a:pPr>
            <a:r>
              <a:rPr lang="en-US" dirty="0"/>
              <a:t>Pulse</a:t>
            </a:r>
          </a:p>
          <a:p>
            <a:pPr marL="0" indent="0">
              <a:buNone/>
            </a:pPr>
            <a:r>
              <a:rPr lang="en-US" dirty="0"/>
              <a:t>Beat</a:t>
            </a:r>
          </a:p>
          <a:p>
            <a:pPr marL="0" indent="0">
              <a:buNone/>
            </a:pPr>
            <a:r>
              <a:rPr lang="en-US" dirty="0"/>
              <a:t>Body percussion</a:t>
            </a:r>
          </a:p>
          <a:p>
            <a:pPr marL="0" indent="0">
              <a:buNone/>
            </a:pPr>
            <a:r>
              <a:rPr lang="en-US" dirty="0"/>
              <a:t>Metre</a:t>
            </a:r>
          </a:p>
          <a:p>
            <a:pPr marL="0" indent="0">
              <a:buNone/>
            </a:pPr>
            <a:r>
              <a:rPr lang="en-US" dirty="0"/>
              <a:t>Time signature</a:t>
            </a:r>
          </a:p>
          <a:p>
            <a:pPr marL="0" indent="0">
              <a:buNone/>
            </a:pPr>
            <a:r>
              <a:rPr lang="en-US" dirty="0"/>
              <a:t>Bar</a:t>
            </a:r>
          </a:p>
          <a:p>
            <a:pPr marL="0" indent="0">
              <a:buNone/>
            </a:pPr>
            <a:r>
              <a:rPr lang="en-US" dirty="0"/>
              <a:t>Conductor</a:t>
            </a:r>
          </a:p>
          <a:p>
            <a:pPr marL="0" indent="0">
              <a:buNone/>
            </a:pPr>
            <a:r>
              <a:rPr lang="en-US" dirty="0"/>
              <a:t>Semibreve</a:t>
            </a:r>
          </a:p>
          <a:p>
            <a:pPr marL="0" indent="0">
              <a:buNone/>
            </a:pPr>
            <a:r>
              <a:rPr lang="en-US" dirty="0"/>
              <a:t>Minim</a:t>
            </a:r>
          </a:p>
          <a:p>
            <a:pPr marL="0" indent="0">
              <a:buNone/>
            </a:pPr>
            <a:r>
              <a:rPr lang="en-US" dirty="0"/>
              <a:t>Crotchet</a:t>
            </a:r>
          </a:p>
          <a:p>
            <a:pPr marL="0" indent="0">
              <a:buNone/>
            </a:pPr>
            <a:r>
              <a:rPr lang="en-US" dirty="0"/>
              <a:t>Quaver</a:t>
            </a:r>
          </a:p>
          <a:p>
            <a:pPr marL="0" indent="0">
              <a:buNone/>
            </a:pPr>
            <a:r>
              <a:rPr lang="en-US" dirty="0"/>
              <a:t>Stave</a:t>
            </a:r>
          </a:p>
          <a:p>
            <a:pPr marL="0" indent="0">
              <a:buNone/>
            </a:pPr>
            <a:r>
              <a:rPr lang="en-US" dirty="0"/>
              <a:t>Rhythm pattern</a:t>
            </a:r>
          </a:p>
          <a:p>
            <a:pPr marL="0" indent="0">
              <a:buNone/>
            </a:pPr>
            <a:r>
              <a:rPr lang="en-US" dirty="0"/>
              <a:t>Bar line</a:t>
            </a:r>
          </a:p>
          <a:p>
            <a:pPr marL="0" indent="0">
              <a:buNone/>
            </a:pPr>
            <a:r>
              <a:rPr lang="en-US" dirty="0"/>
              <a:t>Double bar line</a:t>
            </a:r>
          </a:p>
          <a:p>
            <a:pPr marL="0" indent="0">
              <a:buNone/>
            </a:pPr>
            <a:r>
              <a:rPr lang="en-US" dirty="0"/>
              <a:t>Rhythmic ostinato</a:t>
            </a:r>
          </a:p>
          <a:p>
            <a:pPr marL="0" indent="0">
              <a:buNone/>
            </a:pPr>
            <a:r>
              <a:rPr lang="en-US" dirty="0"/>
              <a:t>Dotted rhythm</a:t>
            </a:r>
          </a:p>
          <a:p>
            <a:pPr marL="0" indent="0">
              <a:buNone/>
            </a:pPr>
            <a:r>
              <a:rPr lang="en-US" dirty="0"/>
              <a:t>Rest</a:t>
            </a:r>
          </a:p>
          <a:p>
            <a:pPr marL="0" indent="0">
              <a:buNone/>
            </a:pPr>
            <a:r>
              <a:rPr lang="en-US" dirty="0"/>
              <a:t>Rhythmic sight-reading</a:t>
            </a:r>
          </a:p>
          <a:p>
            <a:pPr marL="0" indent="0">
              <a:buNone/>
            </a:pPr>
            <a:r>
              <a:rPr lang="en-US" dirty="0"/>
              <a:t>Rhythmic dictation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090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24B7-D72C-7C31-2AFD-4057D786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C2C75-F521-CBFE-7574-BB9D27D4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/>
              <a:t>Shutterstock</a:t>
            </a:r>
          </a:p>
          <a:p>
            <a:pPr>
              <a:buClr>
                <a:srgbClr val="C00000"/>
              </a:buClr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207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D4D2-893A-0F04-24F6-9039CFBF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This chapter helps us to…</a:t>
            </a:r>
            <a:endParaRPr lang="en-IE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8A0D7-AA06-8644-7F4C-4AB2E8C2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31374" cy="435133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Identify pulse and metre in pieces of music.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Conduct pieces of music in different metres.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Perform and compose body-percussion patterns.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Compose rhythmic patterns in different time signatures.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Identify, compose and perform rhythm patterns for various types of performances.</a:t>
            </a:r>
          </a:p>
        </p:txBody>
      </p:sp>
    </p:spTree>
    <p:extLst>
      <p:ext uri="{BB962C8B-B14F-4D97-AF65-F5344CB8AC3E}">
        <p14:creationId xmlns:p14="http://schemas.microsoft.com/office/powerpoint/2010/main" val="212048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D4D2-893A-0F04-24F6-9039CFBF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This chapter helps us to…</a:t>
            </a:r>
            <a:endParaRPr lang="en-IE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8A0D7-AA06-8644-7F4C-4AB2E8C2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31374" cy="435133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Explore  rhythmic features in music.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Compose a rhythmic ostinato for performance.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Discuss the use of silence in music.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Perform rhythmic sight-reading.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Identify and write down rhythm patterns using rhythmic notation.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633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C776-E332-FA3B-5537-F108FBF5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F3E2-5CB2-B6AB-2F5D-B18E414C2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313326" cy="4351338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rgbClr val="27BBA2"/>
                </a:solidFill>
              </a:rPr>
              <a:t>beat</a:t>
            </a:r>
            <a:r>
              <a:rPr lang="en-US" dirty="0"/>
              <a:t> is the basic unit of time in music.</a:t>
            </a:r>
          </a:p>
          <a:p>
            <a:pPr>
              <a:buClr>
                <a:srgbClr val="C00000"/>
              </a:buClr>
            </a:pPr>
            <a:r>
              <a:rPr lang="en-US" b="1" dirty="0">
                <a:solidFill>
                  <a:srgbClr val="27BBA2"/>
                </a:solidFill>
              </a:rPr>
              <a:t>Pulse</a:t>
            </a:r>
            <a:r>
              <a:rPr lang="en-US" dirty="0"/>
              <a:t> is the continuous, regular beat that you can detect in most music.</a:t>
            </a:r>
          </a:p>
          <a:p>
            <a:pPr>
              <a:buClr>
                <a:srgbClr val="C00000"/>
              </a:buClr>
            </a:pPr>
            <a:r>
              <a:rPr lang="en-US" b="1" dirty="0">
                <a:solidFill>
                  <a:srgbClr val="27BBA2"/>
                </a:solidFill>
              </a:rPr>
              <a:t>Pulse</a:t>
            </a:r>
            <a:r>
              <a:rPr lang="en-US" dirty="0"/>
              <a:t> is made up of even and repeating </a:t>
            </a:r>
            <a:r>
              <a:rPr lang="en-US" b="1" dirty="0">
                <a:solidFill>
                  <a:srgbClr val="27BBA2"/>
                </a:solidFill>
              </a:rPr>
              <a:t>beats</a:t>
            </a:r>
            <a:r>
              <a:rPr lang="en-US" dirty="0"/>
              <a:t>.</a:t>
            </a:r>
          </a:p>
          <a:p>
            <a:pPr>
              <a:buClr>
                <a:srgbClr val="C00000"/>
              </a:buClr>
            </a:pPr>
            <a:r>
              <a:rPr lang="en-US" dirty="0"/>
              <a:t>We can clap along or tap our feet to the pulse of music.</a:t>
            </a:r>
          </a:p>
          <a:p>
            <a:pPr>
              <a:buClr>
                <a:srgbClr val="C00000"/>
              </a:buClr>
            </a:pPr>
            <a:r>
              <a:rPr lang="en-US" b="1" dirty="0">
                <a:solidFill>
                  <a:srgbClr val="27BBA2"/>
                </a:solidFill>
              </a:rPr>
              <a:t>Pulse</a:t>
            </a:r>
            <a:r>
              <a:rPr lang="en-US" dirty="0"/>
              <a:t> is measured in </a:t>
            </a:r>
            <a:r>
              <a:rPr lang="en-US" b="1" dirty="0">
                <a:solidFill>
                  <a:srgbClr val="27BBA2"/>
                </a:solidFill>
              </a:rPr>
              <a:t>BPM</a:t>
            </a:r>
            <a:r>
              <a:rPr lang="en-US" dirty="0"/>
              <a:t> (beats per minute).</a:t>
            </a:r>
            <a:endParaRPr lang="en-IE" dirty="0"/>
          </a:p>
        </p:txBody>
      </p:sp>
      <p:pic>
        <p:nvPicPr>
          <p:cNvPr id="5" name="Picture 4" descr="A pair of hands clapping&#10;&#10;Description automatically generated">
            <a:extLst>
              <a:ext uri="{FF2B5EF4-FFF2-40B4-BE49-F238E27FC236}">
                <a16:creationId xmlns:a16="http://schemas.microsoft.com/office/drawing/2014/main" id="{B888BC02-3368-A71B-9858-D45493424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80" y="67639"/>
            <a:ext cx="1623050" cy="1623050"/>
          </a:xfrm>
          <a:prstGeom prst="rect">
            <a:avLst/>
          </a:prstGeom>
        </p:spPr>
      </p:pic>
      <p:pic>
        <p:nvPicPr>
          <p:cNvPr id="9" name="Picture 8" descr="A cartoon of a hand making a peace sign&#10;&#10;Description automatically generated">
            <a:extLst>
              <a:ext uri="{FF2B5EF4-FFF2-40B4-BE49-F238E27FC236}">
                <a16:creationId xmlns:a16="http://schemas.microsoft.com/office/drawing/2014/main" id="{30383F39-4F1F-A461-224E-0D61F2033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99" y="3864741"/>
            <a:ext cx="1192451" cy="1973977"/>
          </a:xfrm>
          <a:prstGeom prst="rect">
            <a:avLst/>
          </a:prstGeom>
        </p:spPr>
      </p:pic>
      <p:pic>
        <p:nvPicPr>
          <p:cNvPr id="11" name="Picture 10" descr="A brown boot with black sole&#10;&#10;Description automatically generated">
            <a:extLst>
              <a:ext uri="{FF2B5EF4-FFF2-40B4-BE49-F238E27FC236}">
                <a16:creationId xmlns:a16="http://schemas.microsoft.com/office/drawing/2014/main" id="{45F0D1CC-9F3C-5EEC-313C-D365F40BE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29" y="1825625"/>
            <a:ext cx="2340869" cy="203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5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with her hand on her heart&#10;&#10;Description automatically generated">
            <a:extLst>
              <a:ext uri="{FF2B5EF4-FFF2-40B4-BE49-F238E27FC236}">
                <a16:creationId xmlns:a16="http://schemas.microsoft.com/office/drawing/2014/main" id="{01E4D607-925F-E265-988B-3137EEAEB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17" y="4218932"/>
            <a:ext cx="2396854" cy="149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4F30D-0F8A-6148-86A8-B73DF173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beats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CAFD-B438-D527-E48A-C05B86338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412713" cy="4351338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b="1" dirty="0">
                <a:solidFill>
                  <a:srgbClr val="27BBA2"/>
                </a:solidFill>
              </a:rPr>
              <a:t>Body percussion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is a style of performance that uses </a:t>
            </a:r>
            <a:r>
              <a:rPr lang="en-US" b="1" dirty="0">
                <a:solidFill>
                  <a:srgbClr val="27BBA2"/>
                </a:solidFill>
              </a:rPr>
              <a:t>body</a:t>
            </a:r>
            <a:r>
              <a:rPr lang="en-US" b="1" dirty="0"/>
              <a:t> </a:t>
            </a:r>
            <a:r>
              <a:rPr lang="en-US" b="1" dirty="0">
                <a:solidFill>
                  <a:srgbClr val="27BBA2"/>
                </a:solidFill>
              </a:rPr>
              <a:t>movement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and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actions</a:t>
            </a:r>
            <a:r>
              <a:rPr lang="en-US" dirty="0"/>
              <a:t>.</a:t>
            </a:r>
          </a:p>
          <a:p>
            <a:pPr>
              <a:buClr>
                <a:srgbClr val="C00000"/>
              </a:buClr>
            </a:pPr>
            <a:r>
              <a:rPr lang="en-US" dirty="0"/>
              <a:t>Body percussion uses sounds made by parts of the body, such as the hands, feet, fingers and mouth.</a:t>
            </a:r>
          </a:p>
          <a:p>
            <a:pPr>
              <a:buClr>
                <a:srgbClr val="C00000"/>
              </a:buClr>
            </a:pPr>
            <a:r>
              <a:rPr lang="en-US" dirty="0"/>
              <a:t>They body is used as an instrument to produce rhythmic sounds. </a:t>
            </a:r>
            <a:endParaRPr lang="en-IE" dirty="0"/>
          </a:p>
        </p:txBody>
      </p:sp>
      <p:pic>
        <p:nvPicPr>
          <p:cNvPr id="9" name="Picture 8" descr="A brown boot with black sole&#10;&#10;Description automatically generated">
            <a:extLst>
              <a:ext uri="{FF2B5EF4-FFF2-40B4-BE49-F238E27FC236}">
                <a16:creationId xmlns:a16="http://schemas.microsoft.com/office/drawing/2014/main" id="{021A2BDD-06E2-8F90-28FE-E7B73A1C9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" y="4580881"/>
            <a:ext cx="1586202" cy="1381730"/>
          </a:xfrm>
          <a:prstGeom prst="rect">
            <a:avLst/>
          </a:prstGeom>
        </p:spPr>
      </p:pic>
      <p:pic>
        <p:nvPicPr>
          <p:cNvPr id="7" name="Picture 6" descr="A pair of hands clapping&#10;&#10;Description automatically generated">
            <a:extLst>
              <a:ext uri="{FF2B5EF4-FFF2-40B4-BE49-F238E27FC236}">
                <a16:creationId xmlns:a16="http://schemas.microsoft.com/office/drawing/2014/main" id="{68254D2C-471D-716B-B24C-933944F3F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07" y="4562831"/>
            <a:ext cx="1270233" cy="12702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EE3974-161E-9AA2-9224-4C0ABF468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10" y="4374581"/>
            <a:ext cx="1303835" cy="1356467"/>
          </a:xfrm>
          <a:prstGeom prst="rect">
            <a:avLst/>
          </a:prstGeom>
        </p:spPr>
      </p:pic>
      <p:pic>
        <p:nvPicPr>
          <p:cNvPr id="8" name="Picture 7" descr="A yellow emoji with a finger on the nose&#10;&#10;Description automatically generated">
            <a:extLst>
              <a:ext uri="{FF2B5EF4-FFF2-40B4-BE49-F238E27FC236}">
                <a16:creationId xmlns:a16="http://schemas.microsoft.com/office/drawing/2014/main" id="{586A9B4E-8D40-044C-AA23-E47606337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08" y="4218932"/>
            <a:ext cx="1752094" cy="1752094"/>
          </a:xfrm>
          <a:prstGeom prst="rect">
            <a:avLst/>
          </a:prstGeom>
        </p:spPr>
      </p:pic>
      <p:pic>
        <p:nvPicPr>
          <p:cNvPr id="12" name="Picture 11" descr="A close-up of a pair of legs&#10;&#10;Description automatically generated">
            <a:extLst>
              <a:ext uri="{FF2B5EF4-FFF2-40B4-BE49-F238E27FC236}">
                <a16:creationId xmlns:a16="http://schemas.microsoft.com/office/drawing/2014/main" id="{23039496-C71D-B172-9CC2-CAA14173EC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29" y="4562831"/>
            <a:ext cx="1616720" cy="1212540"/>
          </a:xfrm>
          <a:prstGeom prst="rect">
            <a:avLst/>
          </a:prstGeom>
        </p:spPr>
      </p:pic>
      <p:pic>
        <p:nvPicPr>
          <p:cNvPr id="11" name="Picture 10" descr="A cartoon of a hand making a peace sign&#10;&#10;Description automatically generated">
            <a:extLst>
              <a:ext uri="{FF2B5EF4-FFF2-40B4-BE49-F238E27FC236}">
                <a16:creationId xmlns:a16="http://schemas.microsoft.com/office/drawing/2014/main" id="{5209DBA2-D20B-A636-C90F-6DEACA0529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82" y="4374581"/>
            <a:ext cx="767331" cy="12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4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8D24-1D31-575C-B6FE-25F98BFF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14295-743C-3489-5DD0-8CEF77A96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7BBA2"/>
                </a:solidFill>
              </a:rPr>
              <a:t>Pulse</a:t>
            </a:r>
            <a:r>
              <a:rPr lang="en-US" dirty="0"/>
              <a:t> is the steady, repeating beat that you can detect in most music.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A </a:t>
            </a:r>
            <a:r>
              <a:rPr lang="en-US" b="1" dirty="0">
                <a:solidFill>
                  <a:srgbClr val="27BBA2"/>
                </a:solidFill>
              </a:rPr>
              <a:t>beat</a:t>
            </a:r>
            <a:r>
              <a:rPr lang="en-US" dirty="0"/>
              <a:t> is the basic unit of time in a piece of music.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Pulse is measured in </a:t>
            </a:r>
            <a:r>
              <a:rPr lang="en-US" b="1" dirty="0">
                <a:solidFill>
                  <a:srgbClr val="27BBA2"/>
                </a:solidFill>
              </a:rPr>
              <a:t>BPM</a:t>
            </a:r>
            <a:r>
              <a:rPr lang="en-US" dirty="0"/>
              <a:t> (beats per minute).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7BBA2"/>
                </a:solidFill>
              </a:rPr>
              <a:t>Body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percussion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is a style of performance that uses the body and movement to create sounds.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139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88EA-3823-7376-4BA3-3D9010B8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A6AD1-2045-3A85-17F7-B8AE69467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b="1" dirty="0">
                <a:solidFill>
                  <a:srgbClr val="27BBA2"/>
                </a:solidFill>
              </a:rPr>
              <a:t>Metre</a:t>
            </a:r>
            <a:r>
              <a:rPr lang="en-US" dirty="0"/>
              <a:t> is the way </a:t>
            </a:r>
            <a:r>
              <a:rPr lang="en-US" b="1" dirty="0">
                <a:solidFill>
                  <a:srgbClr val="27BBA2"/>
                </a:solidFill>
              </a:rPr>
              <a:t>beats</a:t>
            </a:r>
            <a:r>
              <a:rPr lang="en-US" dirty="0"/>
              <a:t> or </a:t>
            </a:r>
            <a:r>
              <a:rPr lang="en-US" b="1" dirty="0">
                <a:solidFill>
                  <a:srgbClr val="27BBA2"/>
                </a:solidFill>
              </a:rPr>
              <a:t>pulses</a:t>
            </a:r>
            <a:r>
              <a:rPr lang="en-US" dirty="0"/>
              <a:t> are grouped together to make a pattern of </a:t>
            </a:r>
            <a:r>
              <a:rPr lang="en-US" b="1" dirty="0">
                <a:solidFill>
                  <a:srgbClr val="27BBA2"/>
                </a:solidFill>
              </a:rPr>
              <a:t>strong</a:t>
            </a:r>
            <a:r>
              <a:rPr lang="en-US" dirty="0"/>
              <a:t> and </a:t>
            </a:r>
            <a:r>
              <a:rPr lang="en-US" b="1" dirty="0">
                <a:solidFill>
                  <a:srgbClr val="27BBA2"/>
                </a:solidFill>
              </a:rPr>
              <a:t>weak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7BBA2"/>
                </a:solidFill>
              </a:rPr>
              <a:t>beats</a:t>
            </a:r>
            <a:r>
              <a:rPr lang="en-US" dirty="0"/>
              <a:t>.</a:t>
            </a:r>
          </a:p>
          <a:p>
            <a:pPr>
              <a:buClr>
                <a:srgbClr val="C00000"/>
              </a:buClr>
            </a:pPr>
            <a:r>
              <a:rPr lang="en-US" dirty="0"/>
              <a:t>The </a:t>
            </a:r>
            <a:r>
              <a:rPr lang="en-US" b="1" dirty="0">
                <a:solidFill>
                  <a:srgbClr val="27BBA2"/>
                </a:solidFill>
              </a:rPr>
              <a:t>metre</a:t>
            </a:r>
            <a:r>
              <a:rPr lang="en-US" dirty="0"/>
              <a:t> organises the pulses heard in a piece of music into a pattern based on where the strong beats will fall.</a:t>
            </a:r>
            <a:endParaRPr lang="en-IE" dirty="0"/>
          </a:p>
        </p:txBody>
      </p:sp>
      <p:pic>
        <p:nvPicPr>
          <p:cNvPr id="5" name="Picture 4" descr="A person playing a drum set&#10;&#10;Description automatically generated">
            <a:extLst>
              <a:ext uri="{FF2B5EF4-FFF2-40B4-BE49-F238E27FC236}">
                <a16:creationId xmlns:a16="http://schemas.microsoft.com/office/drawing/2014/main" id="{9433D67F-3148-B76D-DD93-CC5F25DD9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91" y="3573496"/>
            <a:ext cx="4313109" cy="24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2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4A58-1DC4-24E6-5BE0-2A277F54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Signatures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1008E-E659-BB6B-F236-A62A55B88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96276" cy="435133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27BBA2"/>
                </a:solidFill>
              </a:rPr>
              <a:t>time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27BBA2"/>
                </a:solidFill>
              </a:rPr>
              <a:t>signature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indicates the </a:t>
            </a:r>
            <a:r>
              <a:rPr lang="en-US" sz="2000" b="1" dirty="0">
                <a:solidFill>
                  <a:srgbClr val="27BBA2"/>
                </a:solidFill>
              </a:rPr>
              <a:t>metre</a:t>
            </a:r>
            <a:r>
              <a:rPr lang="en-US" sz="2000" dirty="0"/>
              <a:t> of a piece of music and tell us how many </a:t>
            </a:r>
            <a:r>
              <a:rPr lang="en-US" sz="2000" b="1" dirty="0">
                <a:solidFill>
                  <a:srgbClr val="27BBA2"/>
                </a:solidFill>
              </a:rPr>
              <a:t>pulses</a:t>
            </a:r>
            <a:r>
              <a:rPr lang="en-US" sz="2000" dirty="0"/>
              <a:t> there are in each pattern.</a:t>
            </a:r>
          </a:p>
          <a:p>
            <a:pPr>
              <a:buClr>
                <a:srgbClr val="C00000"/>
              </a:buClr>
            </a:pPr>
            <a:r>
              <a:rPr lang="en-US" sz="2000" b="1" dirty="0">
                <a:solidFill>
                  <a:srgbClr val="27BBA2"/>
                </a:solidFill>
              </a:rPr>
              <a:t>Time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27BBA2"/>
                </a:solidFill>
              </a:rPr>
              <a:t>signatures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are printed at the start of a piece of music.</a:t>
            </a:r>
          </a:p>
          <a:p>
            <a:pPr>
              <a:buClr>
                <a:srgbClr val="C00000"/>
              </a:buClr>
            </a:pPr>
            <a:r>
              <a:rPr lang="en-US" sz="2000" dirty="0"/>
              <a:t>They consist of two numbers, one above the other. </a:t>
            </a:r>
          </a:p>
          <a:p>
            <a:pPr>
              <a:buClr>
                <a:srgbClr val="C00000"/>
              </a:buClr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27BBA2"/>
                </a:solidFill>
              </a:rPr>
              <a:t>top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27BBA2"/>
                </a:solidFill>
              </a:rPr>
              <a:t>number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tells us how many pulses there are in each bar.</a:t>
            </a:r>
          </a:p>
          <a:p>
            <a:pPr>
              <a:buClr>
                <a:srgbClr val="C00000"/>
              </a:buClr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27BBA2"/>
                </a:solidFill>
              </a:rPr>
              <a:t>bottom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27BBA2"/>
                </a:solidFill>
              </a:rPr>
              <a:t>number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tells us what type of beats they are. </a:t>
            </a:r>
            <a:endParaRPr lang="en-IE" sz="2000" dirty="0"/>
          </a:p>
        </p:txBody>
      </p:sp>
      <p:pic>
        <p:nvPicPr>
          <p:cNvPr id="5" name="Picture 4" descr="A diagram of a number of beats&#10;&#10;Description automatically generated with medium confidence">
            <a:extLst>
              <a:ext uri="{FF2B5EF4-FFF2-40B4-BE49-F238E27FC236}">
                <a16:creationId xmlns:a16="http://schemas.microsoft.com/office/drawing/2014/main" id="{A2F0991F-2985-9A7E-8103-57CBDB771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6253"/>
            <a:ext cx="3247052" cy="15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74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</TotalTime>
  <Words>1261</Words>
  <Application>Microsoft Office PowerPoint</Application>
  <PresentationFormat>On-screen Show (4:3)</PresentationFormat>
  <Paragraphs>166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Wingdings</vt:lpstr>
      <vt:lpstr>Office Theme</vt:lpstr>
      <vt:lpstr>PowerPoint Presentation</vt:lpstr>
      <vt:lpstr>Pulse, Metre &amp; Rhythm</vt:lpstr>
      <vt:lpstr>This chapter helps us to…</vt:lpstr>
      <vt:lpstr>This chapter helps us to…</vt:lpstr>
      <vt:lpstr>Pulse</vt:lpstr>
      <vt:lpstr>Body beats</vt:lpstr>
      <vt:lpstr>Recap</vt:lpstr>
      <vt:lpstr>Metre</vt:lpstr>
      <vt:lpstr>Time Signatures</vt:lpstr>
      <vt:lpstr>Time Signatures</vt:lpstr>
      <vt:lpstr>Recap</vt:lpstr>
      <vt:lpstr>Note values</vt:lpstr>
      <vt:lpstr>Note values</vt:lpstr>
      <vt:lpstr>Note Stems</vt:lpstr>
      <vt:lpstr>What Time Signatures Tell Us</vt:lpstr>
      <vt:lpstr>Bars and Bar Lines</vt:lpstr>
      <vt:lpstr>Bars and Bar Lines</vt:lpstr>
      <vt:lpstr>Recap</vt:lpstr>
      <vt:lpstr>Rhythmic Features</vt:lpstr>
      <vt:lpstr>Rhythmic Ostinatos</vt:lpstr>
      <vt:lpstr>Dotted Rhythms</vt:lpstr>
      <vt:lpstr>Rests</vt:lpstr>
      <vt:lpstr>Recap</vt:lpstr>
      <vt:lpstr>Sight-reading and Rhythmic dictation</vt:lpstr>
      <vt:lpstr>Unit A2 Review Keywords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Eimear Flynn</dc:creator>
  <cp:lastModifiedBy>Flynn,Eimear</cp:lastModifiedBy>
  <cp:revision>43</cp:revision>
  <dcterms:created xsi:type="dcterms:W3CDTF">2024-07-02T11:52:24Z</dcterms:created>
  <dcterms:modified xsi:type="dcterms:W3CDTF">2024-07-15T12:01:35Z</dcterms:modified>
</cp:coreProperties>
</file>