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353" r:id="rId3"/>
    <p:sldId id="321" r:id="rId4"/>
    <p:sldId id="322" r:id="rId5"/>
    <p:sldId id="323" r:id="rId6"/>
    <p:sldId id="324" r:id="rId7"/>
    <p:sldId id="325" r:id="rId8"/>
    <p:sldId id="331" r:id="rId9"/>
    <p:sldId id="355" r:id="rId10"/>
    <p:sldId id="332" r:id="rId11"/>
    <p:sldId id="333" r:id="rId12"/>
    <p:sldId id="334" r:id="rId13"/>
    <p:sldId id="335" r:id="rId14"/>
    <p:sldId id="356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8" r:id="rId27"/>
    <p:sldId id="347" r:id="rId28"/>
    <p:sldId id="349" r:id="rId29"/>
    <p:sldId id="350" r:id="rId30"/>
    <p:sldId id="351" r:id="rId31"/>
    <p:sldId id="352" r:id="rId32"/>
    <p:sldId id="328" r:id="rId33"/>
    <p:sldId id="329" r:id="rId34"/>
    <p:sldId id="330" r:id="rId35"/>
    <p:sldId id="35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DD6B69-091C-EA0E-2078-9217C12BFE39}" name="Laura Lynch" initials="LL" userId="3f6e6f9016ac785b" providerId="Windows Live"/>
  <p188:author id="{E07E1984-16CB-AFB3-19B2-E8B243F658AC}" name="Eimear Flynn" initials="EF" userId="S::eimear.flynn@edco.ie::a5f97022-3c95-43cd-90a6-48b554bb46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171"/>
    <a:srgbClr val="CFD5EA"/>
    <a:srgbClr val="2D1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Lynch" userId="3f6e6f9016ac785b" providerId="LiveId" clId="{31A69FF7-B902-4D68-B1AB-15FB2C35995F}"/>
    <pc:docChg chg="">
      <pc:chgData name="Laura Lynch" userId="3f6e6f9016ac785b" providerId="LiveId" clId="{31A69FF7-B902-4D68-B1AB-15FB2C35995F}" dt="2024-07-31T19:31:45.830" v="0"/>
      <pc:docMkLst>
        <pc:docMk/>
      </pc:docMkLst>
      <pc:sldChg chg="delCm">
        <pc:chgData name="Laura Lynch" userId="3f6e6f9016ac785b" providerId="LiveId" clId="{31A69FF7-B902-4D68-B1AB-15FB2C35995F}" dt="2024-07-31T19:31:45.830" v="0"/>
        <pc:sldMkLst>
          <pc:docMk/>
          <pc:sldMk cId="3871926651" sldId="33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ura Lynch" userId="3f6e6f9016ac785b" providerId="LiveId" clId="{31A69FF7-B902-4D68-B1AB-15FB2C35995F}" dt="2024-07-31T19:31:45.830" v="0"/>
              <pc2:cmMkLst xmlns:pc2="http://schemas.microsoft.com/office/powerpoint/2019/9/main/command">
                <pc:docMk/>
                <pc:sldMk cId="3871926651" sldId="331"/>
                <pc2:cmMk id="{F8813ACF-0B64-43B6-9BF0-016346B6109E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A4E9F-0CD2-4D76-B7BD-F9333A783A46}" type="datetimeFigureOut">
              <a:rPr lang="en-IE" smtClean="0"/>
              <a:t>02/08/2024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43D52-E2BD-4366-A0FC-EA59FC29AF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514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791C-7365-4039-A53E-C0A6A3E68AB3}" type="datetimeFigureOut">
              <a:rPr lang="en-IE" smtClean="0"/>
              <a:t>02/08/2024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756F-3106-43CE-AD81-145384E60852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A colorful background with musical instruments&#10;&#10;Description automatically generated">
            <a:extLst>
              <a:ext uri="{FF2B5EF4-FFF2-40B4-BE49-F238E27FC236}">
                <a16:creationId xmlns:a16="http://schemas.microsoft.com/office/drawing/2014/main" id="{93C71777-3827-867C-6A84-29F61AB00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19" y="0"/>
            <a:ext cx="917971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3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791C-7365-4039-A53E-C0A6A3E68AB3}" type="datetimeFigureOut">
              <a:rPr lang="en-IE" smtClean="0"/>
              <a:t>02/08/2024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756F-3106-43CE-AD81-145384E6085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990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791C-7365-4039-A53E-C0A6A3E68AB3}" type="datetimeFigureOut">
              <a:rPr lang="en-IE" smtClean="0"/>
              <a:t>02/08/2024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756F-3106-43CE-AD81-145384E6085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50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7D3638FD-61C4-3AC1-ADE5-9AE9AE6116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9239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99C9CDA-7B67-1CEB-F700-F137336A7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1393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F21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EA6863-9ECA-E19E-ED7B-E5BAE2D52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84424"/>
            <a:ext cx="7886700" cy="4351338"/>
          </a:xfrm>
        </p:spPr>
        <p:txBody>
          <a:bodyPr/>
          <a:lstStyle>
            <a:lvl1pPr marL="270000" indent="-270000">
              <a:lnSpc>
                <a:spcPct val="100000"/>
              </a:lnSpc>
              <a:spcAft>
                <a:spcPts val="1000"/>
              </a:spcAft>
              <a:buClr>
                <a:srgbClr val="4F2171"/>
              </a:buClr>
              <a:defRPr sz="2200"/>
            </a:lvl1pPr>
            <a:lvl2pPr marL="270000" indent="-270000">
              <a:lnSpc>
                <a:spcPct val="100000"/>
              </a:lnSpc>
              <a:spcAft>
                <a:spcPts val="1000"/>
              </a:spcAft>
              <a:buClr>
                <a:srgbClr val="4F2171"/>
              </a:buClr>
              <a:defRPr sz="2000"/>
            </a:lvl2pPr>
            <a:lvl3pPr marL="270000" indent="-270000">
              <a:lnSpc>
                <a:spcPct val="100000"/>
              </a:lnSpc>
              <a:spcAft>
                <a:spcPts val="1000"/>
              </a:spcAft>
              <a:buClr>
                <a:srgbClr val="4F2171"/>
              </a:buClr>
              <a:defRPr sz="1800"/>
            </a:lvl3pPr>
            <a:lvl4pPr marL="270000" indent="-270000">
              <a:lnSpc>
                <a:spcPct val="100000"/>
              </a:lnSpc>
              <a:spcAft>
                <a:spcPts val="1000"/>
              </a:spcAft>
              <a:buClr>
                <a:srgbClr val="4F2171"/>
              </a:buClr>
              <a:defRPr/>
            </a:lvl4pPr>
            <a:lvl5pPr marL="270000" indent="-270000">
              <a:lnSpc>
                <a:spcPct val="100000"/>
              </a:lnSpc>
              <a:spcAft>
                <a:spcPts val="1000"/>
              </a:spcAft>
              <a:buClr>
                <a:srgbClr val="4F217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405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791C-7365-4039-A53E-C0A6A3E68AB3}" type="datetimeFigureOut">
              <a:rPr lang="en-IE" smtClean="0"/>
              <a:t>02/08/2024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756F-3106-43CE-AD81-145384E6085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0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791C-7365-4039-A53E-C0A6A3E68AB3}" type="datetimeFigureOut">
              <a:rPr lang="en-IE" smtClean="0"/>
              <a:t>02/08/2024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756F-3106-43CE-AD81-145384E6085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43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791C-7365-4039-A53E-C0A6A3E68AB3}" type="datetimeFigureOut">
              <a:rPr lang="en-IE" smtClean="0"/>
              <a:t>02/08/2024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756F-3106-43CE-AD81-145384E6085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192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791C-7365-4039-A53E-C0A6A3E68AB3}" type="datetimeFigureOut">
              <a:rPr lang="en-IE" smtClean="0"/>
              <a:t>02/08/2024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756F-3106-43CE-AD81-145384E6085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500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791C-7365-4039-A53E-C0A6A3E68AB3}" type="datetimeFigureOut">
              <a:rPr lang="en-IE" smtClean="0"/>
              <a:t>02/08/2024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756F-3106-43CE-AD81-145384E6085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861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791C-7365-4039-A53E-C0A6A3E68AB3}" type="datetimeFigureOut">
              <a:rPr lang="en-IE" smtClean="0"/>
              <a:t>02/08/2024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756F-3106-43CE-AD81-145384E6085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428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791C-7365-4039-A53E-C0A6A3E68AB3}" type="datetimeFigureOut">
              <a:rPr lang="en-IE" smtClean="0"/>
              <a:t>02/08/2024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756F-3106-43CE-AD81-145384E6085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201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C791C-7365-4039-A53E-C0A6A3E68AB3}" type="datetimeFigureOut">
              <a:rPr lang="en-IE" smtClean="0"/>
              <a:t>02/08/2024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F756F-3106-43CE-AD81-145384E6085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32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307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181F-9D04-F1FD-9FC1-30BC9DCD2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F2171"/>
                </a:solidFill>
              </a:rPr>
              <a:t>Movement II: The</a:t>
            </a:r>
            <a:r>
              <a:rPr lang="en-US" sz="3600" b="1" dirty="0">
                <a:solidFill>
                  <a:srgbClr val="4F2171"/>
                </a:solidFill>
              </a:rPr>
              <a:t> Waltz Theme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E1DB3-87EC-D7A3-3240-75BF175EE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942636"/>
            <a:ext cx="7886700" cy="4351338"/>
          </a:xfrm>
        </p:spPr>
        <p:txBody>
          <a:bodyPr/>
          <a:lstStyle/>
          <a:p>
            <a:pPr>
              <a:buClr>
                <a:srgbClr val="4F2171"/>
              </a:buClr>
            </a:pPr>
            <a:r>
              <a:rPr lang="en-US" sz="2200" dirty="0">
                <a:effectLst/>
                <a:ea typeface="Aptos" panose="020B0004020202020204" pitchFamily="34" charset="0"/>
              </a:rPr>
              <a:t>This theme is </a:t>
            </a:r>
            <a:r>
              <a:rPr lang="en-US" sz="2200" b="1" dirty="0">
                <a:effectLst/>
                <a:ea typeface="Aptos" panose="020B0004020202020204" pitchFamily="34" charset="0"/>
              </a:rPr>
              <a:t>always in A major</a:t>
            </a:r>
          </a:p>
          <a:p>
            <a:pPr>
              <a:buClr>
                <a:srgbClr val="4F2171"/>
              </a:buClr>
            </a:pPr>
            <a:r>
              <a:rPr lang="en-US" sz="2200" dirty="0">
                <a:ea typeface="Aptos" panose="020B0004020202020204" pitchFamily="34" charset="0"/>
              </a:rPr>
              <a:t>  time signature giving a waltz feel</a:t>
            </a:r>
          </a:p>
          <a:p>
            <a:pPr>
              <a:buClr>
                <a:srgbClr val="4F2171"/>
              </a:buClr>
            </a:pPr>
            <a:r>
              <a:rPr lang="en-US" sz="2200" dirty="0">
                <a:effectLst/>
                <a:ea typeface="Aptos" panose="020B0004020202020204" pitchFamily="34" charset="0"/>
              </a:rPr>
              <a:t>Moves </a:t>
            </a:r>
            <a:r>
              <a:rPr lang="en-US" sz="2200" b="1" dirty="0">
                <a:effectLst/>
                <a:ea typeface="Aptos" panose="020B0004020202020204" pitchFamily="34" charset="0"/>
              </a:rPr>
              <a:t>main</a:t>
            </a:r>
            <a:r>
              <a:rPr lang="en-US" sz="2200" b="1" dirty="0">
                <a:ea typeface="Aptos" panose="020B0004020202020204" pitchFamily="34" charset="0"/>
              </a:rPr>
              <a:t>ly in step</a:t>
            </a:r>
            <a:r>
              <a:rPr lang="en-US" b="1" dirty="0">
                <a:ea typeface="Aptos" panose="020B0004020202020204" pitchFamily="34" charset="0"/>
              </a:rPr>
              <a:t> </a:t>
            </a:r>
            <a:r>
              <a:rPr lang="en-US" dirty="0">
                <a:ea typeface="Aptos" panose="020B0004020202020204" pitchFamily="34" charset="0"/>
              </a:rPr>
              <a:t>and</a:t>
            </a:r>
            <a:r>
              <a:rPr lang="en-US" sz="2200" dirty="0">
                <a:ea typeface="Aptos" panose="020B0004020202020204" pitchFamily="34" charset="0"/>
              </a:rPr>
              <a:t> features </a:t>
            </a:r>
            <a:r>
              <a:rPr lang="en-US" sz="2200" b="1" dirty="0">
                <a:ea typeface="Aptos" panose="020B0004020202020204" pitchFamily="34" charset="0"/>
              </a:rPr>
              <a:t>chromaticism, sequence </a:t>
            </a:r>
            <a:r>
              <a:rPr lang="en-US" sz="2200" dirty="0">
                <a:ea typeface="Aptos" panose="020B0004020202020204" pitchFamily="34" charset="0"/>
              </a:rPr>
              <a:t>and</a:t>
            </a:r>
            <a:r>
              <a:rPr lang="en-US" sz="2200" b="1" dirty="0">
                <a:ea typeface="Aptos" panose="020B0004020202020204" pitchFamily="34" charset="0"/>
              </a:rPr>
              <a:t> </a:t>
            </a:r>
            <a:r>
              <a:rPr lang="en-US" sz="2200" dirty="0">
                <a:ea typeface="Aptos" panose="020B0004020202020204" pitchFamily="34" charset="0"/>
              </a:rPr>
              <a:t>a</a:t>
            </a:r>
            <a:r>
              <a:rPr lang="en-US" sz="2200" b="1" dirty="0">
                <a:ea typeface="Aptos" panose="020B0004020202020204" pitchFamily="34" charset="0"/>
              </a:rPr>
              <a:t> </a:t>
            </a:r>
            <a:r>
              <a:rPr lang="en-US" sz="2200" b="1" i="1" dirty="0">
                <a:ea typeface="Aptos" panose="020B0004020202020204" pitchFamily="34" charset="0"/>
              </a:rPr>
              <a:t>rall…a tempo</a:t>
            </a:r>
            <a:r>
              <a:rPr lang="en-US" sz="2200" dirty="0">
                <a:ea typeface="Aptos" panose="020B0004020202020204" pitchFamily="34" charset="0"/>
              </a:rPr>
              <a:t>.</a:t>
            </a:r>
            <a:endParaRPr lang="en-IE" sz="2200" dirty="0">
              <a:effectLst/>
              <a:ea typeface="Aptos" panose="020B0004020202020204" pitchFamily="34" charset="0"/>
            </a:endParaRP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200DCC-AB1E-6C11-1EAB-D205197DC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6" y="1983240"/>
            <a:ext cx="8126298" cy="2015704"/>
          </a:xfrm>
          <a:prstGeom prst="rect">
            <a:avLst/>
          </a:prstGeom>
        </p:spPr>
      </p:pic>
      <p:pic>
        <p:nvPicPr>
          <p:cNvPr id="7" name="Picture 6" descr="A black and white symbol&#10;&#10;Description automatically generated">
            <a:extLst>
              <a:ext uri="{FF2B5EF4-FFF2-40B4-BE49-F238E27FC236}">
                <a16:creationId xmlns:a16="http://schemas.microsoft.com/office/drawing/2014/main" id="{92F4E940-1504-5911-532B-A29D5FE8D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9" y="4464151"/>
            <a:ext cx="189714" cy="42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AC51-8CCE-B0E7-5E88-D2752F317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4F2171"/>
                </a:solidFill>
              </a:rPr>
              <a:t>The Walz Theme </a:t>
            </a:r>
            <a:br>
              <a:rPr lang="en-US" sz="3600" b="1" dirty="0">
                <a:solidFill>
                  <a:srgbClr val="4F2171"/>
                </a:solidFill>
              </a:rPr>
            </a:br>
            <a:r>
              <a:rPr lang="en-US" sz="2800" b="1" dirty="0">
                <a:solidFill>
                  <a:srgbClr val="4F2171"/>
                </a:solidFill>
              </a:rPr>
              <a:t>Sigh Motif and Glissando</a:t>
            </a:r>
            <a:endParaRPr lang="en-IE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8D041-B78C-5D26-A31F-772444EE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84424"/>
            <a:ext cx="3336860" cy="4351338"/>
          </a:xfrm>
        </p:spPr>
        <p:txBody>
          <a:bodyPr/>
          <a:lstStyle/>
          <a:p>
            <a:r>
              <a:rPr lang="en-US" b="1" dirty="0"/>
              <a:t>Sigh Motif: </a:t>
            </a:r>
            <a:r>
              <a:rPr lang="en-US" sz="2000" dirty="0"/>
              <a:t>The sigh motif is made up of a pair of notes where the first note falls by a tone (or semitone) to the second note, and the first note is on a stronger beat than the second note. This creates an ‘ah-’ effect.</a:t>
            </a:r>
          </a:p>
          <a:p>
            <a:r>
              <a:rPr lang="en-US" b="1" dirty="0"/>
              <a:t>Glissando:</a:t>
            </a:r>
            <a:r>
              <a:rPr lang="en-US" dirty="0"/>
              <a:t> </a:t>
            </a:r>
            <a:r>
              <a:rPr lang="en-US" sz="2000" dirty="0"/>
              <a:t>Sliding between two notes.</a:t>
            </a:r>
            <a:endParaRPr lang="en-IE" sz="2000" dirty="0"/>
          </a:p>
          <a:p>
            <a:endParaRPr lang="en-IE" dirty="0"/>
          </a:p>
        </p:txBody>
      </p:sp>
      <p:pic>
        <p:nvPicPr>
          <p:cNvPr id="6" name="Picture 5" descr="A close-up of a music note&#10;&#10;Description automatically generated">
            <a:extLst>
              <a:ext uri="{FF2B5EF4-FFF2-40B4-BE49-F238E27FC236}">
                <a16:creationId xmlns:a16="http://schemas.microsoft.com/office/drawing/2014/main" id="{5FE1F7C7-9385-1EF8-029F-7E9FC6D50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05" y="2873949"/>
            <a:ext cx="2141973" cy="1664012"/>
          </a:xfrm>
          <a:prstGeom prst="rect">
            <a:avLst/>
          </a:prstGeom>
        </p:spPr>
      </p:pic>
      <p:pic>
        <p:nvPicPr>
          <p:cNvPr id="8" name="Picture 7" descr="A close-up of a music note&#10;&#10;Description automatically generated">
            <a:extLst>
              <a:ext uri="{FF2B5EF4-FFF2-40B4-BE49-F238E27FC236}">
                <a16:creationId xmlns:a16="http://schemas.microsoft.com/office/drawing/2014/main" id="{6E61D7BE-5EF4-FD80-3931-445A11045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97" y="5155308"/>
            <a:ext cx="2253342" cy="127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61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FB2-5B0D-9F59-012A-9202D6E7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4F2171"/>
                </a:solidFill>
              </a:rPr>
              <a:t>Id</a:t>
            </a:r>
            <a:r>
              <a:rPr lang="en-IE" sz="3600" b="1" dirty="0">
                <a:solidFill>
                  <a:srgbClr val="4F2171"/>
                </a:solidFill>
                <a:effectLst/>
                <a:ea typeface="Aptos" panose="020B0004020202020204" pitchFamily="34" charset="0"/>
              </a:rPr>
              <a:t>é</a:t>
            </a:r>
            <a:r>
              <a:rPr lang="en-US" sz="3600" b="1" dirty="0">
                <a:solidFill>
                  <a:srgbClr val="4F2171"/>
                </a:solidFill>
              </a:rPr>
              <a:t>e Fixe</a:t>
            </a:r>
            <a:br>
              <a:rPr lang="en-US" sz="3600" b="1" dirty="0">
                <a:solidFill>
                  <a:srgbClr val="4F2171"/>
                </a:solidFill>
              </a:rPr>
            </a:br>
            <a:r>
              <a:rPr lang="en-US" sz="2800" b="1" dirty="0">
                <a:solidFill>
                  <a:srgbClr val="4F2171"/>
                </a:solidFill>
              </a:rPr>
              <a:t>(the artist’s beloved)</a:t>
            </a:r>
            <a:endParaRPr lang="en-IE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8A6D0-974B-A7A3-D4D5-20B3F026B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77475"/>
            <a:ext cx="7886700" cy="4351338"/>
          </a:xfrm>
        </p:spPr>
        <p:txBody>
          <a:bodyPr>
            <a:normAutofit/>
          </a:bodyPr>
          <a:lstStyle/>
          <a:p>
            <a:pPr>
              <a:buClr>
                <a:srgbClr val="4F2171"/>
              </a:buClr>
            </a:pPr>
            <a:r>
              <a:rPr lang="en-US" sz="2000" dirty="0"/>
              <a:t>The </a:t>
            </a:r>
            <a:r>
              <a:rPr lang="en-IE" sz="2000" dirty="0">
                <a:effectLst/>
                <a:ea typeface="Aptos" panose="020B0004020202020204" pitchFamily="34" charset="0"/>
              </a:rPr>
              <a:t>Idée Fixe</a:t>
            </a:r>
            <a:r>
              <a:rPr lang="en-US" sz="2000" dirty="0"/>
              <a:t> interrupts the flow of the music in both the 2</a:t>
            </a:r>
            <a:r>
              <a:rPr lang="en-US" sz="2000" baseline="30000" dirty="0"/>
              <a:t>nd</a:t>
            </a:r>
            <a:r>
              <a:rPr lang="en-US" sz="2000" dirty="0"/>
              <a:t> and the 4</a:t>
            </a:r>
            <a:r>
              <a:rPr lang="en-US" sz="2000" baseline="30000" dirty="0"/>
              <a:t>th</a:t>
            </a:r>
            <a:r>
              <a:rPr lang="en-US" sz="2000" dirty="0"/>
              <a:t> movements.</a:t>
            </a:r>
          </a:p>
          <a:p>
            <a:pPr>
              <a:buClr>
                <a:srgbClr val="4F2171"/>
              </a:buClr>
            </a:pPr>
            <a:r>
              <a:rPr lang="en-US" sz="2000" b="1" dirty="0">
                <a:effectLst/>
                <a:ea typeface="Aptos" panose="020B0004020202020204" pitchFamily="34" charset="0"/>
              </a:rPr>
              <a:t>It is </a:t>
            </a:r>
            <a:r>
              <a:rPr lang="en-US" sz="2000" b="1" dirty="0">
                <a:ea typeface="Aptos" panose="020B0004020202020204" pitchFamily="34" charset="0"/>
              </a:rPr>
              <a:t>always played by woodwind instruments</a:t>
            </a:r>
            <a:r>
              <a:rPr lang="en-US" sz="2000" dirty="0">
                <a:ea typeface="Aptos" panose="020B0004020202020204" pitchFamily="34" charset="0"/>
              </a:rPr>
              <a:t>.</a:t>
            </a:r>
            <a:endParaRPr lang="en-IE" sz="2000" dirty="0">
              <a:effectLst/>
              <a:ea typeface="Aptos" panose="020B0004020202020204" pitchFamily="34" charset="0"/>
            </a:endParaRPr>
          </a:p>
        </p:txBody>
      </p:sp>
      <p:pic>
        <p:nvPicPr>
          <p:cNvPr id="5" name="Picture 4" descr="A close-up of a music note&#10;&#10;Description automatically generated">
            <a:extLst>
              <a:ext uri="{FF2B5EF4-FFF2-40B4-BE49-F238E27FC236}">
                <a16:creationId xmlns:a16="http://schemas.microsoft.com/office/drawing/2014/main" id="{614A1B1E-2BE7-2E2D-49C0-E4873D282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8220"/>
            <a:ext cx="7600050" cy="2003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A68695-8C11-9683-736A-C99E2748F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3" y="5506233"/>
            <a:ext cx="7563628" cy="11670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C8ABD39-A1E6-2549-EFBE-B52E80AAA854}"/>
              </a:ext>
            </a:extLst>
          </p:cNvPr>
          <p:cNvSpPr/>
          <p:nvPr/>
        </p:nvSpPr>
        <p:spPr>
          <a:xfrm>
            <a:off x="339802" y="5550852"/>
            <a:ext cx="830424" cy="33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993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413AC-41E8-A6F5-7105-125D6CA2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4F2171"/>
                </a:solidFill>
              </a:rPr>
              <a:t>Id</a:t>
            </a:r>
            <a:r>
              <a:rPr lang="en-IE" sz="3600" b="1" dirty="0">
                <a:solidFill>
                  <a:srgbClr val="4F2171"/>
                </a:solidFill>
                <a:effectLst/>
                <a:ea typeface="Aptos" panose="020B0004020202020204" pitchFamily="34" charset="0"/>
              </a:rPr>
              <a:t>é</a:t>
            </a:r>
            <a:r>
              <a:rPr lang="en-US" sz="3600" b="1" dirty="0">
                <a:solidFill>
                  <a:srgbClr val="4F2171"/>
                </a:solidFill>
              </a:rPr>
              <a:t>e Fixe</a:t>
            </a:r>
            <a:br>
              <a:rPr lang="en-US" sz="3600" b="1" dirty="0">
                <a:solidFill>
                  <a:srgbClr val="4F2171"/>
                </a:solidFill>
              </a:rPr>
            </a:br>
            <a:r>
              <a:rPr lang="en-US" sz="2800" b="1" dirty="0">
                <a:solidFill>
                  <a:srgbClr val="4F2171"/>
                </a:solidFill>
              </a:rPr>
              <a:t>Movement II vs. Movement IV</a:t>
            </a:r>
            <a:endParaRPr lang="en-IE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77E240-D98B-506F-D087-94931758D2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359026"/>
              </p:ext>
            </p:extLst>
          </p:nvPr>
        </p:nvGraphicFramePr>
        <p:xfrm>
          <a:off x="628649" y="2384425"/>
          <a:ext cx="8254094" cy="34821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7047">
                  <a:extLst>
                    <a:ext uri="{9D8B030D-6E8A-4147-A177-3AD203B41FA5}">
                      <a16:colId xmlns:a16="http://schemas.microsoft.com/office/drawing/2014/main" val="3938419408"/>
                    </a:ext>
                  </a:extLst>
                </a:gridCol>
                <a:gridCol w="4127047">
                  <a:extLst>
                    <a:ext uri="{9D8B030D-6E8A-4147-A177-3AD203B41FA5}">
                      <a16:colId xmlns:a16="http://schemas.microsoft.com/office/drawing/2014/main" val="3665465316"/>
                    </a:ext>
                  </a:extLst>
                </a:gridCol>
              </a:tblGrid>
              <a:tr h="9375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Movement II: Un Bal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(bars 120-128, 302-309)</a:t>
                      </a:r>
                      <a:endParaRPr lang="en-IE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Movement IV: Marche au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Supplice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(bars 164-168)</a:t>
                      </a:r>
                      <a:endParaRPr lang="en-IE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445161"/>
                  </a:ext>
                </a:extLst>
              </a:tr>
              <a:tr h="254467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8 bars long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F major (notice the </a:t>
                      </a:r>
                      <a:r>
                        <a:rPr lang="en-IE" sz="1800" b="0" kern="1200" dirty="0">
                          <a:solidFill>
                            <a:schemeClr val="tx1"/>
                          </a:solidFill>
                          <a:effectLst/>
                        </a:rPr>
                        <a:t>♮ signs and the B♭ accidental)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800" b="0" kern="1200" dirty="0">
                          <a:solidFill>
                            <a:schemeClr val="tx1"/>
                          </a:solidFill>
                          <a:effectLst/>
                        </a:rPr>
                        <a:t>Played by flute and oboe and then by flute and clarinet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- 5 bars long (the first 7 notes)</a:t>
                      </a:r>
                    </a:p>
                    <a:p>
                      <a:r>
                        <a:rPr lang="en-US" dirty="0"/>
                        <a:t>- G major (notice the B</a:t>
                      </a:r>
                      <a:r>
                        <a:rPr lang="en-IE" sz="1800" b="0" kern="1200" dirty="0">
                          <a:solidFill>
                            <a:schemeClr val="tx1"/>
                          </a:solidFill>
                          <a:effectLst/>
                        </a:rPr>
                        <a:t>♮s)</a:t>
                      </a:r>
                    </a:p>
                    <a:p>
                      <a:r>
                        <a:rPr lang="en-IE" sz="1800" b="0" kern="1200" dirty="0">
                          <a:solidFill>
                            <a:schemeClr val="tx1"/>
                          </a:solidFill>
                          <a:effectLst/>
                        </a:rPr>
                        <a:t>- Played by clarinet</a:t>
                      </a:r>
                    </a:p>
                    <a:p>
                      <a:r>
                        <a:rPr lang="en-IE" sz="1800" b="0" kern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350045"/>
                  </a:ext>
                </a:extLst>
              </a:tr>
            </a:tbl>
          </a:graphicData>
        </a:graphic>
      </p:graphicFrame>
      <p:pic>
        <p:nvPicPr>
          <p:cNvPr id="8" name="Picture 7" descr="A black and white symbol&#10;&#10;Description automatically generated">
            <a:extLst>
              <a:ext uri="{FF2B5EF4-FFF2-40B4-BE49-F238E27FC236}">
                <a16:creationId xmlns:a16="http://schemas.microsoft.com/office/drawing/2014/main" id="{3B39D60F-6AB7-7A16-881D-C53167219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51" y="4729434"/>
            <a:ext cx="199045" cy="445321"/>
          </a:xfrm>
          <a:prstGeom prst="rect">
            <a:avLst/>
          </a:prstGeom>
          <a:solidFill>
            <a:srgbClr val="CFD5EA"/>
          </a:solidFill>
        </p:spPr>
      </p:pic>
      <p:pic>
        <p:nvPicPr>
          <p:cNvPr id="10" name="Picture 9" descr="A black letter c with a drop of water&#10;&#10;Description automatically generated">
            <a:extLst>
              <a:ext uri="{FF2B5EF4-FFF2-40B4-BE49-F238E27FC236}">
                <a16:creationId xmlns:a16="http://schemas.microsoft.com/office/drawing/2014/main" id="{07463F46-F240-0D21-A4CB-FA44E7D3F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31" y="4204062"/>
            <a:ext cx="199045" cy="31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5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AFD20-E034-66D3-28C6-2E31B2B7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IV: Overview of Themes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834C0-6FB0-4036-EA88-3262C151D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Descending Theme</a:t>
            </a:r>
          </a:p>
          <a:p>
            <a:r>
              <a:rPr lang="en-US" dirty="0"/>
              <a:t>March Theme</a:t>
            </a:r>
            <a:endParaRPr lang="en-IE" dirty="0"/>
          </a:p>
        </p:txBody>
      </p:sp>
      <p:pic>
        <p:nvPicPr>
          <p:cNvPr id="5" name="Picture 4" descr="A black and white illustration of a person in a chair and a person in a chair&#10;&#10;Description automatically generated">
            <a:extLst>
              <a:ext uri="{FF2B5EF4-FFF2-40B4-BE49-F238E27FC236}">
                <a16:creationId xmlns:a16="http://schemas.microsoft.com/office/drawing/2014/main" id="{FB1BFF75-7955-1255-162F-0096F2AE5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50" y="3003496"/>
            <a:ext cx="5734975" cy="351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69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3A559-9ED0-0438-83BF-18179B82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4F2171"/>
                </a:solidFill>
              </a:rPr>
              <a:t>Movement IV: Descending Theme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BE618-151D-AD3E-923B-8018391E6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29000"/>
            <a:ext cx="7886700" cy="4351338"/>
          </a:xfrm>
        </p:spPr>
        <p:txBody>
          <a:bodyPr>
            <a:normAutofit/>
          </a:bodyPr>
          <a:lstStyle/>
          <a:p>
            <a:pPr>
              <a:buClr>
                <a:srgbClr val="4F2171"/>
              </a:buClr>
            </a:pPr>
            <a:r>
              <a:rPr lang="en-US" sz="2000" b="1" dirty="0"/>
              <a:t>G minor tonality </a:t>
            </a:r>
            <a:r>
              <a:rPr lang="en-US" sz="2000" dirty="0"/>
              <a:t>creates a somber mood.</a:t>
            </a:r>
          </a:p>
          <a:p>
            <a:pPr>
              <a:buClr>
                <a:srgbClr val="4F2171"/>
              </a:buClr>
            </a:pPr>
            <a:r>
              <a:rPr lang="en-US" sz="2000" b="1" dirty="0">
                <a:effectLst/>
                <a:ea typeface="Aptos" panose="020B0004020202020204" pitchFamily="34" charset="0"/>
              </a:rPr>
              <a:t>After an octave leap announces the theme</a:t>
            </a:r>
          </a:p>
          <a:p>
            <a:pPr>
              <a:buClr>
                <a:srgbClr val="4F2171"/>
              </a:buClr>
            </a:pPr>
            <a:r>
              <a:rPr lang="en-US" sz="2000" b="1" dirty="0">
                <a:ea typeface="Aptos" panose="020B0004020202020204" pitchFamily="34" charset="0"/>
              </a:rPr>
              <a:t>T</a:t>
            </a:r>
            <a:r>
              <a:rPr lang="en-US" sz="2000" b="1" dirty="0">
                <a:effectLst/>
                <a:ea typeface="Aptos" panose="020B0004020202020204" pitchFamily="34" charset="0"/>
              </a:rPr>
              <a:t>hen </a:t>
            </a:r>
            <a:r>
              <a:rPr lang="en-US" sz="2000" b="1" dirty="0">
                <a:ea typeface="Aptos" panose="020B0004020202020204" pitchFamily="34" charset="0"/>
              </a:rPr>
              <a:t>d</a:t>
            </a:r>
            <a:r>
              <a:rPr lang="en-US" sz="2000" b="1" dirty="0">
                <a:effectLst/>
                <a:ea typeface="Aptos" panose="020B0004020202020204" pitchFamily="34" charset="0"/>
              </a:rPr>
              <a:t>escends two octaves with a 2-bar repeating pattern</a:t>
            </a:r>
          </a:p>
          <a:p>
            <a:r>
              <a:rPr lang="en-US" sz="2000" dirty="0">
                <a:effectLst/>
                <a:ea typeface="Aptos" panose="020B0004020202020204" pitchFamily="34" charset="0"/>
              </a:rPr>
              <a:t>Two-bar rhythm repeated three times.</a:t>
            </a:r>
            <a:r>
              <a:rPr lang="en-US" sz="2000" dirty="0">
                <a:ea typeface="Aptos" panose="020B0004020202020204" pitchFamily="34" charset="0"/>
              </a:rPr>
              <a:t> </a:t>
            </a:r>
          </a:p>
          <a:p>
            <a:r>
              <a:rPr lang="en-US" sz="2000" dirty="0">
                <a:ea typeface="Aptos" panose="020B0004020202020204" pitchFamily="34" charset="0"/>
              </a:rPr>
              <a:t>Heard five times when first introduced</a:t>
            </a:r>
          </a:p>
          <a:p>
            <a:pPr>
              <a:buClr>
                <a:srgbClr val="4F2171"/>
              </a:buClr>
            </a:pPr>
            <a:endParaRPr lang="en-IE" sz="2000" dirty="0">
              <a:effectLst/>
              <a:ea typeface="Aptos" panose="020B0004020202020204" pitchFamily="34" charset="0"/>
            </a:endParaRPr>
          </a:p>
        </p:txBody>
      </p:sp>
      <p:pic>
        <p:nvPicPr>
          <p:cNvPr id="5" name="Picture 4" descr="A sheet music with notes&#10;&#10;Description automatically generated">
            <a:extLst>
              <a:ext uri="{FF2B5EF4-FFF2-40B4-BE49-F238E27FC236}">
                <a16:creationId xmlns:a16="http://schemas.microsoft.com/office/drawing/2014/main" id="{01515A25-BD31-4281-E261-667665CFE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7" y="1902831"/>
            <a:ext cx="7973453" cy="152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58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ED4EF-DA0C-FEC5-8256-E9B558A8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IV: </a:t>
            </a:r>
            <a:r>
              <a:rPr lang="en-US" sz="3600" b="1" dirty="0">
                <a:solidFill>
                  <a:srgbClr val="4F2171"/>
                </a:solidFill>
              </a:rPr>
              <a:t>March Theme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F89AA-7831-863B-8A41-C18A30410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84424"/>
            <a:ext cx="3000958" cy="435133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4F2171"/>
              </a:buClr>
            </a:pPr>
            <a:r>
              <a:rPr lang="en-US" sz="2000" dirty="0">
                <a:effectLst/>
                <a:ea typeface="Aptos" panose="020B0004020202020204" pitchFamily="34" charset="0"/>
              </a:rPr>
              <a:t>This march-like theme illustrates a march to the artist’s death</a:t>
            </a:r>
          </a:p>
          <a:p>
            <a:pPr>
              <a:buClr>
                <a:srgbClr val="4F2171"/>
              </a:buClr>
            </a:pPr>
            <a:r>
              <a:rPr lang="en-US" sz="2000" dirty="0">
                <a:effectLst/>
                <a:ea typeface="Aptos" panose="020B0004020202020204" pitchFamily="34" charset="0"/>
              </a:rPr>
              <a:t>B</a:t>
            </a:r>
            <a:r>
              <a:rPr lang="en-IE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♭</a:t>
            </a:r>
            <a:r>
              <a:rPr lang="en-US" sz="2000" b="0" i="0" kern="1200" dirty="0">
                <a:solidFill>
                  <a:schemeClr val="tx1"/>
                </a:solidFill>
                <a:latin typeface="+mn-lt"/>
                <a:cs typeface="+mn-cs"/>
              </a:rPr>
              <a:t> major; </a:t>
            </a:r>
          </a:p>
          <a:p>
            <a:pPr>
              <a:buClr>
                <a:srgbClr val="4F2171"/>
              </a:buClr>
            </a:pPr>
            <a:r>
              <a:rPr lang="en-US" sz="2000" dirty="0">
                <a:ea typeface="Aptos" panose="020B0004020202020204" pitchFamily="34" charset="0"/>
              </a:rPr>
              <a:t>Three phrases</a:t>
            </a:r>
          </a:p>
          <a:p>
            <a:pPr>
              <a:buClr>
                <a:srgbClr val="4F2171"/>
              </a:buClr>
            </a:pPr>
            <a:r>
              <a:rPr lang="en-US" sz="2000" dirty="0">
                <a:effectLst/>
                <a:ea typeface="Aptos" panose="020B0004020202020204" pitchFamily="34" charset="0"/>
              </a:rPr>
              <a:t>Includes </a:t>
            </a:r>
            <a:r>
              <a:rPr lang="en-US" sz="2000" b="1" dirty="0">
                <a:effectLst/>
                <a:ea typeface="Aptos" panose="020B0004020202020204" pitchFamily="34" charset="0"/>
              </a:rPr>
              <a:t>syncopation</a:t>
            </a:r>
            <a:r>
              <a:rPr lang="en-US" sz="2000" dirty="0">
                <a:effectLst/>
                <a:ea typeface="Aptos" panose="020B0004020202020204" pitchFamily="34" charset="0"/>
              </a:rPr>
              <a:t> and </a:t>
            </a:r>
            <a:r>
              <a:rPr lang="en-US" sz="2000" b="1" dirty="0">
                <a:effectLst/>
                <a:ea typeface="Aptos" panose="020B0004020202020204" pitchFamily="34" charset="0"/>
              </a:rPr>
              <a:t>dotted rhythms</a:t>
            </a:r>
          </a:p>
          <a:p>
            <a:pPr>
              <a:buClr>
                <a:srgbClr val="4F2171"/>
              </a:buClr>
            </a:pPr>
            <a:r>
              <a:rPr lang="en-US" sz="2000" dirty="0">
                <a:ea typeface="Aptos" panose="020B0004020202020204" pitchFamily="34" charset="0"/>
              </a:rPr>
              <a:t>Repeated notes in melody</a:t>
            </a:r>
          </a:p>
          <a:p>
            <a:pPr>
              <a:buClr>
                <a:srgbClr val="4F2171"/>
              </a:buClr>
            </a:pPr>
            <a:r>
              <a:rPr lang="en-US" sz="2000" b="1" dirty="0">
                <a:effectLst/>
                <a:ea typeface="Aptos" panose="020B0004020202020204" pitchFamily="34" charset="0"/>
              </a:rPr>
              <a:t>Descending</a:t>
            </a:r>
            <a:r>
              <a:rPr lang="en-US" sz="2000" dirty="0">
                <a:effectLst/>
                <a:ea typeface="Aptos" panose="020B0004020202020204" pitchFamily="34" charset="0"/>
              </a:rPr>
              <a:t> </a:t>
            </a:r>
            <a:r>
              <a:rPr lang="en-US" sz="2000" b="1" dirty="0">
                <a:effectLst/>
                <a:ea typeface="Aptos" panose="020B0004020202020204" pitchFamily="34" charset="0"/>
              </a:rPr>
              <a:t>scale</a:t>
            </a:r>
            <a:r>
              <a:rPr lang="en-US" sz="2000" dirty="0">
                <a:effectLst/>
                <a:ea typeface="Aptos" panose="020B0004020202020204" pitchFamily="34" charset="0"/>
              </a:rPr>
              <a:t> in third phrase.</a:t>
            </a:r>
            <a:endParaRPr lang="en-US" sz="2000" b="1" dirty="0">
              <a:effectLst/>
              <a:ea typeface="Aptos" panose="020B0004020202020204" pitchFamily="34" charset="0"/>
            </a:endParaRPr>
          </a:p>
        </p:txBody>
      </p:sp>
      <p:pic>
        <p:nvPicPr>
          <p:cNvPr id="8" name="Picture 7" descr="A close-up of a music note&#10;&#10;Description automatically generated">
            <a:extLst>
              <a:ext uri="{FF2B5EF4-FFF2-40B4-BE49-F238E27FC236}">
                <a16:creationId xmlns:a16="http://schemas.microsoft.com/office/drawing/2014/main" id="{944C5FCB-F70F-9514-D5CB-E029D3AFC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11" y="2978836"/>
            <a:ext cx="5573875" cy="1562209"/>
          </a:xfrm>
          <a:prstGeom prst="rect">
            <a:avLst/>
          </a:prstGeom>
        </p:spPr>
      </p:pic>
      <p:pic>
        <p:nvPicPr>
          <p:cNvPr id="5" name="Picture 4" descr="A black letter c with a drop of water&#10;&#10;Description automatically generated">
            <a:extLst>
              <a:ext uri="{FF2B5EF4-FFF2-40B4-BE49-F238E27FC236}">
                <a16:creationId xmlns:a16="http://schemas.microsoft.com/office/drawing/2014/main" id="{14EF0822-BB7D-251C-3278-357661F3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56" y="3494849"/>
            <a:ext cx="166373" cy="2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31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7255-D7A7-2067-2BD5-4C41867D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4F2171"/>
                </a:solidFill>
              </a:rPr>
              <a:t>Movement II</a:t>
            </a:r>
            <a:r>
              <a:rPr lang="en-US" dirty="0"/>
              <a:t> </a:t>
            </a:r>
            <a:r>
              <a:rPr lang="en-US" sz="3600" b="1" dirty="0">
                <a:solidFill>
                  <a:srgbClr val="4F2171"/>
                </a:solidFill>
              </a:rPr>
              <a:t>Analysis</a:t>
            </a:r>
            <a:r>
              <a:rPr lang="en-US" sz="3600" b="1" dirty="0">
                <a:solidFill>
                  <a:srgbClr val="4F2171"/>
                </a:solidFill>
                <a:highlight>
                  <a:srgbClr val="FFFF00"/>
                </a:highlight>
              </a:rPr>
              <a:t> </a:t>
            </a:r>
            <a:br>
              <a:rPr lang="en-US" sz="3600" b="1" dirty="0">
                <a:solidFill>
                  <a:srgbClr val="4F2171"/>
                </a:solidFill>
                <a:highlight>
                  <a:srgbClr val="FFFF00"/>
                </a:highlight>
              </a:rPr>
            </a:br>
            <a:r>
              <a:rPr lang="en-US" sz="2800" b="1" dirty="0">
                <a:solidFill>
                  <a:srgbClr val="4F2171"/>
                </a:solidFill>
              </a:rPr>
              <a:t>Un Bal - Summary</a:t>
            </a:r>
            <a:endParaRPr lang="en-IE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4F0943-CBA3-C398-1405-D75852305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718942"/>
              </p:ext>
            </p:extLst>
          </p:nvPr>
        </p:nvGraphicFramePr>
        <p:xfrm>
          <a:off x="50965" y="2463282"/>
          <a:ext cx="9093035" cy="278096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82351">
                  <a:extLst>
                    <a:ext uri="{9D8B030D-6E8A-4147-A177-3AD203B41FA5}">
                      <a16:colId xmlns:a16="http://schemas.microsoft.com/office/drawing/2014/main" val="2686077556"/>
                    </a:ext>
                  </a:extLst>
                </a:gridCol>
                <a:gridCol w="662473">
                  <a:extLst>
                    <a:ext uri="{9D8B030D-6E8A-4147-A177-3AD203B41FA5}">
                      <a16:colId xmlns:a16="http://schemas.microsoft.com/office/drawing/2014/main" val="4227452493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980654875"/>
                    </a:ext>
                  </a:extLst>
                </a:gridCol>
                <a:gridCol w="648029">
                  <a:extLst>
                    <a:ext uri="{9D8B030D-6E8A-4147-A177-3AD203B41FA5}">
                      <a16:colId xmlns:a16="http://schemas.microsoft.com/office/drawing/2014/main" val="2792258036"/>
                    </a:ext>
                  </a:extLst>
                </a:gridCol>
                <a:gridCol w="676305">
                  <a:extLst>
                    <a:ext uri="{9D8B030D-6E8A-4147-A177-3AD203B41FA5}">
                      <a16:colId xmlns:a16="http://schemas.microsoft.com/office/drawing/2014/main" val="324432894"/>
                    </a:ext>
                  </a:extLst>
                </a:gridCol>
                <a:gridCol w="810519">
                  <a:extLst>
                    <a:ext uri="{9D8B030D-6E8A-4147-A177-3AD203B41FA5}">
                      <a16:colId xmlns:a16="http://schemas.microsoft.com/office/drawing/2014/main" val="2768859722"/>
                    </a:ext>
                  </a:extLst>
                </a:gridCol>
                <a:gridCol w="643975">
                  <a:extLst>
                    <a:ext uri="{9D8B030D-6E8A-4147-A177-3AD203B41FA5}">
                      <a16:colId xmlns:a16="http://schemas.microsoft.com/office/drawing/2014/main" val="1634650659"/>
                    </a:ext>
                  </a:extLst>
                </a:gridCol>
                <a:gridCol w="643975">
                  <a:extLst>
                    <a:ext uri="{9D8B030D-6E8A-4147-A177-3AD203B41FA5}">
                      <a16:colId xmlns:a16="http://schemas.microsoft.com/office/drawing/2014/main" val="4084118182"/>
                    </a:ext>
                  </a:extLst>
                </a:gridCol>
                <a:gridCol w="649497">
                  <a:extLst>
                    <a:ext uri="{9D8B030D-6E8A-4147-A177-3AD203B41FA5}">
                      <a16:colId xmlns:a16="http://schemas.microsoft.com/office/drawing/2014/main" val="2684795455"/>
                    </a:ext>
                  </a:extLst>
                </a:gridCol>
                <a:gridCol w="611668">
                  <a:extLst>
                    <a:ext uri="{9D8B030D-6E8A-4147-A177-3AD203B41FA5}">
                      <a16:colId xmlns:a16="http://schemas.microsoft.com/office/drawing/2014/main" val="3590914674"/>
                    </a:ext>
                  </a:extLst>
                </a:gridCol>
                <a:gridCol w="654216">
                  <a:extLst>
                    <a:ext uri="{9D8B030D-6E8A-4147-A177-3AD203B41FA5}">
                      <a16:colId xmlns:a16="http://schemas.microsoft.com/office/drawing/2014/main" val="2423360598"/>
                    </a:ext>
                  </a:extLst>
                </a:gridCol>
                <a:gridCol w="118588">
                  <a:extLst>
                    <a:ext uri="{9D8B030D-6E8A-4147-A177-3AD203B41FA5}">
                      <a16:colId xmlns:a16="http://schemas.microsoft.com/office/drawing/2014/main" val="3631684234"/>
                    </a:ext>
                  </a:extLst>
                </a:gridCol>
                <a:gridCol w="554273">
                  <a:extLst>
                    <a:ext uri="{9D8B030D-6E8A-4147-A177-3AD203B41FA5}">
                      <a16:colId xmlns:a16="http://schemas.microsoft.com/office/drawing/2014/main" val="555606130"/>
                    </a:ext>
                  </a:extLst>
                </a:gridCol>
                <a:gridCol w="118588">
                  <a:extLst>
                    <a:ext uri="{9D8B030D-6E8A-4147-A177-3AD203B41FA5}">
                      <a16:colId xmlns:a16="http://schemas.microsoft.com/office/drawing/2014/main" val="2731091156"/>
                    </a:ext>
                  </a:extLst>
                </a:gridCol>
                <a:gridCol w="565435">
                  <a:extLst>
                    <a:ext uri="{9D8B030D-6E8A-4147-A177-3AD203B41FA5}">
                      <a16:colId xmlns:a16="http://schemas.microsoft.com/office/drawing/2014/main" val="626659774"/>
                    </a:ext>
                  </a:extLst>
                </a:gridCol>
              </a:tblGrid>
              <a:tr h="374495">
                <a:tc>
                  <a:txBody>
                    <a:bodyPr/>
                    <a:lstStyle/>
                    <a:p>
                      <a:r>
                        <a:rPr lang="en-US" sz="1200" dirty="0"/>
                        <a:t>Introduction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  <a:endParaRPr lang="en-IE" sz="16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  <a:endParaRPr lang="en-IE" sz="16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  <a:endParaRPr lang="en-IE" sz="16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Coda</a:t>
                      </a:r>
                      <a:endParaRPr lang="en-IE" sz="16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716779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Bars 1-36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36-120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120-173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173-256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257-368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193514"/>
                  </a:ext>
                </a:extLst>
              </a:tr>
              <a:tr h="38068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 minor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 major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 major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 major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 major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575286"/>
                  </a:ext>
                </a:extLst>
              </a:tr>
              <a:tr h="849604">
                <a:tc>
                  <a:txBody>
                    <a:bodyPr/>
                    <a:lstStyle/>
                    <a:p>
                      <a:r>
                        <a:rPr lang="en-US" sz="1200" dirty="0"/>
                        <a:t>See analysis for transitions between sections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Theme 1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Theme 2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Theme 3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Theme 1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effectLst/>
                          <a:ea typeface="Aptos" panose="020B0004020202020204" pitchFamily="34" charset="0"/>
                        </a:rPr>
                        <a:t>Idée Fixe</a:t>
                      </a:r>
                      <a:r>
                        <a:rPr lang="en-US" sz="1200" dirty="0"/>
                        <a:t> 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Theme 1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Theme 2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Theme 3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Theme 1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Coda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effectLst/>
                          <a:ea typeface="Aptos" panose="020B0004020202020204" pitchFamily="34" charset="0"/>
                        </a:rPr>
                        <a:t>Idée Fixe</a:t>
                      </a:r>
                      <a:r>
                        <a:rPr lang="en-US" sz="1200" dirty="0"/>
                        <a:t> </a:t>
                      </a:r>
                      <a:endParaRPr lang="en-IE" sz="1200" dirty="0"/>
                    </a:p>
                    <a:p>
                      <a:pPr algn="ctr"/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Finale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725718"/>
                  </a:ext>
                </a:extLst>
              </a:tr>
              <a:tr h="849604">
                <a:tc>
                  <a:txBody>
                    <a:bodyPr/>
                    <a:lstStyle/>
                    <a:p>
                      <a:r>
                        <a:rPr lang="en-US" sz="1200" dirty="0"/>
                        <a:t>Most themes have their own two-bar introduction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38-54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56-66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68-93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94-120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120-173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173-190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191-203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203-232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233-256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257-</a:t>
                      </a:r>
                    </a:p>
                    <a:p>
                      <a:pPr algn="ctr"/>
                      <a:r>
                        <a:rPr lang="en-US" sz="1200" dirty="0"/>
                        <a:t>302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302-320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320-368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623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29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6A891-8504-CCEB-DB57-F8DBCBB98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4F2171"/>
                </a:solidFill>
              </a:rPr>
              <a:t>Un Bal</a:t>
            </a:r>
            <a:br>
              <a:rPr lang="en-US" sz="3600" b="1" dirty="0">
                <a:solidFill>
                  <a:srgbClr val="4F2171"/>
                </a:solidFill>
              </a:rPr>
            </a:br>
            <a:r>
              <a:rPr lang="en-US" sz="2800" b="1" dirty="0">
                <a:solidFill>
                  <a:srgbClr val="4F2171"/>
                </a:solidFill>
              </a:rPr>
              <a:t>Themes</a:t>
            </a:r>
            <a:endParaRPr lang="en-IE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BEFF5D-B61E-0124-C728-118F4496F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01647"/>
              </p:ext>
            </p:extLst>
          </p:nvPr>
        </p:nvGraphicFramePr>
        <p:xfrm>
          <a:off x="628649" y="2239347"/>
          <a:ext cx="8188779" cy="39381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04004">
                  <a:extLst>
                    <a:ext uri="{9D8B030D-6E8A-4147-A177-3AD203B41FA5}">
                      <a16:colId xmlns:a16="http://schemas.microsoft.com/office/drawing/2014/main" val="3630870444"/>
                    </a:ext>
                  </a:extLst>
                </a:gridCol>
                <a:gridCol w="6484775">
                  <a:extLst>
                    <a:ext uri="{9D8B030D-6E8A-4147-A177-3AD203B41FA5}">
                      <a16:colId xmlns:a16="http://schemas.microsoft.com/office/drawing/2014/main" val="1313729256"/>
                    </a:ext>
                  </a:extLst>
                </a:gridCol>
              </a:tblGrid>
              <a:tr h="1312726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Theme 1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182293"/>
                  </a:ext>
                </a:extLst>
              </a:tr>
              <a:tr h="1312726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Theme 2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166013"/>
                  </a:ext>
                </a:extLst>
              </a:tr>
              <a:tr h="1312726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Theme 3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533031"/>
                  </a:ext>
                </a:extLst>
              </a:tr>
            </a:tbl>
          </a:graphicData>
        </a:graphic>
      </p:graphicFrame>
      <p:pic>
        <p:nvPicPr>
          <p:cNvPr id="6" name="Picture 5" descr="A close-up of a sheet music&#10;&#10;Description automatically generated">
            <a:extLst>
              <a:ext uri="{FF2B5EF4-FFF2-40B4-BE49-F238E27FC236}">
                <a16:creationId xmlns:a16="http://schemas.microsoft.com/office/drawing/2014/main" id="{10231747-A1DE-17D5-477D-B7937B36D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76" y="2316956"/>
            <a:ext cx="5466007" cy="1147648"/>
          </a:xfrm>
          <a:prstGeom prst="rect">
            <a:avLst/>
          </a:prstGeom>
        </p:spPr>
      </p:pic>
      <p:pic>
        <p:nvPicPr>
          <p:cNvPr id="8" name="Picture 7" descr="A diagram of a musical note&#10;&#10;Description automatically generated">
            <a:extLst>
              <a:ext uri="{FF2B5EF4-FFF2-40B4-BE49-F238E27FC236}">
                <a16:creationId xmlns:a16="http://schemas.microsoft.com/office/drawing/2014/main" id="{BEF88A9D-E4DF-FB18-C396-B085A223E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33" y="3819170"/>
            <a:ext cx="6274076" cy="857784"/>
          </a:xfrm>
          <a:prstGeom prst="rect">
            <a:avLst/>
          </a:prstGeom>
        </p:spPr>
      </p:pic>
      <p:pic>
        <p:nvPicPr>
          <p:cNvPr id="10" name="Picture 9" descr="A close-up of a music note&#10;&#10;Description automatically generated">
            <a:extLst>
              <a:ext uri="{FF2B5EF4-FFF2-40B4-BE49-F238E27FC236}">
                <a16:creationId xmlns:a16="http://schemas.microsoft.com/office/drawing/2014/main" id="{B6091747-74FE-E8D7-E2C7-1A009A49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39" y="5031520"/>
            <a:ext cx="6236317" cy="108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5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2CCA9-E258-4AF1-F57A-55BEF815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4F2171"/>
                </a:solidFill>
              </a:rPr>
              <a:t>Un Bal</a:t>
            </a:r>
            <a:br>
              <a:rPr lang="en-US" sz="3600" b="1" dirty="0">
                <a:solidFill>
                  <a:srgbClr val="4F2171"/>
                </a:solidFill>
              </a:rPr>
            </a:br>
            <a:r>
              <a:rPr lang="en-US" sz="2800" b="1" dirty="0">
                <a:solidFill>
                  <a:srgbClr val="4F2171"/>
                </a:solidFill>
              </a:rPr>
              <a:t>Introduction (Bars 1-36)</a:t>
            </a:r>
            <a:endParaRPr lang="en-IE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5ED6C-ADE9-2448-7106-96ABFBD6C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84424"/>
            <a:ext cx="6164036" cy="435133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4F2171"/>
              </a:buClr>
            </a:pPr>
            <a:r>
              <a:rPr lang="en-US" dirty="0"/>
              <a:t>Begins with an A minor chord but moves to A major</a:t>
            </a:r>
          </a:p>
          <a:p>
            <a:pPr>
              <a:buClr>
                <a:srgbClr val="4F2171"/>
              </a:buClr>
            </a:pPr>
            <a:r>
              <a:rPr lang="en-US" dirty="0"/>
              <a:t>Tremolo</a:t>
            </a:r>
          </a:p>
          <a:p>
            <a:pPr>
              <a:buClr>
                <a:srgbClr val="4F2171"/>
              </a:buClr>
            </a:pPr>
            <a:r>
              <a:rPr lang="en-US" dirty="0"/>
              <a:t>Arpeggio</a:t>
            </a:r>
          </a:p>
          <a:p>
            <a:pPr>
              <a:buClr>
                <a:srgbClr val="4F2171"/>
              </a:buClr>
            </a:pPr>
            <a:r>
              <a:rPr lang="en-US" dirty="0"/>
              <a:t>Triplets</a:t>
            </a:r>
          </a:p>
          <a:p>
            <a:pPr>
              <a:buClr>
                <a:srgbClr val="4F2171"/>
              </a:buClr>
            </a:pPr>
            <a:r>
              <a:rPr lang="en-US" dirty="0"/>
              <a:t>Dialogue</a:t>
            </a:r>
          </a:p>
          <a:p>
            <a:pPr>
              <a:buClr>
                <a:srgbClr val="4F2171"/>
              </a:buClr>
            </a:pPr>
            <a:r>
              <a:rPr lang="en-US" dirty="0"/>
              <a:t>Sustained chords</a:t>
            </a:r>
          </a:p>
          <a:p>
            <a:pPr>
              <a:buClr>
                <a:srgbClr val="4F2171"/>
              </a:buClr>
            </a:pPr>
            <a:r>
              <a:rPr lang="en-US" dirty="0"/>
              <a:t>Dynamics range from </a:t>
            </a:r>
            <a:r>
              <a:rPr lang="en-US" i="1" dirty="0"/>
              <a:t>pp</a:t>
            </a:r>
            <a:r>
              <a:rPr lang="en-US" dirty="0"/>
              <a:t> to </a:t>
            </a:r>
            <a:r>
              <a:rPr lang="en-US" i="1" dirty="0"/>
              <a:t>ff</a:t>
            </a:r>
          </a:p>
          <a:p>
            <a:pPr>
              <a:buClr>
                <a:srgbClr val="4F2171"/>
              </a:buClr>
            </a:pPr>
            <a:r>
              <a:rPr lang="en-US" dirty="0"/>
              <a:t>Ends with a </a:t>
            </a:r>
            <a:r>
              <a:rPr lang="en-US" b="1" dirty="0"/>
              <a:t>perfect</a:t>
            </a:r>
            <a:r>
              <a:rPr lang="en-US" dirty="0"/>
              <a:t> </a:t>
            </a:r>
            <a:r>
              <a:rPr lang="en-US" b="1" dirty="0"/>
              <a:t>cadence.</a:t>
            </a:r>
            <a:endParaRPr lang="en-IE" b="1" dirty="0"/>
          </a:p>
          <a:p>
            <a:endParaRPr lang="en-IE" dirty="0"/>
          </a:p>
        </p:txBody>
      </p:sp>
      <p:pic>
        <p:nvPicPr>
          <p:cNvPr id="5" name="Picture 4" descr="A person and person dancing&#10;&#10;Description automatically generated">
            <a:extLst>
              <a:ext uri="{FF2B5EF4-FFF2-40B4-BE49-F238E27FC236}">
                <a16:creationId xmlns:a16="http://schemas.microsoft.com/office/drawing/2014/main" id="{8619E40F-B702-EFEB-3F9E-46211B638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17" y="2919783"/>
            <a:ext cx="2560883" cy="344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1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68401-EA22-92DD-603B-24CCBD250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Symphonie Fantastique Op. 14 </a:t>
            </a:r>
            <a:br>
              <a:rPr lang="en-US" dirty="0"/>
            </a:br>
            <a:r>
              <a:rPr lang="en-US" dirty="0"/>
              <a:t>by Hector Berlioz</a:t>
            </a:r>
            <a:endParaRPr lang="en-IE" dirty="0"/>
          </a:p>
        </p:txBody>
      </p:sp>
      <p:pic>
        <p:nvPicPr>
          <p:cNvPr id="5" name="Picture 4" descr="A group of men in suits&#10;&#10;Description automatically generated">
            <a:extLst>
              <a:ext uri="{FF2B5EF4-FFF2-40B4-BE49-F238E27FC236}">
                <a16:creationId xmlns:a16="http://schemas.microsoft.com/office/drawing/2014/main" id="{1F9AC7FF-2306-D8D9-1CEF-B81015724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67" y="2446087"/>
            <a:ext cx="6634065" cy="441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66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3B4C4-987F-051C-8125-EA62B594E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4F2171"/>
                </a:solidFill>
              </a:rPr>
              <a:t>Un Bal </a:t>
            </a:r>
            <a:br>
              <a:rPr lang="en-US" sz="3600" b="1" dirty="0">
                <a:solidFill>
                  <a:srgbClr val="4F2171"/>
                </a:solidFill>
              </a:rPr>
            </a:br>
            <a:r>
              <a:rPr lang="en-US" sz="2800" b="1" dirty="0">
                <a:solidFill>
                  <a:srgbClr val="4F2171"/>
                </a:solidFill>
              </a:rPr>
              <a:t>Section A</a:t>
            </a:r>
            <a:endParaRPr lang="en-IE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24A7E2-ED21-D240-5B38-BD3EBD1A9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934791"/>
              </p:ext>
            </p:extLst>
          </p:nvPr>
        </p:nvGraphicFramePr>
        <p:xfrm>
          <a:off x="345234" y="2316956"/>
          <a:ext cx="8369559" cy="4279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9853">
                  <a:extLst>
                    <a:ext uri="{9D8B030D-6E8A-4147-A177-3AD203B41FA5}">
                      <a16:colId xmlns:a16="http://schemas.microsoft.com/office/drawing/2014/main" val="2090649977"/>
                    </a:ext>
                  </a:extLst>
                </a:gridCol>
                <a:gridCol w="2789853">
                  <a:extLst>
                    <a:ext uri="{9D8B030D-6E8A-4147-A177-3AD203B41FA5}">
                      <a16:colId xmlns:a16="http://schemas.microsoft.com/office/drawing/2014/main" val="245054075"/>
                    </a:ext>
                  </a:extLst>
                </a:gridCol>
                <a:gridCol w="2789853">
                  <a:extLst>
                    <a:ext uri="{9D8B030D-6E8A-4147-A177-3AD203B41FA5}">
                      <a16:colId xmlns:a16="http://schemas.microsoft.com/office/drawing/2014/main" val="3387735140"/>
                    </a:ext>
                  </a:extLst>
                </a:gridCol>
              </a:tblGrid>
              <a:tr h="9134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Theme 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(Bars 36 - 54)</a:t>
                      </a:r>
                      <a:endParaRPr lang="en-IE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Theme 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(Bars 54 – 62)</a:t>
                      </a:r>
                      <a:endParaRPr lang="en-IE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Theme 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(Bars 66 – 76)</a:t>
                      </a:r>
                      <a:endParaRPr lang="en-IE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889971"/>
                  </a:ext>
                </a:extLst>
              </a:tr>
              <a:tr h="3366349">
                <a:tc>
                  <a:txBody>
                    <a:bodyPr/>
                    <a:lstStyle/>
                    <a:p>
                      <a:r>
                        <a:rPr lang="en-US" sz="2000" dirty="0"/>
                        <a:t>-    2-bar introduction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/>
                        <a:t>Chromaticism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Moves mostly by step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Sigh motif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Sforzando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Glissando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Ends with a </a:t>
                      </a:r>
                      <a:r>
                        <a:rPr lang="en-US" sz="2000" b="1" dirty="0"/>
                        <a:t>perfect cadence.</a:t>
                      </a:r>
                    </a:p>
                    <a:p>
                      <a:endParaRPr lang="en-IE" sz="2000" dirty="0"/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2-bar introduction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Broken chords on harp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/>
                        <a:t>Rising pizz. arpeggio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Triplet link between phrases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Mostly moving in step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A major chord marks ending.</a:t>
                      </a:r>
                      <a:endParaRPr lang="en-IE" sz="2000" dirty="0"/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2-bar introduction on flutes and clarinets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Theme played by strings</a:t>
                      </a:r>
                      <a:endParaRPr lang="en-IE" sz="20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2000" dirty="0"/>
                        <a:t>One-bar falling sequence of repeated semiquavers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2000" dirty="0"/>
                        <a:t>Sigh motif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2000" dirty="0"/>
                        <a:t>3-note </a:t>
                      </a:r>
                      <a:r>
                        <a:rPr lang="en-IE" sz="2000" b="1" dirty="0"/>
                        <a:t>waltz rhythm </a:t>
                      </a:r>
                      <a:r>
                        <a:rPr lang="en-IE" sz="2000" dirty="0"/>
                        <a:t>on harp.</a:t>
                      </a:r>
                      <a:endParaRPr lang="en-US" sz="2000" dirty="0"/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74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04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5872-9B5E-32FF-F69A-10BEF81A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4F2171"/>
                </a:solidFill>
              </a:rPr>
              <a:t>Un Bal </a:t>
            </a:r>
            <a:br>
              <a:rPr lang="en-US" sz="3600" b="1" dirty="0">
                <a:solidFill>
                  <a:srgbClr val="4F2171"/>
                </a:solidFill>
              </a:rPr>
            </a:br>
            <a:r>
              <a:rPr lang="en-US" sz="2800" b="1" dirty="0">
                <a:solidFill>
                  <a:srgbClr val="4F2171"/>
                </a:solidFill>
              </a:rPr>
              <a:t>Section A</a:t>
            </a:r>
            <a:endParaRPr lang="en-IE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378F6D-E6C3-9620-5971-C75075FB4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529582"/>
              </p:ext>
            </p:extLst>
          </p:nvPr>
        </p:nvGraphicFramePr>
        <p:xfrm>
          <a:off x="270588" y="2244465"/>
          <a:ext cx="8602824" cy="4297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2530">
                  <a:extLst>
                    <a:ext uri="{9D8B030D-6E8A-4147-A177-3AD203B41FA5}">
                      <a16:colId xmlns:a16="http://schemas.microsoft.com/office/drawing/2014/main" val="2090649977"/>
                    </a:ext>
                  </a:extLst>
                </a:gridCol>
                <a:gridCol w="2982686">
                  <a:extLst>
                    <a:ext uri="{9D8B030D-6E8A-4147-A177-3AD203B41FA5}">
                      <a16:colId xmlns:a16="http://schemas.microsoft.com/office/drawing/2014/main" val="245054075"/>
                    </a:ext>
                  </a:extLst>
                </a:gridCol>
                <a:gridCol w="2867608">
                  <a:extLst>
                    <a:ext uri="{9D8B030D-6E8A-4147-A177-3AD203B41FA5}">
                      <a16:colId xmlns:a16="http://schemas.microsoft.com/office/drawing/2014/main" val="3387735140"/>
                    </a:ext>
                  </a:extLst>
                </a:gridCol>
              </a:tblGrid>
              <a:tr h="85366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Theme 3 phrase B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(Bars 78 - 85)</a:t>
                      </a:r>
                      <a:endParaRPr lang="en-IE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Transition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(Bars 85 –93)</a:t>
                      </a:r>
                      <a:endParaRPr lang="en-IE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Theme 1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(Bars 94 – 120)</a:t>
                      </a:r>
                      <a:endParaRPr lang="en-IE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889971"/>
                  </a:ext>
                </a:extLst>
              </a:tr>
              <a:tr h="341464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/>
                        <a:t>Canon</a:t>
                      </a:r>
                      <a:r>
                        <a:rPr lang="en-US" sz="2000" dirty="0"/>
                        <a:t> at 2 quavers’ distance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/>
                        <a:t>Polyphonic</a:t>
                      </a:r>
                      <a:r>
                        <a:rPr lang="en-US" sz="2000" dirty="0"/>
                        <a:t>/</a:t>
                      </a:r>
                      <a:r>
                        <a:rPr lang="en-US" sz="2000" b="0" dirty="0"/>
                        <a:t>   </a:t>
                      </a:r>
                      <a:r>
                        <a:rPr lang="en-US" sz="2000" b="1" dirty="0"/>
                        <a:t>contrapuntal</a:t>
                      </a:r>
                      <a:r>
                        <a:rPr lang="en-US" sz="2000" dirty="0"/>
                        <a:t> texture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Pizz. quaver accompaniment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Flute and clarinet in dialogue with horns.</a:t>
                      </a:r>
                    </a:p>
                    <a:p>
                      <a:endParaRPr lang="en-IE" sz="2000" dirty="0"/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Nine bars of link material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Rising triplets on harp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/>
                        <a:t>Trills</a:t>
                      </a:r>
                      <a:r>
                        <a:rPr lang="en-US" sz="2000" dirty="0"/>
                        <a:t> on violins and cellos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/>
                        <a:t>Contrary motion </a:t>
                      </a:r>
                      <a:r>
                        <a:rPr lang="en-US" sz="2000" dirty="0"/>
                        <a:t>scales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/>
                        <a:t>Chromatic movement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/>
                        <a:t>Perfect cadence.</a:t>
                      </a:r>
                      <a:endParaRPr lang="en-IE" sz="2000" b="1" dirty="0"/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Waltz theme returns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Extended version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Waltz rhythm shared between different parts of orchestra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Surprising </a:t>
                      </a:r>
                      <a:r>
                        <a:rPr lang="en-US" sz="2000" i="1" dirty="0"/>
                        <a:t>sforzando</a:t>
                      </a:r>
                      <a:r>
                        <a:rPr lang="en-US" sz="2000" dirty="0"/>
                        <a:t> (</a:t>
                      </a:r>
                      <a:r>
                        <a:rPr lang="en-US" sz="2000" i="1" dirty="0"/>
                        <a:t>sf</a:t>
                      </a:r>
                      <a:r>
                        <a:rPr lang="en-US" sz="2000" dirty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/>
                        <a:t>Descending chromatic scale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/>
                        <a:t>Extremely quiet tremolo.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74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92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CF66-0EBC-0CFD-81DD-53CF6E62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4F2171"/>
                </a:solidFill>
              </a:rPr>
              <a:t>Un Bal </a:t>
            </a:r>
            <a:br>
              <a:rPr lang="en-US" sz="3600" b="1" dirty="0">
                <a:solidFill>
                  <a:srgbClr val="4F2171"/>
                </a:solidFill>
              </a:rPr>
            </a:br>
            <a:r>
              <a:rPr lang="en-US" sz="2800" b="1" dirty="0">
                <a:solidFill>
                  <a:srgbClr val="4F2171"/>
                </a:solidFill>
              </a:rPr>
              <a:t>Section B (120 - 173)</a:t>
            </a:r>
            <a:endParaRPr lang="en-IE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3993CE-C8C5-50EE-3000-53766B831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129730"/>
              </p:ext>
            </p:extLst>
          </p:nvPr>
        </p:nvGraphicFramePr>
        <p:xfrm>
          <a:off x="192959" y="2188834"/>
          <a:ext cx="8758082" cy="4324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041">
                  <a:extLst>
                    <a:ext uri="{9D8B030D-6E8A-4147-A177-3AD203B41FA5}">
                      <a16:colId xmlns:a16="http://schemas.microsoft.com/office/drawing/2014/main" val="2116857544"/>
                    </a:ext>
                  </a:extLst>
                </a:gridCol>
                <a:gridCol w="4379041">
                  <a:extLst>
                    <a:ext uri="{9D8B030D-6E8A-4147-A177-3AD203B41FA5}">
                      <a16:colId xmlns:a16="http://schemas.microsoft.com/office/drawing/2014/main" val="788082404"/>
                    </a:ext>
                  </a:extLst>
                </a:gridCol>
              </a:tblGrid>
              <a:tr h="666441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>
                          <a:effectLst/>
                          <a:ea typeface="Aptos" panose="020B0004020202020204" pitchFamily="34" charset="0"/>
                        </a:rPr>
                        <a:t>Idée Fixe</a:t>
                      </a:r>
                      <a:r>
                        <a:rPr lang="en-US" sz="1800" dirty="0"/>
                        <a:t> </a:t>
                      </a:r>
                    </a:p>
                    <a:p>
                      <a:pPr algn="ctr"/>
                      <a:r>
                        <a:rPr lang="en-US" sz="1800" dirty="0"/>
                        <a:t>(Bars 120-162)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Transition</a:t>
                      </a:r>
                    </a:p>
                    <a:p>
                      <a:pPr algn="ctr"/>
                      <a:r>
                        <a:rPr lang="en-US" dirty="0"/>
                        <a:t>(Bars 163-174)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188177"/>
                  </a:ext>
                </a:extLst>
              </a:tr>
              <a:tr h="16272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  Solo flute and oboe introduce the </a:t>
                      </a:r>
                      <a:r>
                        <a:rPr lang="en-IE" sz="1800" b="1" dirty="0">
                          <a:effectLst/>
                          <a:ea typeface="Aptos" panose="020B0004020202020204" pitchFamily="34" charset="0"/>
                        </a:rPr>
                        <a:t>Idée Fixe</a:t>
                      </a:r>
                      <a:r>
                        <a:rPr lang="en-US" sz="1800" b="1" dirty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b="1" dirty="0"/>
                        <a:t>Tremolo</a:t>
                      </a:r>
                      <a:r>
                        <a:rPr lang="en-IE" dirty="0"/>
                        <a:t> in upper strings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i="1" dirty="0"/>
                        <a:t>pp</a:t>
                      </a:r>
                      <a:r>
                        <a:rPr lang="en-IE" dirty="0"/>
                        <a:t> staccato broken chords on cello and bass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dirty="0"/>
                        <a:t>Repeated a 4</a:t>
                      </a:r>
                      <a:r>
                        <a:rPr lang="en-IE" baseline="30000" dirty="0"/>
                        <a:t>th</a:t>
                      </a:r>
                      <a:r>
                        <a:rPr lang="en-IE" dirty="0"/>
                        <a:t> lower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dirty="0"/>
                        <a:t>Played by flute and clarinet with a stronger string accompaniment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dirty="0"/>
                        <a:t>Fragments of canon create a contrapuntal texture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dirty="0"/>
                        <a:t>Rising sequence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b="1" dirty="0"/>
                        <a:t>Dominant pedal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dirty="0"/>
                        <a:t>Wide leaps.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11-bar transition section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Preparing for the return of section 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Off-beat semiquaver figure that descends by a semitone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Dialogue</a:t>
                      </a:r>
                      <a:r>
                        <a:rPr lang="en-US" dirty="0"/>
                        <a:t> between strings and woodwind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Horn </a:t>
                      </a:r>
                      <a:r>
                        <a:rPr lang="en-US" b="1" dirty="0"/>
                        <a:t>pedal on 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Moves back to A major.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525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33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F149-BB1F-F04C-C1B1-2601E9E4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4F2171"/>
                </a:solidFill>
              </a:rPr>
              <a:t>Un Bal</a:t>
            </a:r>
            <a:br>
              <a:rPr lang="en-US" sz="3600" b="1" dirty="0">
                <a:solidFill>
                  <a:srgbClr val="4F2171"/>
                </a:solidFill>
              </a:rPr>
            </a:br>
            <a:r>
              <a:rPr lang="en-US" sz="2800" b="1" dirty="0">
                <a:solidFill>
                  <a:srgbClr val="4F2171"/>
                </a:solidFill>
              </a:rPr>
              <a:t>Return of Section A</a:t>
            </a:r>
            <a:endParaRPr lang="en-IE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27A89C-9124-730C-B5F9-6F34D36FD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168743"/>
              </p:ext>
            </p:extLst>
          </p:nvPr>
        </p:nvGraphicFramePr>
        <p:xfrm>
          <a:off x="158620" y="2384422"/>
          <a:ext cx="8836089" cy="427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363">
                  <a:extLst>
                    <a:ext uri="{9D8B030D-6E8A-4147-A177-3AD203B41FA5}">
                      <a16:colId xmlns:a16="http://schemas.microsoft.com/office/drawing/2014/main" val="3150209978"/>
                    </a:ext>
                  </a:extLst>
                </a:gridCol>
                <a:gridCol w="2945363">
                  <a:extLst>
                    <a:ext uri="{9D8B030D-6E8A-4147-A177-3AD203B41FA5}">
                      <a16:colId xmlns:a16="http://schemas.microsoft.com/office/drawing/2014/main" val="3226507802"/>
                    </a:ext>
                  </a:extLst>
                </a:gridCol>
                <a:gridCol w="2945363">
                  <a:extLst>
                    <a:ext uri="{9D8B030D-6E8A-4147-A177-3AD203B41FA5}">
                      <a16:colId xmlns:a16="http://schemas.microsoft.com/office/drawing/2014/main" val="2985837040"/>
                    </a:ext>
                  </a:extLst>
                </a:gridCol>
              </a:tblGrid>
              <a:tr h="7879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Theme 1</a:t>
                      </a:r>
                    </a:p>
                    <a:p>
                      <a:pPr algn="ctr"/>
                      <a:r>
                        <a:rPr lang="en-US" dirty="0"/>
                        <a:t>(Bars 173-183)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Theme 2</a:t>
                      </a:r>
                    </a:p>
                    <a:p>
                      <a:pPr algn="ctr"/>
                      <a:r>
                        <a:rPr lang="en-US" dirty="0"/>
                        <a:t>(Bars 191-202)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Theme 3 Phrase A</a:t>
                      </a:r>
                    </a:p>
                    <a:p>
                      <a:pPr algn="ctr"/>
                      <a:r>
                        <a:rPr lang="en-US" dirty="0"/>
                        <a:t>(Bars 203-215)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15521"/>
                  </a:ext>
                </a:extLst>
              </a:tr>
              <a:tr h="348965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2-bar introduction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Theme played by violin 2, viola and cello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Ornamental demi-semiquaver on violin 1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Pizz. tonic pedal </a:t>
                      </a:r>
                      <a:r>
                        <a:rPr lang="en-US" dirty="0"/>
                        <a:t>on cello and bass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Triplet broken chords on harp.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2-bar introduction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Semiquaver </a:t>
                      </a:r>
                      <a:r>
                        <a:rPr lang="en-US" b="1" dirty="0"/>
                        <a:t>broken chords</a:t>
                      </a:r>
                      <a:r>
                        <a:rPr lang="en-US" dirty="0"/>
                        <a:t> on harp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Quaver </a:t>
                      </a:r>
                      <a:r>
                        <a:rPr lang="en-US" b="1" dirty="0"/>
                        <a:t>broken chords </a:t>
                      </a:r>
                      <a:r>
                        <a:rPr lang="en-US" dirty="0"/>
                        <a:t>on cellos and basses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Semiquaver </a:t>
                      </a:r>
                      <a:r>
                        <a:rPr lang="en-US" b="1" dirty="0"/>
                        <a:t>block chords</a:t>
                      </a:r>
                      <a:r>
                        <a:rPr lang="en-US" dirty="0"/>
                        <a:t> on woodwinds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Violins and violas play theme.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2-bar introduction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Ascending </a:t>
                      </a:r>
                      <a:r>
                        <a:rPr lang="en-US" b="1" dirty="0"/>
                        <a:t>staccato scale</a:t>
                      </a:r>
                      <a:r>
                        <a:rPr lang="en-US" dirty="0"/>
                        <a:t> in </a:t>
                      </a:r>
                      <a:r>
                        <a:rPr lang="en-US" b="1" dirty="0"/>
                        <a:t>parallel 3</a:t>
                      </a:r>
                      <a:r>
                        <a:rPr lang="en-US" b="1" baseline="30000" dirty="0"/>
                        <a:t>rds</a:t>
                      </a:r>
                      <a:r>
                        <a:rPr lang="en-US" b="1" dirty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Descending staccato scale on cello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Accompaniment has pizz.</a:t>
                      </a:r>
                      <a:r>
                        <a:rPr lang="en-IE" dirty="0"/>
                        <a:t> strings and broken chords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dirty="0"/>
                        <a:t>Triplet and figure on harps.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537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93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A4214-458C-32D7-865C-2AF7E7A9D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4F2171"/>
                </a:solidFill>
              </a:rPr>
              <a:t>Un Bal</a:t>
            </a:r>
            <a:endParaRPr lang="en-I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B65BB0-1AD5-6D00-AE0B-0DA79A280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635265"/>
              </p:ext>
            </p:extLst>
          </p:nvPr>
        </p:nvGraphicFramePr>
        <p:xfrm>
          <a:off x="149289" y="2113847"/>
          <a:ext cx="8845421" cy="4483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238">
                  <a:extLst>
                    <a:ext uri="{9D8B030D-6E8A-4147-A177-3AD203B41FA5}">
                      <a16:colId xmlns:a16="http://schemas.microsoft.com/office/drawing/2014/main" val="3150209978"/>
                    </a:ext>
                  </a:extLst>
                </a:gridCol>
                <a:gridCol w="2933430">
                  <a:extLst>
                    <a:ext uri="{9D8B030D-6E8A-4147-A177-3AD203B41FA5}">
                      <a16:colId xmlns:a16="http://schemas.microsoft.com/office/drawing/2014/main" val="3226507802"/>
                    </a:ext>
                  </a:extLst>
                </a:gridCol>
                <a:gridCol w="3393753">
                  <a:extLst>
                    <a:ext uri="{9D8B030D-6E8A-4147-A177-3AD203B41FA5}">
                      <a16:colId xmlns:a16="http://schemas.microsoft.com/office/drawing/2014/main" val="2985837040"/>
                    </a:ext>
                  </a:extLst>
                </a:gridCol>
              </a:tblGrid>
              <a:tr h="6300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Theme 3 Phrase B</a:t>
                      </a:r>
                    </a:p>
                    <a:p>
                      <a:pPr algn="ctr"/>
                      <a:r>
                        <a:rPr lang="en-US" dirty="0"/>
                        <a:t>(Bars 215-222)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Transition</a:t>
                      </a:r>
                    </a:p>
                    <a:p>
                      <a:pPr algn="ctr"/>
                      <a:r>
                        <a:rPr lang="en-US" dirty="0"/>
                        <a:t>(Bars 222-232)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Theme 1 </a:t>
                      </a:r>
                    </a:p>
                    <a:p>
                      <a:pPr algn="ctr"/>
                      <a:r>
                        <a:rPr lang="en-US" dirty="0"/>
                        <a:t>(Bars 233-253)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15521"/>
                  </a:ext>
                </a:extLst>
              </a:tr>
              <a:tr h="384355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8-note motif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Canon</a:t>
                      </a:r>
                      <a:r>
                        <a:rPr lang="en-US" dirty="0"/>
                        <a:t> between violins and flute and clarinet and cellos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Cello plays 2 octaves below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Dialogue</a:t>
                      </a:r>
                      <a:r>
                        <a:rPr lang="en-US" dirty="0"/>
                        <a:t> between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violins and violas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Wide ranging dynamics.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11 bars of link material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Wind play </a:t>
                      </a:r>
                      <a:r>
                        <a:rPr lang="en-US" b="1" dirty="0"/>
                        <a:t>repeated block chords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violins play a trill into an ascending scale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violins then hold a single note into a </a:t>
                      </a:r>
                      <a:r>
                        <a:rPr lang="en-US" b="1" dirty="0"/>
                        <a:t>descending scale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Chromatic</a:t>
                      </a:r>
                      <a:r>
                        <a:rPr lang="en-US" dirty="0"/>
                        <a:t> movement in the violins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Piccolos enter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 bar’s rest before the Waltz theme returns.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Piccolo, flute, oboe and clarinets play theme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Strings and horn accompany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Accented syncopation </a:t>
                      </a:r>
                      <a:r>
                        <a:rPr lang="en-US" dirty="0"/>
                        <a:t>on horns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Repeated semiquaver pattern on violins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Strings play </a:t>
                      </a:r>
                      <a:r>
                        <a:rPr lang="en-US" b="1" dirty="0"/>
                        <a:t>waltz rhythm pizz.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Harps join playing the theme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The final phrase is extended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Ends with a </a:t>
                      </a:r>
                      <a:r>
                        <a:rPr lang="en-US" b="1" dirty="0"/>
                        <a:t>perfect cadence.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537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5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80748-78D3-F931-BFF6-E69FF7C8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4F2171"/>
                </a:solidFill>
              </a:rPr>
              <a:t>Un Bal</a:t>
            </a:r>
            <a:br>
              <a:rPr lang="en-US" sz="3600" b="1" dirty="0">
                <a:solidFill>
                  <a:srgbClr val="4F2171"/>
                </a:solidFill>
              </a:rPr>
            </a:br>
            <a:r>
              <a:rPr lang="en-US" sz="2800" b="1" dirty="0">
                <a:solidFill>
                  <a:srgbClr val="4F2171"/>
                </a:solidFill>
              </a:rPr>
              <a:t>Coda</a:t>
            </a:r>
            <a:endParaRPr lang="en-IE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4DC979-408D-F2C5-F551-86C888538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264051"/>
              </p:ext>
            </p:extLst>
          </p:nvPr>
        </p:nvGraphicFramePr>
        <p:xfrm>
          <a:off x="69979" y="2118049"/>
          <a:ext cx="9004041" cy="4493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396">
                  <a:extLst>
                    <a:ext uri="{9D8B030D-6E8A-4147-A177-3AD203B41FA5}">
                      <a16:colId xmlns:a16="http://schemas.microsoft.com/office/drawing/2014/main" val="3150209978"/>
                    </a:ext>
                  </a:extLst>
                </a:gridCol>
                <a:gridCol w="2986034">
                  <a:extLst>
                    <a:ext uri="{9D8B030D-6E8A-4147-A177-3AD203B41FA5}">
                      <a16:colId xmlns:a16="http://schemas.microsoft.com/office/drawing/2014/main" val="3226507802"/>
                    </a:ext>
                  </a:extLst>
                </a:gridCol>
                <a:gridCol w="3454611">
                  <a:extLst>
                    <a:ext uri="{9D8B030D-6E8A-4147-A177-3AD203B41FA5}">
                      <a16:colId xmlns:a16="http://schemas.microsoft.com/office/drawing/2014/main" val="2985837040"/>
                    </a:ext>
                  </a:extLst>
                </a:gridCol>
              </a:tblGrid>
              <a:tr h="6316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Coda</a:t>
                      </a:r>
                    </a:p>
                    <a:p>
                      <a:pPr algn="ctr"/>
                      <a:r>
                        <a:rPr lang="en-US" dirty="0"/>
                        <a:t>(Bars 257-302)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>
                          <a:effectLst/>
                          <a:ea typeface="Aptos" panose="020B0004020202020204" pitchFamily="34" charset="0"/>
                        </a:rPr>
                        <a:t>Idée Fixe</a:t>
                      </a:r>
                      <a:r>
                        <a:rPr lang="en-US" sz="1800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(Bars 302-319)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Finale</a:t>
                      </a:r>
                    </a:p>
                    <a:p>
                      <a:pPr algn="ctr"/>
                      <a:r>
                        <a:rPr lang="en-US" dirty="0"/>
                        <a:t>(Bars 320-368)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15521"/>
                  </a:ext>
                </a:extLst>
              </a:tr>
              <a:tr h="385329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Polyphonic texture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Wind and horns play 8-bar phrase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Tremolo</a:t>
                      </a:r>
                      <a:r>
                        <a:rPr lang="en-US" dirty="0"/>
                        <a:t> strings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Tonic pedal </a:t>
                      </a:r>
                      <a:r>
                        <a:rPr lang="en-US" dirty="0"/>
                        <a:t>and triplet figure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Offbeat crotchet chords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Scalic movement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Ends with a </a:t>
                      </a:r>
                      <a:r>
                        <a:rPr lang="en-US" b="1" dirty="0"/>
                        <a:t>perfect cadence.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Tempo slows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Clarinet plays slightly altered </a:t>
                      </a:r>
                      <a:r>
                        <a:rPr lang="en-IE" sz="1800" b="1" dirty="0">
                          <a:effectLst/>
                          <a:ea typeface="Aptos" panose="020B0004020202020204" pitchFamily="34" charset="0"/>
                        </a:rPr>
                        <a:t>Idée Fixe</a:t>
                      </a:r>
                      <a:r>
                        <a:rPr lang="en-US" sz="1800" b="1" dirty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i="1" dirty="0"/>
                        <a:t>pp</a:t>
                      </a:r>
                      <a:r>
                        <a:rPr lang="en-IE" dirty="0"/>
                        <a:t> sustained notes in accompaniment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dirty="0"/>
                        <a:t>Descending arpeggio on harp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IE" sz="1800" dirty="0">
                          <a:effectLst/>
                          <a:ea typeface="Aptos" panose="020B0004020202020204" pitchFamily="34" charset="0"/>
                        </a:rPr>
                        <a:t>Idée Fixe</a:t>
                      </a:r>
                      <a:r>
                        <a:rPr lang="en-US" sz="1800" dirty="0"/>
                        <a:t> </a:t>
                      </a:r>
                      <a:r>
                        <a:rPr lang="en-IE" sz="1800" dirty="0"/>
                        <a:t>repeated a 4</a:t>
                      </a:r>
                      <a:r>
                        <a:rPr lang="en-IE" sz="1800" baseline="30000" dirty="0"/>
                        <a:t>th</a:t>
                      </a:r>
                      <a:r>
                        <a:rPr lang="en-IE" sz="1800" dirty="0"/>
                        <a:t> lower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IE" sz="1800" dirty="0"/>
                        <a:t>New ending to </a:t>
                      </a:r>
                      <a:r>
                        <a:rPr lang="en-IE" sz="1800" b="1" dirty="0">
                          <a:effectLst/>
                          <a:ea typeface="Aptos" panose="020B0004020202020204" pitchFamily="34" charset="0"/>
                        </a:rPr>
                        <a:t>Idée Fixe</a:t>
                      </a:r>
                      <a:r>
                        <a:rPr lang="en-US" sz="1800" b="1" dirty="0"/>
                        <a:t>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Back to original tempo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Tutti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Block chords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Fortissimo</a:t>
                      </a:r>
                      <a:r>
                        <a:rPr lang="en-US" dirty="0"/>
                        <a:t> (</a:t>
                      </a:r>
                      <a:r>
                        <a:rPr lang="en-US" i="1" dirty="0"/>
                        <a:t>ff</a:t>
                      </a:r>
                      <a:r>
                        <a:rPr lang="en-US" dirty="0"/>
                        <a:t>) dynamics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Tremolo</a:t>
                      </a:r>
                      <a:r>
                        <a:rPr lang="en-US" dirty="0"/>
                        <a:t> and </a:t>
                      </a:r>
                      <a:r>
                        <a:rPr lang="en-US" b="1" i="1" dirty="0"/>
                        <a:t>sforzando</a:t>
                      </a:r>
                      <a:r>
                        <a:rPr lang="en-US" dirty="0"/>
                        <a:t> on strings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Descending scales and octave leaps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The music gets faster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Ends on a </a:t>
                      </a:r>
                      <a:r>
                        <a:rPr lang="en-US" b="1" dirty="0"/>
                        <a:t>perfect cadence.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537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13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22D92-45DD-3152-A452-351903A0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4F2171"/>
                </a:solidFill>
              </a:rPr>
              <a:t>Movement IV</a:t>
            </a:r>
            <a:br>
              <a:rPr lang="en-US" sz="3600" b="1" dirty="0">
                <a:solidFill>
                  <a:srgbClr val="4F2171"/>
                </a:solidFill>
              </a:rPr>
            </a:br>
            <a:r>
              <a:rPr lang="en-US" sz="2800" b="1" dirty="0">
                <a:solidFill>
                  <a:srgbClr val="4F2171"/>
                </a:solidFill>
              </a:rPr>
              <a:t>Marche au </a:t>
            </a:r>
            <a:r>
              <a:rPr lang="en-US" sz="2800" b="1" dirty="0" err="1">
                <a:solidFill>
                  <a:srgbClr val="4F2171"/>
                </a:solidFill>
              </a:rPr>
              <a:t>Supplice</a:t>
            </a:r>
            <a:r>
              <a:rPr lang="en-US" sz="2800" b="1" dirty="0">
                <a:solidFill>
                  <a:srgbClr val="4F2171"/>
                </a:solidFill>
              </a:rPr>
              <a:t> - Summary</a:t>
            </a:r>
            <a:endParaRPr lang="en-IE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DBD63-E355-8230-D02F-72F7A2367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84424"/>
            <a:ext cx="6593244" cy="4351338"/>
          </a:xfrm>
        </p:spPr>
        <p:txBody>
          <a:bodyPr>
            <a:normAutofit/>
          </a:bodyPr>
          <a:lstStyle/>
          <a:p>
            <a:pPr>
              <a:buClr>
                <a:srgbClr val="4F2171"/>
              </a:buClr>
            </a:pPr>
            <a:r>
              <a:rPr lang="en-US" sz="2000" dirty="0"/>
              <a:t>G minor</a:t>
            </a:r>
          </a:p>
          <a:p>
            <a:pPr>
              <a:buClr>
                <a:srgbClr val="4F2171"/>
              </a:buClr>
            </a:pPr>
            <a:r>
              <a:rPr lang="en-US" sz="2000" dirty="0"/>
              <a:t>Allegretto non </a:t>
            </a:r>
            <a:r>
              <a:rPr lang="en-US" sz="2000" dirty="0" err="1"/>
              <a:t>troppo</a:t>
            </a:r>
            <a:endParaRPr lang="en-US" sz="2000" dirty="0"/>
          </a:p>
          <a:p>
            <a:pPr>
              <a:buClr>
                <a:srgbClr val="4F2171"/>
              </a:buClr>
            </a:pPr>
            <a:r>
              <a:rPr lang="en-US" sz="2000" dirty="0"/>
              <a:t>Cut common time </a:t>
            </a:r>
          </a:p>
          <a:p>
            <a:pPr>
              <a:buClr>
                <a:srgbClr val="4F2171"/>
              </a:buClr>
            </a:pPr>
            <a:r>
              <a:rPr lang="en-US" sz="2000" dirty="0"/>
              <a:t>Similar to sonata form without recapitulation</a:t>
            </a:r>
          </a:p>
          <a:p>
            <a:pPr>
              <a:buClr>
                <a:srgbClr val="4F2171"/>
              </a:buClr>
            </a:pPr>
            <a:r>
              <a:rPr lang="en-US" sz="2000" dirty="0"/>
              <a:t>Theme 1 = </a:t>
            </a:r>
            <a:r>
              <a:rPr lang="en-US" sz="2000" b="1" dirty="0"/>
              <a:t>The Descending Theme</a:t>
            </a:r>
          </a:p>
          <a:p>
            <a:pPr>
              <a:buClr>
                <a:srgbClr val="4F2171"/>
              </a:buClr>
            </a:pPr>
            <a:r>
              <a:rPr lang="en-US" sz="2000" dirty="0"/>
              <a:t>Theme 2 = </a:t>
            </a:r>
            <a:r>
              <a:rPr lang="en-US" sz="2000" b="1" dirty="0"/>
              <a:t>The March Theme</a:t>
            </a:r>
          </a:p>
          <a:p>
            <a:pPr>
              <a:buClr>
                <a:srgbClr val="4F2171"/>
              </a:buClr>
            </a:pPr>
            <a:r>
              <a:rPr lang="en-US" sz="2000" dirty="0"/>
              <a:t>The </a:t>
            </a:r>
            <a:r>
              <a:rPr lang="en-IE" sz="2000" b="1" dirty="0">
                <a:effectLst/>
                <a:ea typeface="Aptos" panose="020B0004020202020204" pitchFamily="34" charset="0"/>
              </a:rPr>
              <a:t>Idée Fixe</a:t>
            </a:r>
            <a:r>
              <a:rPr lang="en-US" sz="2000" b="1" dirty="0"/>
              <a:t> </a:t>
            </a:r>
            <a:r>
              <a:rPr lang="en-IE" sz="2000" dirty="0"/>
              <a:t>appears in the coda.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D9C4F60-EA50-08CB-E8F1-F4F2172C5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11" y="3429000"/>
            <a:ext cx="220141" cy="529159"/>
          </a:xfrm>
          <a:prstGeom prst="rect">
            <a:avLst/>
          </a:prstGeom>
        </p:spPr>
      </p:pic>
      <p:pic>
        <p:nvPicPr>
          <p:cNvPr id="7" name="Picture 6" descr="A black and white illustration of a person in a chair and a person in a chair&#10;&#10;Description automatically generated">
            <a:extLst>
              <a:ext uri="{FF2B5EF4-FFF2-40B4-BE49-F238E27FC236}">
                <a16:creationId xmlns:a16="http://schemas.microsoft.com/office/drawing/2014/main" id="{66C1F08E-B2DC-977E-435B-99A533DF3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67" y="1015172"/>
            <a:ext cx="3676261" cy="22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6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ABE77-DC29-F01A-9C6C-FAF80B44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4F2171"/>
                </a:solidFill>
              </a:rPr>
              <a:t>Movement IV</a:t>
            </a:r>
            <a:br>
              <a:rPr lang="en-US" sz="3600" b="1" dirty="0">
                <a:solidFill>
                  <a:srgbClr val="4F2171"/>
                </a:solidFill>
              </a:rPr>
            </a:br>
            <a:r>
              <a:rPr lang="en-US" sz="2800" b="1" dirty="0">
                <a:solidFill>
                  <a:srgbClr val="4F2171"/>
                </a:solidFill>
              </a:rPr>
              <a:t>Marche au </a:t>
            </a:r>
            <a:r>
              <a:rPr lang="en-US" sz="2800" b="1" dirty="0" err="1">
                <a:solidFill>
                  <a:srgbClr val="4F2171"/>
                </a:solidFill>
              </a:rPr>
              <a:t>Supplice</a:t>
            </a:r>
            <a:r>
              <a:rPr lang="en-US" sz="2800" b="1" dirty="0">
                <a:solidFill>
                  <a:srgbClr val="4F2171"/>
                </a:solidFill>
              </a:rPr>
              <a:t> - Summary</a:t>
            </a:r>
            <a:endParaRPr lang="en-IE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1BCA5D-F4C5-B191-C0F5-5CB7A2461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090598"/>
              </p:ext>
            </p:extLst>
          </p:nvPr>
        </p:nvGraphicFramePr>
        <p:xfrm>
          <a:off x="122852" y="2565647"/>
          <a:ext cx="8898295" cy="2387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398038">
                  <a:extLst>
                    <a:ext uri="{9D8B030D-6E8A-4147-A177-3AD203B41FA5}">
                      <a16:colId xmlns:a16="http://schemas.microsoft.com/office/drawing/2014/main" val="4044603835"/>
                    </a:ext>
                  </a:extLst>
                </a:gridCol>
                <a:gridCol w="932843">
                  <a:extLst>
                    <a:ext uri="{9D8B030D-6E8A-4147-A177-3AD203B41FA5}">
                      <a16:colId xmlns:a16="http://schemas.microsoft.com/office/drawing/2014/main" val="1949930598"/>
                    </a:ext>
                  </a:extLst>
                </a:gridCol>
                <a:gridCol w="1048896">
                  <a:extLst>
                    <a:ext uri="{9D8B030D-6E8A-4147-A177-3AD203B41FA5}">
                      <a16:colId xmlns:a16="http://schemas.microsoft.com/office/drawing/2014/main" val="675344118"/>
                    </a:ext>
                  </a:extLst>
                </a:gridCol>
                <a:gridCol w="2901001">
                  <a:extLst>
                    <a:ext uri="{9D8B030D-6E8A-4147-A177-3AD203B41FA5}">
                      <a16:colId xmlns:a16="http://schemas.microsoft.com/office/drawing/2014/main" val="994343321"/>
                    </a:ext>
                  </a:extLst>
                </a:gridCol>
                <a:gridCol w="872506">
                  <a:extLst>
                    <a:ext uri="{9D8B030D-6E8A-4147-A177-3AD203B41FA5}">
                      <a16:colId xmlns:a16="http://schemas.microsoft.com/office/drawing/2014/main" val="3207489903"/>
                    </a:ext>
                  </a:extLst>
                </a:gridCol>
                <a:gridCol w="261961">
                  <a:extLst>
                    <a:ext uri="{9D8B030D-6E8A-4147-A177-3AD203B41FA5}">
                      <a16:colId xmlns:a16="http://schemas.microsoft.com/office/drawing/2014/main" val="2658767485"/>
                    </a:ext>
                  </a:extLst>
                </a:gridCol>
                <a:gridCol w="610544">
                  <a:extLst>
                    <a:ext uri="{9D8B030D-6E8A-4147-A177-3AD203B41FA5}">
                      <a16:colId xmlns:a16="http://schemas.microsoft.com/office/drawing/2014/main" val="3309920026"/>
                    </a:ext>
                  </a:extLst>
                </a:gridCol>
                <a:gridCol w="130981">
                  <a:extLst>
                    <a:ext uri="{9D8B030D-6E8A-4147-A177-3AD203B41FA5}">
                      <a16:colId xmlns:a16="http://schemas.microsoft.com/office/drawing/2014/main" val="4047527795"/>
                    </a:ext>
                  </a:extLst>
                </a:gridCol>
                <a:gridCol w="741525">
                  <a:extLst>
                    <a:ext uri="{9D8B030D-6E8A-4147-A177-3AD203B41FA5}">
                      <a16:colId xmlns:a16="http://schemas.microsoft.com/office/drawing/2014/main" val="2201582212"/>
                    </a:ext>
                  </a:extLst>
                </a:gridCol>
              </a:tblGrid>
              <a:tr h="35192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Introduction</a:t>
                      </a:r>
                      <a:endParaRPr lang="en-IE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Exposition</a:t>
                      </a:r>
                      <a:endParaRPr lang="en-IE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Development</a:t>
                      </a:r>
                      <a:endParaRPr lang="en-I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F2171"/>
                          </a:solidFill>
                        </a:rPr>
                        <a:t>Coda</a:t>
                      </a:r>
                      <a:endParaRPr lang="en-IE" b="1" dirty="0">
                        <a:solidFill>
                          <a:srgbClr val="4F217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354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Bars 1-17</a:t>
                      </a:r>
                      <a:endParaRPr lang="en-IE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17-78</a:t>
                      </a:r>
                      <a:endParaRPr lang="en-IE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78-139</a:t>
                      </a:r>
                      <a:endParaRPr lang="en-I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F2171"/>
                          </a:solidFill>
                        </a:rPr>
                        <a:t>140-178</a:t>
                      </a:r>
                      <a:endParaRPr lang="en-IE" dirty="0">
                        <a:solidFill>
                          <a:srgbClr val="4F217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11550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A minor -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A major</a:t>
                      </a:r>
                      <a:endParaRPr lang="en-IE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A major</a:t>
                      </a:r>
                      <a:endParaRPr lang="en-IE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F major</a:t>
                      </a:r>
                      <a:endParaRPr lang="en-I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F2171"/>
                          </a:solidFill>
                        </a:rPr>
                        <a:t>A major</a:t>
                      </a:r>
                      <a:endParaRPr lang="en-IE" dirty="0">
                        <a:solidFill>
                          <a:srgbClr val="4F217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4614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Theme 1</a:t>
                      </a:r>
                      <a:endParaRPr lang="en-IE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Theme 2</a:t>
                      </a:r>
                      <a:endParaRPr lang="en-IE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Intro, Themes 1 and 2, Intro, Theme 1</a:t>
                      </a:r>
                      <a:endParaRPr lang="en-I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F2171"/>
                          </a:solidFill>
                        </a:rPr>
                        <a:t>Coda-like material</a:t>
                      </a:r>
                      <a:endParaRPr lang="en-IE" dirty="0">
                        <a:solidFill>
                          <a:srgbClr val="4F217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sz="1800" dirty="0">
                          <a:solidFill>
                            <a:srgbClr val="4F2171"/>
                          </a:solidFill>
                          <a:effectLst/>
                        </a:rPr>
                        <a:t>Idée Fixe</a:t>
                      </a:r>
                      <a:r>
                        <a:rPr lang="en-US" sz="1800" dirty="0">
                          <a:solidFill>
                            <a:srgbClr val="4F2171"/>
                          </a:solidFill>
                        </a:rPr>
                        <a:t> </a:t>
                      </a:r>
                      <a:endParaRPr lang="en-IE" dirty="0">
                        <a:solidFill>
                          <a:srgbClr val="4F217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F2171"/>
                          </a:solidFill>
                        </a:rPr>
                        <a:t>Finale</a:t>
                      </a:r>
                      <a:endParaRPr lang="en-IE" dirty="0">
                        <a:solidFill>
                          <a:srgbClr val="4F217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8225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17-61</a:t>
                      </a:r>
                      <a:endParaRPr lang="en-IE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62-77</a:t>
                      </a:r>
                      <a:endParaRPr lang="en-IE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78-81, 82-88, 89-104, 105-108, 109-114, 114-122</a:t>
                      </a:r>
                      <a:endParaRPr lang="en-I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F2171"/>
                          </a:solidFill>
                        </a:rPr>
                        <a:t>140-167</a:t>
                      </a:r>
                      <a:endParaRPr lang="en-IE" dirty="0">
                        <a:solidFill>
                          <a:srgbClr val="4F217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F2171"/>
                          </a:solidFill>
                        </a:rPr>
                        <a:t>164-168</a:t>
                      </a:r>
                      <a:endParaRPr lang="en-IE" dirty="0">
                        <a:solidFill>
                          <a:srgbClr val="4F217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F2171"/>
                          </a:solidFill>
                        </a:rPr>
                        <a:t>168-end</a:t>
                      </a:r>
                      <a:endParaRPr lang="en-IE" dirty="0">
                        <a:solidFill>
                          <a:srgbClr val="4F217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419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62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9136-E2F8-3227-54C1-B4268882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4F2171"/>
                </a:solidFill>
              </a:rPr>
              <a:t>Marche au </a:t>
            </a:r>
            <a:r>
              <a:rPr lang="en-US" sz="3600" b="1" dirty="0" err="1">
                <a:solidFill>
                  <a:srgbClr val="4F2171"/>
                </a:solidFill>
              </a:rPr>
              <a:t>Supplice</a:t>
            </a:r>
            <a:br>
              <a:rPr lang="en-US" sz="3600" b="1" dirty="0">
                <a:solidFill>
                  <a:srgbClr val="4F2171"/>
                </a:solidFill>
              </a:rPr>
            </a:br>
            <a:r>
              <a:rPr lang="en-US" sz="2800" b="1" dirty="0">
                <a:solidFill>
                  <a:srgbClr val="4F2171"/>
                </a:solidFill>
              </a:rPr>
              <a:t>Introduction (Bars 1-17)</a:t>
            </a:r>
            <a:endParaRPr lang="en-IE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5A68-FD9C-A510-23EF-A0418C0BD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4F2171"/>
              </a:buClr>
            </a:pPr>
            <a:r>
              <a:rPr lang="en-US" b="1" dirty="0"/>
              <a:t>Repeated motifs create tension</a:t>
            </a:r>
          </a:p>
          <a:p>
            <a:r>
              <a:rPr lang="en-US" dirty="0"/>
              <a:t>Dynamics ranging from </a:t>
            </a:r>
            <a:r>
              <a:rPr lang="en-US" i="1" dirty="0"/>
              <a:t>pp</a:t>
            </a:r>
            <a:r>
              <a:rPr lang="en-US" dirty="0"/>
              <a:t> to </a:t>
            </a:r>
            <a:r>
              <a:rPr lang="en-US" i="1" dirty="0"/>
              <a:t>ff</a:t>
            </a:r>
            <a:endParaRPr lang="en-US" b="1" dirty="0">
              <a:highlight>
                <a:srgbClr val="FFFF00"/>
              </a:highlight>
            </a:endParaRPr>
          </a:p>
          <a:p>
            <a:pPr>
              <a:buClr>
                <a:srgbClr val="4F2171"/>
              </a:buClr>
            </a:pPr>
            <a:r>
              <a:rPr lang="en-US" dirty="0"/>
              <a:t>Timpani - Sextuplet rhythm ostinato</a:t>
            </a:r>
          </a:p>
          <a:p>
            <a:pPr>
              <a:buClr>
                <a:srgbClr val="4F2171"/>
              </a:buClr>
            </a:pPr>
            <a:r>
              <a:rPr lang="en-US" dirty="0"/>
              <a:t>Horns play 4-note motif</a:t>
            </a:r>
          </a:p>
          <a:p>
            <a:pPr>
              <a:buClr>
                <a:srgbClr val="4F2171"/>
              </a:buClr>
            </a:pPr>
            <a:r>
              <a:rPr lang="en-US" dirty="0"/>
              <a:t>Syncopation</a:t>
            </a:r>
          </a:p>
          <a:p>
            <a:pPr>
              <a:buClr>
                <a:srgbClr val="4F2171"/>
              </a:buClr>
            </a:pPr>
            <a:r>
              <a:rPr lang="en-US" dirty="0"/>
              <a:t>Pizzicato lower strings</a:t>
            </a:r>
          </a:p>
          <a:p>
            <a:pPr>
              <a:buClr>
                <a:srgbClr val="4F2171"/>
              </a:buClr>
            </a:pPr>
            <a:r>
              <a:rPr lang="en-US" dirty="0"/>
              <a:t>G minor block chords.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 descr="A close-up of a music note&#10;&#10;Description automatically generated">
            <a:extLst>
              <a:ext uri="{FF2B5EF4-FFF2-40B4-BE49-F238E27FC236}">
                <a16:creationId xmlns:a16="http://schemas.microsoft.com/office/drawing/2014/main" id="{11BB2993-D36A-DAC4-79C2-33602D183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54" y="4230329"/>
            <a:ext cx="4386253" cy="163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1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58FD4-E297-F48A-97D3-C739AB53D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4F2171"/>
                </a:solidFill>
              </a:rPr>
              <a:t>Marche au </a:t>
            </a:r>
            <a:r>
              <a:rPr lang="en-US" sz="3600" b="1" dirty="0" err="1">
                <a:solidFill>
                  <a:srgbClr val="4F2171"/>
                </a:solidFill>
              </a:rPr>
              <a:t>Supplice</a:t>
            </a:r>
            <a:br>
              <a:rPr lang="en-US" sz="3600" b="1" dirty="0">
                <a:solidFill>
                  <a:srgbClr val="4F2171"/>
                </a:solidFill>
              </a:rPr>
            </a:br>
            <a:r>
              <a:rPr lang="en-US" sz="3100" b="1" dirty="0">
                <a:solidFill>
                  <a:srgbClr val="4F2171"/>
                </a:solidFill>
              </a:rPr>
              <a:t>Theme 1 - Descending Theme (Bars 17-61)</a:t>
            </a:r>
            <a:endParaRPr lang="en-IE" sz="31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7F1F29-3D45-7CEE-6D10-091CE0C9E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707135"/>
              </p:ext>
            </p:extLst>
          </p:nvPr>
        </p:nvGraphicFramePr>
        <p:xfrm>
          <a:off x="167951" y="2421992"/>
          <a:ext cx="8742785" cy="4088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865">
                  <a:extLst>
                    <a:ext uri="{9D8B030D-6E8A-4147-A177-3AD203B41FA5}">
                      <a16:colId xmlns:a16="http://schemas.microsoft.com/office/drawing/2014/main" val="689345802"/>
                    </a:ext>
                  </a:extLst>
                </a:gridCol>
                <a:gridCol w="1912776">
                  <a:extLst>
                    <a:ext uri="{9D8B030D-6E8A-4147-A177-3AD203B41FA5}">
                      <a16:colId xmlns:a16="http://schemas.microsoft.com/office/drawing/2014/main" val="1185464065"/>
                    </a:ext>
                  </a:extLst>
                </a:gridCol>
                <a:gridCol w="1838130">
                  <a:extLst>
                    <a:ext uri="{9D8B030D-6E8A-4147-A177-3AD203B41FA5}">
                      <a16:colId xmlns:a16="http://schemas.microsoft.com/office/drawing/2014/main" val="437168217"/>
                    </a:ext>
                  </a:extLst>
                </a:gridCol>
                <a:gridCol w="1492898">
                  <a:extLst>
                    <a:ext uri="{9D8B030D-6E8A-4147-A177-3AD203B41FA5}">
                      <a16:colId xmlns:a16="http://schemas.microsoft.com/office/drawing/2014/main" val="3148676630"/>
                    </a:ext>
                  </a:extLst>
                </a:gridCol>
                <a:gridCol w="1894116">
                  <a:extLst>
                    <a:ext uri="{9D8B030D-6E8A-4147-A177-3AD203B41FA5}">
                      <a16:colId xmlns:a16="http://schemas.microsoft.com/office/drawing/2014/main" val="2144770345"/>
                    </a:ext>
                  </a:extLst>
                </a:gridCol>
              </a:tblGrid>
              <a:tr h="4145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time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time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time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time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time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500901"/>
                  </a:ext>
                </a:extLst>
              </a:tr>
              <a:tr h="367418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1" dirty="0"/>
                        <a:t>Monophonic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G minor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Cello + Bass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Dynamic change.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Cello + Bass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Violas 3</a:t>
                      </a:r>
                      <a:r>
                        <a:rPr lang="en-US" sz="1600" baseline="30000" dirty="0"/>
                        <a:t>rd</a:t>
                      </a:r>
                      <a:r>
                        <a:rPr lang="en-US" sz="1600" dirty="0"/>
                        <a:t> above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1" dirty="0"/>
                        <a:t>Bassoon Countermelody</a:t>
                      </a:r>
                      <a:endParaRPr lang="en-IE" sz="1600" b="1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600" dirty="0"/>
                        <a:t>Rising Sequence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600" dirty="0"/>
                        <a:t>Dotted rhythm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600" dirty="0"/>
                        <a:t>Tonality change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600" b="1" dirty="0"/>
                        <a:t>Modulates to E</a:t>
                      </a:r>
                      <a:r>
                        <a:rPr lang="en-IE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♭</a:t>
                      </a:r>
                      <a:r>
                        <a:rPr lang="en-IE" sz="1600" b="1" dirty="0"/>
                        <a:t> major.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1" dirty="0"/>
                        <a:t>E</a:t>
                      </a:r>
                      <a:r>
                        <a:rPr lang="en-US" sz="1200" b="1" dirty="0"/>
                        <a:t>b</a:t>
                      </a:r>
                      <a:r>
                        <a:rPr lang="en-US" sz="1600" b="1" dirty="0"/>
                        <a:t> major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Violins on theme in </a:t>
                      </a:r>
                      <a:r>
                        <a:rPr lang="en-US" sz="1600" b="1" dirty="0"/>
                        <a:t>octaves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1" dirty="0"/>
                        <a:t>Countermelody</a:t>
                      </a:r>
                      <a:r>
                        <a:rPr lang="en-IE" sz="1600" b="1" dirty="0"/>
                        <a:t> </a:t>
                      </a:r>
                      <a:r>
                        <a:rPr lang="en-IE" sz="1600" dirty="0"/>
                        <a:t>on violas and cellos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600" b="1" dirty="0"/>
                        <a:t>Polyphonic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600" b="1" dirty="0"/>
                        <a:t>Sextuplet rhythm timpani.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Repeat of 3</a:t>
                      </a:r>
                      <a:r>
                        <a:rPr lang="en-US" sz="1600" baseline="30000" dirty="0"/>
                        <a:t>rd</a:t>
                      </a:r>
                      <a:r>
                        <a:rPr lang="en-US" sz="1600" dirty="0"/>
                        <a:t> time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1" dirty="0"/>
                        <a:t>Woodwind and horns join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1" dirty="0"/>
                        <a:t>Syncopated</a:t>
                      </a:r>
                      <a:r>
                        <a:rPr lang="en-US" sz="1600" dirty="0"/>
                        <a:t> chords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1" dirty="0"/>
                        <a:t>Back to G minor.</a:t>
                      </a:r>
                      <a:endParaRPr lang="en-I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1" dirty="0"/>
                        <a:t>Lower strings </a:t>
                      </a:r>
                      <a:r>
                        <a:rPr lang="en-US" sz="1600" dirty="0"/>
                        <a:t>on theme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Upper strings play </a:t>
                      </a:r>
                      <a:r>
                        <a:rPr lang="en-US" sz="1600" b="1" dirty="0"/>
                        <a:t>inversion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1" dirty="0"/>
                        <a:t>Contrary motion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Pizzicato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Melodic minor scale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1" dirty="0"/>
                        <a:t>Bassoon Countermelody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1" dirty="0"/>
                        <a:t>Polyphonic.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1" dirty="0"/>
                        <a:t>Bb major scale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I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35646"/>
                  </a:ext>
                </a:extLst>
              </a:tr>
            </a:tbl>
          </a:graphicData>
        </a:graphic>
      </p:graphicFrame>
      <p:pic>
        <p:nvPicPr>
          <p:cNvPr id="5" name="Picture 4" descr="A close up of a bass&#10;&#10;Description automatically generated">
            <a:extLst>
              <a:ext uri="{FF2B5EF4-FFF2-40B4-BE49-F238E27FC236}">
                <a16:creationId xmlns:a16="http://schemas.microsoft.com/office/drawing/2014/main" id="{13C60A3E-B53C-E58B-AED0-99369C4D7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74" y="925208"/>
            <a:ext cx="1496784" cy="149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9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F5686-0991-5D5F-3907-E9B2965CB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Romantic Era</a:t>
            </a:r>
            <a:endParaRPr lang="en-I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98A4EA-8FC3-D85A-9E19-6DE848F70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247601"/>
              </p:ext>
            </p:extLst>
          </p:nvPr>
        </p:nvGraphicFramePr>
        <p:xfrm>
          <a:off x="435040" y="2004760"/>
          <a:ext cx="8080310" cy="48111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32560">
                  <a:extLst>
                    <a:ext uri="{9D8B030D-6E8A-4147-A177-3AD203B41FA5}">
                      <a16:colId xmlns:a16="http://schemas.microsoft.com/office/drawing/2014/main" val="474452605"/>
                    </a:ext>
                  </a:extLst>
                </a:gridCol>
                <a:gridCol w="5747750">
                  <a:extLst>
                    <a:ext uri="{9D8B030D-6E8A-4147-A177-3AD203B41FA5}">
                      <a16:colId xmlns:a16="http://schemas.microsoft.com/office/drawing/2014/main" val="3110365758"/>
                    </a:ext>
                  </a:extLst>
                </a:gridCol>
              </a:tblGrid>
              <a:tr h="6017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When?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1820 – 1910</a:t>
                      </a:r>
                      <a:endParaRPr lang="en-I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72824320"/>
                  </a:ext>
                </a:extLst>
              </a:tr>
              <a:tr h="6017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Composers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Berlioz, Chopin, Field, Tchaikovsky, Mahler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83612014"/>
                  </a:ext>
                </a:extLst>
              </a:tr>
              <a:tr h="6017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Form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Composers modified classical forms to suit their needs, while still continuing to use some features e.g. sonata.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33254401"/>
                  </a:ext>
                </a:extLst>
              </a:tr>
              <a:tr h="7065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Orchestra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Expanded greatly and now included piccolo, contrabassoon, trombone and tuba. The piano and harp also sometimes featured.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33785994"/>
                  </a:ext>
                </a:extLst>
              </a:tr>
              <a:tr h="7065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Melody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Wide-ranging, dramatic, chromatic, sometimes containing a Leitmotif.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7856216"/>
                  </a:ext>
                </a:extLst>
              </a:tr>
              <a:tr h="7065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Harmony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Richer and fuller with an increased use of chromatic harmony.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38861530"/>
                  </a:ext>
                </a:extLst>
              </a:tr>
              <a:tr h="6017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Contrasts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of unusual modulations, changing moods, textures, dynamics and tempos.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0456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2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4E40-CAFC-A9BB-C70F-19488810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4F2171"/>
                </a:solidFill>
              </a:rPr>
              <a:t>Marche au </a:t>
            </a:r>
            <a:r>
              <a:rPr lang="en-US" sz="3600" b="1" dirty="0" err="1">
                <a:solidFill>
                  <a:srgbClr val="4F2171"/>
                </a:solidFill>
              </a:rPr>
              <a:t>Supplice</a:t>
            </a:r>
            <a:br>
              <a:rPr lang="en-US" sz="3600" b="1" dirty="0">
                <a:solidFill>
                  <a:srgbClr val="4F2171"/>
                </a:solidFill>
              </a:rPr>
            </a:br>
            <a:r>
              <a:rPr lang="en-US" sz="3100" b="1" dirty="0">
                <a:solidFill>
                  <a:srgbClr val="4F2171"/>
                </a:solidFill>
              </a:rPr>
              <a:t>Theme 2 - March Theme 1</a:t>
            </a:r>
            <a:r>
              <a:rPr lang="en-US" sz="3100" b="1" baseline="30000" dirty="0">
                <a:solidFill>
                  <a:srgbClr val="4F2171"/>
                </a:solidFill>
              </a:rPr>
              <a:t>st</a:t>
            </a:r>
            <a:r>
              <a:rPr lang="en-US" sz="3100" b="1" dirty="0">
                <a:solidFill>
                  <a:srgbClr val="4F2171"/>
                </a:solidFill>
              </a:rPr>
              <a:t> and 2</a:t>
            </a:r>
            <a:r>
              <a:rPr lang="en-US" sz="3100" b="1" baseline="30000" dirty="0">
                <a:solidFill>
                  <a:srgbClr val="4F2171"/>
                </a:solidFill>
              </a:rPr>
              <a:t>nd</a:t>
            </a:r>
            <a:r>
              <a:rPr lang="en-US" sz="3100" b="1" dirty="0">
                <a:solidFill>
                  <a:srgbClr val="4F2171"/>
                </a:solidFill>
              </a:rPr>
              <a:t> times</a:t>
            </a:r>
            <a:r>
              <a:rPr lang="en-US" sz="3100" dirty="0"/>
              <a:t> </a:t>
            </a:r>
            <a:r>
              <a:rPr lang="en-US" sz="3100" b="1" dirty="0">
                <a:solidFill>
                  <a:srgbClr val="4F2171"/>
                </a:solidFill>
              </a:rPr>
              <a:t>(Bars 62-77)</a:t>
            </a:r>
            <a:endParaRPr lang="en-IE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D098F-FE82-3D06-66CB-1FEDFAA08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541044"/>
            <a:ext cx="8179448" cy="2194717"/>
          </a:xfrm>
        </p:spPr>
        <p:txBody>
          <a:bodyPr numCol="2">
            <a:normAutofit/>
          </a:bodyPr>
          <a:lstStyle/>
          <a:p>
            <a:r>
              <a:rPr lang="en-IE" sz="2000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Woodwind and brass play theme in </a:t>
            </a:r>
            <a:r>
              <a:rPr lang="en-US" sz="2000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B</a:t>
            </a:r>
            <a:r>
              <a:rPr lang="en-IE" sz="2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♭ major.</a:t>
            </a:r>
          </a:p>
          <a:p>
            <a:r>
              <a:rPr lang="en-IE" sz="2000" b="1" dirty="0">
                <a:solidFill>
                  <a:srgbClr val="1F1F1F"/>
                </a:solidFill>
                <a:latin typeface="Google Sans"/>
              </a:rPr>
              <a:t>Syncopation</a:t>
            </a:r>
            <a:r>
              <a:rPr lang="en-IE" sz="2000" dirty="0">
                <a:solidFill>
                  <a:srgbClr val="1F1F1F"/>
                </a:solidFill>
                <a:latin typeface="Google Sans"/>
              </a:rPr>
              <a:t> and </a:t>
            </a:r>
            <a:r>
              <a:rPr lang="en-IE" sz="2000" b="1" dirty="0">
                <a:solidFill>
                  <a:srgbClr val="1F1F1F"/>
                </a:solidFill>
                <a:latin typeface="Google Sans"/>
              </a:rPr>
              <a:t>dotted rhythms </a:t>
            </a:r>
            <a:r>
              <a:rPr lang="en-IE" sz="2000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create a military feel</a:t>
            </a:r>
          </a:p>
          <a:p>
            <a:r>
              <a:rPr lang="en-IE" sz="2000" b="1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Homophonic texture</a:t>
            </a:r>
          </a:p>
          <a:p>
            <a:r>
              <a:rPr lang="en-IE" sz="2000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Bassoon and tuba play </a:t>
            </a:r>
            <a:r>
              <a:rPr lang="en-IE" sz="2000" b="1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octave leaps creating a tonic pedal</a:t>
            </a:r>
          </a:p>
          <a:p>
            <a:r>
              <a:rPr lang="en-IE" sz="2000" b="1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Strings play fanfare-like chord.</a:t>
            </a:r>
          </a:p>
        </p:txBody>
      </p:sp>
      <p:pic>
        <p:nvPicPr>
          <p:cNvPr id="6" name="Picture 5" descr="A close-up of a music note&#10;&#10;Description automatically generated">
            <a:extLst>
              <a:ext uri="{FF2B5EF4-FFF2-40B4-BE49-F238E27FC236}">
                <a16:creationId xmlns:a16="http://schemas.microsoft.com/office/drawing/2014/main" id="{E11C3EB9-2528-9A0E-54C9-6AFD7C51E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2" y="2316956"/>
            <a:ext cx="8059115" cy="208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90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B2B91-DAE7-BBCB-EE50-7144F5BF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Marche au </a:t>
            </a:r>
            <a:r>
              <a:rPr lang="en-US" dirty="0" err="1"/>
              <a:t>Supplice</a:t>
            </a:r>
            <a:r>
              <a:rPr lang="en-US" dirty="0"/>
              <a:t> Analysis</a:t>
            </a:r>
            <a:br>
              <a:rPr lang="en-US" dirty="0"/>
            </a:br>
            <a:r>
              <a:rPr lang="en-US" sz="2800" dirty="0"/>
              <a:t>Development Section (Bars 78-139)</a:t>
            </a:r>
            <a:endParaRPr lang="en-IE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8A90A5-8C88-761D-5BDD-C184EFF16C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240583"/>
              </p:ext>
            </p:extLst>
          </p:nvPr>
        </p:nvGraphicFramePr>
        <p:xfrm>
          <a:off x="382555" y="2384425"/>
          <a:ext cx="8528181" cy="412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727">
                  <a:extLst>
                    <a:ext uri="{9D8B030D-6E8A-4147-A177-3AD203B41FA5}">
                      <a16:colId xmlns:a16="http://schemas.microsoft.com/office/drawing/2014/main" val="1861609018"/>
                    </a:ext>
                  </a:extLst>
                </a:gridCol>
                <a:gridCol w="2842727">
                  <a:extLst>
                    <a:ext uri="{9D8B030D-6E8A-4147-A177-3AD203B41FA5}">
                      <a16:colId xmlns:a16="http://schemas.microsoft.com/office/drawing/2014/main" val="601915773"/>
                    </a:ext>
                  </a:extLst>
                </a:gridCol>
                <a:gridCol w="2842727">
                  <a:extLst>
                    <a:ext uri="{9D8B030D-6E8A-4147-A177-3AD203B41FA5}">
                      <a16:colId xmlns:a16="http://schemas.microsoft.com/office/drawing/2014/main" val="2923962867"/>
                    </a:ext>
                  </a:extLst>
                </a:gridCol>
              </a:tblGrid>
              <a:tr h="6480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Descending Theme</a:t>
                      </a:r>
                    </a:p>
                    <a:p>
                      <a:pPr algn="ctr"/>
                      <a:r>
                        <a:rPr lang="en-US" dirty="0"/>
                        <a:t>(Bars 78-88)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March Theme 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+ 4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time</a:t>
                      </a:r>
                    </a:p>
                    <a:p>
                      <a:pPr algn="ctr"/>
                      <a:r>
                        <a:rPr lang="en-US" dirty="0"/>
                        <a:t>(Bars 89-104)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Descending Theme</a:t>
                      </a:r>
                    </a:p>
                    <a:p>
                      <a:pPr algn="ctr"/>
                      <a:r>
                        <a:rPr lang="en-US" dirty="0"/>
                        <a:t>(Bars 105-113)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212266"/>
                  </a:ext>
                </a:extLst>
              </a:tr>
              <a:tr h="34784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G minor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Antiphonal dialogue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0" dirty="0"/>
                        <a:t>Staccato</a:t>
                      </a:r>
                      <a:r>
                        <a:rPr lang="en-US" b="1" dirty="0"/>
                        <a:t> sextuplet rhythm on strings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Theme split across orchestra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0" dirty="0"/>
                        <a:t>Alternating pizzicato and arco techniques on strings.</a:t>
                      </a:r>
                      <a:endParaRPr lang="en-I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B</a:t>
                      </a:r>
                      <a:r>
                        <a:rPr lang="en-IE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♭ major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Elaborate string accompaniment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Antiphonal dialogue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Viola and cello play a triplet arpeggio motif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Double basses play a double pedal note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Strings play chords.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March theme heard a 4</a:t>
                      </a:r>
                      <a:r>
                        <a:rPr lang="en-IE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I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time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Linking bars in G minor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Sextuplet rhythm on timpani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Dialogue</a:t>
                      </a:r>
                      <a:r>
                        <a:rPr lang="en-US" dirty="0"/>
                        <a:t> with strings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Brass and percussion drop out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Pizzicato strings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Triplet descending chromatic scale.</a:t>
                      </a:r>
                      <a:endParaRPr lang="en-I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210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7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F1191-A3F6-BF6A-F2FA-2C957479A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Marche au </a:t>
            </a:r>
            <a:r>
              <a:rPr lang="en-US" dirty="0" err="1"/>
              <a:t>Supplice</a:t>
            </a:r>
            <a:r>
              <a:rPr lang="en-US" dirty="0"/>
              <a:t> Analysis</a:t>
            </a:r>
            <a:br>
              <a:rPr lang="en-US" dirty="0"/>
            </a:br>
            <a:r>
              <a:rPr lang="en-US" sz="2800" dirty="0"/>
              <a:t>Development Section (Bars 78-139)</a:t>
            </a:r>
            <a:endParaRPr lang="en-IE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0C786E-38BA-8455-20DF-5CC01D9D96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7316"/>
              </p:ext>
            </p:extLst>
          </p:nvPr>
        </p:nvGraphicFramePr>
        <p:xfrm>
          <a:off x="270588" y="2239347"/>
          <a:ext cx="8640148" cy="4413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74">
                  <a:extLst>
                    <a:ext uri="{9D8B030D-6E8A-4147-A177-3AD203B41FA5}">
                      <a16:colId xmlns:a16="http://schemas.microsoft.com/office/drawing/2014/main" val="2802163975"/>
                    </a:ext>
                  </a:extLst>
                </a:gridCol>
                <a:gridCol w="4320074">
                  <a:extLst>
                    <a:ext uri="{9D8B030D-6E8A-4147-A177-3AD203B41FA5}">
                      <a16:colId xmlns:a16="http://schemas.microsoft.com/office/drawing/2014/main" val="1433645079"/>
                    </a:ext>
                  </a:extLst>
                </a:gridCol>
              </a:tblGrid>
              <a:tr h="529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Descending theme 114 - 122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Descending theme 123- 139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042793"/>
                  </a:ext>
                </a:extLst>
              </a:tr>
              <a:tr h="388380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Trombones and ophicleide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Rising sequence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Stepwise movement in strings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Grace notes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Sextuplets on flute, oboe and clarinet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Crescendo from bar 115 – 120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Diminution</a:t>
                      </a:r>
                      <a:r>
                        <a:rPr lang="en-US" dirty="0"/>
                        <a:t> of theme in bar 121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Rising sextuplet chromatic scale.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Full orchestra </a:t>
                      </a:r>
                      <a:r>
                        <a:rPr lang="en-US" dirty="0"/>
                        <a:t>except for upper strings play theme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Chromatic movement in tremolo strings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Timpani rolls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Cymbal crashes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Sudden drop in dynamics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Dramatic </a:t>
                      </a:r>
                      <a:r>
                        <a:rPr lang="en-US" i="1" dirty="0"/>
                        <a:t>ff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tritone</a:t>
                      </a:r>
                      <a:r>
                        <a:rPr lang="en-US" dirty="0"/>
                        <a:t> played by whole orchestra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Woodwind play </a:t>
                      </a:r>
                      <a:r>
                        <a:rPr lang="en-US" b="1" dirty="0"/>
                        <a:t>inversion</a:t>
                      </a:r>
                      <a:r>
                        <a:rPr lang="en-US" dirty="0"/>
                        <a:t> of the Descending Theme in D</a:t>
                      </a:r>
                      <a:r>
                        <a:rPr lang="en-I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♭ major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Staccato octaves on strings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Staccato octaves on strings.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354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34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3A268-7401-AFAB-502E-8A5F3DE5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Marche au </a:t>
            </a:r>
            <a:r>
              <a:rPr lang="en-US" dirty="0" err="1"/>
              <a:t>Supplice</a:t>
            </a:r>
            <a:br>
              <a:rPr lang="en-US" dirty="0"/>
            </a:br>
            <a:r>
              <a:rPr lang="en-US" sz="2800" dirty="0"/>
              <a:t>Coda (Bars 140 – 178)</a:t>
            </a:r>
            <a:endParaRPr lang="en-IE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F8384-EADF-6192-213E-63951F201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Begins with strings playing </a:t>
            </a:r>
            <a:r>
              <a:rPr lang="en-US" sz="2000" i="1" dirty="0"/>
              <a:t>ff</a:t>
            </a:r>
            <a:r>
              <a:rPr lang="en-US" sz="2000" dirty="0"/>
              <a:t> dotted rhythm (reminding us of the March theme)</a:t>
            </a:r>
          </a:p>
          <a:p>
            <a:r>
              <a:rPr lang="en-US" sz="2000" dirty="0"/>
              <a:t>Descending staccato scale on strings</a:t>
            </a:r>
          </a:p>
          <a:p>
            <a:r>
              <a:rPr lang="en-US" sz="2000" b="1" dirty="0"/>
              <a:t>Antiphonal</a:t>
            </a:r>
            <a:r>
              <a:rPr lang="en-US" sz="2000" dirty="0"/>
              <a:t> dialogue between wind, and timpani and strings</a:t>
            </a:r>
          </a:p>
          <a:p>
            <a:r>
              <a:rPr lang="en-US" sz="2000" dirty="0"/>
              <a:t>Use of the </a:t>
            </a:r>
            <a:r>
              <a:rPr lang="en-US" sz="2000" b="1" dirty="0"/>
              <a:t>tritone</a:t>
            </a:r>
          </a:p>
          <a:p>
            <a:r>
              <a:rPr lang="en-US" sz="2000" dirty="0"/>
              <a:t>Timpani roll and tremolo on strings</a:t>
            </a:r>
          </a:p>
          <a:p>
            <a:r>
              <a:rPr lang="en-US" sz="2000" dirty="0"/>
              <a:t>Descending triplet scale in woodwind and strings</a:t>
            </a:r>
          </a:p>
          <a:p>
            <a:r>
              <a:rPr lang="en-US" sz="2000" dirty="0"/>
              <a:t>Imperfect cadence before the </a:t>
            </a:r>
            <a:r>
              <a:rPr lang="en-US" sz="2000" b="1" dirty="0"/>
              <a:t>Idée Fixe </a:t>
            </a:r>
            <a:r>
              <a:rPr lang="en-US" sz="2000" dirty="0"/>
              <a:t>enters</a:t>
            </a:r>
          </a:p>
          <a:p>
            <a:r>
              <a:rPr lang="en-US" sz="2000" b="1" dirty="0"/>
              <a:t>Idée Fixe on solo clarinet in G major.</a:t>
            </a:r>
          </a:p>
        </p:txBody>
      </p:sp>
    </p:spTree>
    <p:extLst>
      <p:ext uri="{BB962C8B-B14F-4D97-AF65-F5344CB8AC3E}">
        <p14:creationId xmlns:p14="http://schemas.microsoft.com/office/powerpoint/2010/main" val="34773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3A268-7401-AFAB-502E-8A5F3DE5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Marche au </a:t>
            </a:r>
            <a:r>
              <a:rPr lang="en-US" dirty="0" err="1"/>
              <a:t>Supplice</a:t>
            </a:r>
            <a:br>
              <a:rPr lang="en-US" dirty="0"/>
            </a:br>
            <a:r>
              <a:rPr lang="en-US" sz="2800" dirty="0"/>
              <a:t>Coda (Bars 169 – 178)</a:t>
            </a:r>
            <a:endParaRPr lang="en-IE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F8384-EADF-6192-213E-63951F201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Dramatic </a:t>
            </a:r>
            <a:r>
              <a:rPr lang="en-US" sz="2000" b="1" dirty="0"/>
              <a:t>tutti</a:t>
            </a:r>
            <a:r>
              <a:rPr lang="en-US" sz="2000" dirty="0"/>
              <a:t> G minor chord played </a:t>
            </a:r>
            <a:r>
              <a:rPr lang="en-US" sz="2000" i="1" dirty="0"/>
              <a:t>ff – the fall of the guillotine</a:t>
            </a:r>
            <a:r>
              <a:rPr lang="en-US" sz="2000" dirty="0"/>
              <a:t>! cuts the idee fixe short after only seven notes</a:t>
            </a:r>
          </a:p>
          <a:p>
            <a:r>
              <a:rPr lang="en-US" sz="2000"/>
              <a:t>Pizz. </a:t>
            </a:r>
            <a:r>
              <a:rPr lang="en-US" sz="2000" dirty="0"/>
              <a:t>notes passed down through the strings</a:t>
            </a:r>
          </a:p>
          <a:p>
            <a:r>
              <a:rPr lang="en-US" sz="2000" dirty="0"/>
              <a:t>Timpani and snare play roll</a:t>
            </a:r>
          </a:p>
          <a:p>
            <a:r>
              <a:rPr lang="en-US" sz="2000" b="1" dirty="0"/>
              <a:t>Fanfare-like </a:t>
            </a:r>
            <a:r>
              <a:rPr lang="en-US" sz="2000" dirty="0"/>
              <a:t>G major chord from woodwind and brass</a:t>
            </a:r>
          </a:p>
          <a:p>
            <a:r>
              <a:rPr lang="en-US" sz="2000" i="1" dirty="0"/>
              <a:t>ff</a:t>
            </a:r>
            <a:r>
              <a:rPr lang="en-US" sz="2000" dirty="0"/>
              <a:t> tremolo semibreves from cellos and violas</a:t>
            </a:r>
          </a:p>
          <a:p>
            <a:r>
              <a:rPr lang="en-US" sz="2000" b="1" dirty="0"/>
              <a:t>Ends with an </a:t>
            </a:r>
            <a:r>
              <a:rPr lang="en-US" sz="2000" b="1" i="1" dirty="0"/>
              <a:t>ff</a:t>
            </a:r>
            <a:r>
              <a:rPr lang="en-US" sz="2000" b="1" dirty="0"/>
              <a:t> G major chord</a:t>
            </a:r>
            <a:r>
              <a:rPr lang="en-US" sz="2000" dirty="0"/>
              <a:t>.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5867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47C79-01BF-0FCC-1EE3-E8E5098B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7D3F8-687B-0F9F-73B0-4E93F7715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Shutterstock</a:t>
            </a:r>
          </a:p>
          <a:p>
            <a:r>
              <a:rPr lang="en-US" dirty="0" err="1"/>
              <a:t>Alamy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3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BD2C3-CF37-FAF1-E233-0AB77C4F0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4F2171"/>
                </a:solidFill>
              </a:rPr>
              <a:t>Hector Berlioz</a:t>
            </a:r>
            <a:endParaRPr lang="en-I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6BA83D-9ED8-05F0-C18B-4CE0271BF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031215"/>
              </p:ext>
            </p:extLst>
          </p:nvPr>
        </p:nvGraphicFramePr>
        <p:xfrm>
          <a:off x="628650" y="2136710"/>
          <a:ext cx="4951056" cy="403834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28522">
                  <a:extLst>
                    <a:ext uri="{9D8B030D-6E8A-4147-A177-3AD203B41FA5}">
                      <a16:colId xmlns:a16="http://schemas.microsoft.com/office/drawing/2014/main" val="4095444861"/>
                    </a:ext>
                  </a:extLst>
                </a:gridCol>
                <a:gridCol w="3622534">
                  <a:extLst>
                    <a:ext uri="{9D8B030D-6E8A-4147-A177-3AD203B41FA5}">
                      <a16:colId xmlns:a16="http://schemas.microsoft.com/office/drawing/2014/main" val="3377000927"/>
                    </a:ext>
                  </a:extLst>
                </a:gridCol>
              </a:tblGrid>
              <a:tr h="6748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When?</a:t>
                      </a:r>
                      <a:endParaRPr lang="en-IE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Born in France in 1803</a:t>
                      </a:r>
                      <a:endParaRPr lang="en-IE" sz="20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874207"/>
                  </a:ext>
                </a:extLst>
              </a:tr>
              <a:tr h="6748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Composed</a:t>
                      </a:r>
                      <a:endParaRPr lang="en-IE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Music for orchestra, operas and choral works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049502"/>
                  </a:ext>
                </a:extLst>
              </a:tr>
              <a:tr h="2662449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Style</a:t>
                      </a:r>
                      <a:endParaRPr lang="en-IE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/>
                        <a:t>Long irregular, tuneful melodies</a:t>
                      </a:r>
                      <a:endParaRPr lang="en-IE" sz="20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IE" sz="2000" dirty="0"/>
                        <a:t>Use of large orchestra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IE" sz="2000" dirty="0"/>
                        <a:t>Unusual instrument combinations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IE" sz="2000" dirty="0"/>
                        <a:t>Combination of themes to create polyphony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IE" sz="2000" dirty="0"/>
                        <a:t>Inventive rhythm patterns.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638263"/>
                  </a:ext>
                </a:extLst>
              </a:tr>
            </a:tbl>
          </a:graphicData>
        </a:graphic>
      </p:graphicFrame>
      <p:pic>
        <p:nvPicPr>
          <p:cNvPr id="5" name="Picture 4" descr="A portrait of a person&#10;&#10;Description automatically generated">
            <a:extLst>
              <a:ext uri="{FF2B5EF4-FFF2-40B4-BE49-F238E27FC236}">
                <a16:creationId xmlns:a16="http://schemas.microsoft.com/office/drawing/2014/main" id="{F25D0E6D-77FE-8BE6-0C05-E51A2C1E2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595" y="2113383"/>
            <a:ext cx="2854858" cy="41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E484-81E3-273C-6794-5EDDAC28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4F2171"/>
                </a:solidFill>
              </a:rPr>
              <a:t>Symphonie Fantastique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83363-1E29-55B2-FC96-F812EC3CC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84424"/>
            <a:ext cx="5314950" cy="4351338"/>
          </a:xfrm>
        </p:spPr>
        <p:txBody>
          <a:bodyPr>
            <a:normAutofit/>
          </a:bodyPr>
          <a:lstStyle/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F2171"/>
              </a:buClr>
            </a:pPr>
            <a:r>
              <a:rPr lang="en-US" sz="2000" dirty="0"/>
              <a:t>A symphony is a piece of music for orchestra, </a:t>
            </a:r>
            <a:r>
              <a:rPr lang="en-US" sz="2000" b="1" dirty="0"/>
              <a:t>usually in four movements</a:t>
            </a:r>
            <a:r>
              <a:rPr lang="en-US" sz="2000" dirty="0"/>
              <a:t>.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F2171"/>
              </a:buClr>
            </a:pPr>
            <a:r>
              <a:rPr lang="en-US" sz="2000" dirty="0"/>
              <a:t>This symphony is in </a:t>
            </a:r>
            <a:r>
              <a:rPr lang="en-US" sz="2000" b="1" dirty="0"/>
              <a:t>five movements</a:t>
            </a:r>
            <a:r>
              <a:rPr lang="en-US" sz="2000" dirty="0"/>
              <a:t>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Berlioz extended it to five movements to accommodate his story.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F2171"/>
              </a:buClr>
            </a:pPr>
            <a:r>
              <a:rPr lang="en-US" sz="2000" i="1" dirty="0"/>
              <a:t>Symphonie Fantastique </a:t>
            </a:r>
            <a:r>
              <a:rPr lang="en-US" sz="2000" dirty="0"/>
              <a:t>is a piece of </a:t>
            </a:r>
            <a:r>
              <a:rPr lang="en-US" sz="2000" b="1" dirty="0"/>
              <a:t>programme music</a:t>
            </a:r>
            <a:r>
              <a:rPr lang="en-US" sz="2000" dirty="0"/>
              <a:t>.</a:t>
            </a:r>
          </a:p>
          <a:p>
            <a:r>
              <a:rPr lang="en-US" sz="1800" b="1" dirty="0">
                <a:effectLst/>
                <a:latin typeface="Segoe UI" panose="020B0502040204020203" pitchFamily="34" charset="0"/>
              </a:rPr>
              <a:t>Programme music </a:t>
            </a:r>
            <a:r>
              <a:rPr lang="en-US" sz="1800" dirty="0">
                <a:effectLst/>
                <a:latin typeface="Segoe UI" panose="020B0502040204020203" pitchFamily="34" charset="0"/>
              </a:rPr>
              <a:t>is instrumental music intended to tell a story, depict a character or paint a scene or mood for the listener.</a:t>
            </a:r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0D33B-33EF-8079-1339-6799E60F1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77458"/>
            <a:ext cx="2920482" cy="382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7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EE30-8924-A9D9-97CB-6528F3D3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4F2171"/>
                </a:solidFill>
              </a:rPr>
              <a:t>Symphonie Fantastique</a:t>
            </a:r>
            <a:endParaRPr lang="en-I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E9C9D7-919A-14E7-2849-7FD476868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781617"/>
              </p:ext>
            </p:extLst>
          </p:nvPr>
        </p:nvGraphicFramePr>
        <p:xfrm>
          <a:off x="530995" y="2653078"/>
          <a:ext cx="4820428" cy="36711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95981">
                  <a:extLst>
                    <a:ext uri="{9D8B030D-6E8A-4147-A177-3AD203B41FA5}">
                      <a16:colId xmlns:a16="http://schemas.microsoft.com/office/drawing/2014/main" val="3475533138"/>
                    </a:ext>
                  </a:extLst>
                </a:gridCol>
                <a:gridCol w="3124447">
                  <a:extLst>
                    <a:ext uri="{9D8B030D-6E8A-4147-A177-3AD203B41FA5}">
                      <a16:colId xmlns:a16="http://schemas.microsoft.com/office/drawing/2014/main" val="1972331331"/>
                    </a:ext>
                  </a:extLst>
                </a:gridCol>
              </a:tblGrid>
              <a:tr h="80167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Movement I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Passions (Daydreams – Passions)</a:t>
                      </a:r>
                      <a:endParaRPr lang="en-IE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736518"/>
                  </a:ext>
                </a:extLst>
              </a:tr>
              <a:tr h="46446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Movement II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Un Bal ( a ball)</a:t>
                      </a:r>
                      <a:endParaRPr lang="en-IE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834028"/>
                  </a:ext>
                </a:extLst>
              </a:tr>
              <a:tr h="80167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Movement III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800" kern="1200" dirty="0" err="1">
                          <a:solidFill>
                            <a:schemeClr val="tx1"/>
                          </a:solidFill>
                          <a:effectLst/>
                        </a:rPr>
                        <a:t>Scène</a:t>
                      </a: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</a:rPr>
                        <a:t> aux champs </a:t>
                      </a:r>
                    </a:p>
                    <a:p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</a:rPr>
                        <a:t>(Scene in the country)</a:t>
                      </a:r>
                      <a:endParaRPr lang="en-I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955570"/>
                  </a:ext>
                </a:extLst>
              </a:tr>
              <a:tr h="80167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Movement IV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Marche au </a:t>
                      </a:r>
                      <a:r>
                        <a:rPr lang="en-US" b="1" dirty="0" err="1"/>
                        <a:t>Supplice</a:t>
                      </a:r>
                      <a:endParaRPr lang="en-US" b="1" dirty="0"/>
                    </a:p>
                    <a:p>
                      <a:r>
                        <a:rPr lang="en-US" b="1" dirty="0"/>
                        <a:t>(March to the scaffold</a:t>
                      </a:r>
                      <a:r>
                        <a:rPr lang="en-US" dirty="0"/>
                        <a:t>)</a:t>
                      </a:r>
                      <a:endParaRPr lang="en-I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976208"/>
                  </a:ext>
                </a:extLst>
              </a:tr>
              <a:tr h="80167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Movement V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Songe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d’une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nuit</a:t>
                      </a:r>
                      <a:r>
                        <a:rPr lang="en-US" dirty="0"/>
                        <a:t> du sabbat</a:t>
                      </a:r>
                    </a:p>
                    <a:p>
                      <a:r>
                        <a:rPr lang="en-US" dirty="0"/>
                        <a:t>(Dream of a witches’ Sabbath)</a:t>
                      </a:r>
                      <a:endParaRPr lang="en-I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287109"/>
                  </a:ext>
                </a:extLst>
              </a:tr>
            </a:tbl>
          </a:graphicData>
        </a:graphic>
      </p:graphicFrame>
      <p:pic>
        <p:nvPicPr>
          <p:cNvPr id="6" name="Picture 5" descr="A person with curly hair wearing a white dress&#10;&#10;Description automatically generated">
            <a:extLst>
              <a:ext uri="{FF2B5EF4-FFF2-40B4-BE49-F238E27FC236}">
                <a16:creationId xmlns:a16="http://schemas.microsoft.com/office/drawing/2014/main" id="{F91D6D33-0EF6-7B7E-3360-312CF032B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84" y="2647742"/>
            <a:ext cx="2967391" cy="32188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D45A25-719E-3FC3-49FF-178FAD975BBF}"/>
              </a:ext>
            </a:extLst>
          </p:cNvPr>
          <p:cNvSpPr txBox="1"/>
          <p:nvPr/>
        </p:nvSpPr>
        <p:spPr>
          <a:xfrm>
            <a:off x="443884" y="2110349"/>
            <a:ext cx="6953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4F2171"/>
              </a:buClr>
              <a:buFont typeface="Arial" panose="020B0604020202020204" pitchFamily="34" charset="0"/>
              <a:buChar char="•"/>
            </a:pPr>
            <a:r>
              <a:rPr lang="en-US" dirty="0"/>
              <a:t>For the purpose of your study, you must explore Movements II and IV.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126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8BF90-5880-C72C-181E-E78D5ABA5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4F2171"/>
                </a:solidFill>
              </a:rPr>
              <a:t>Id</a:t>
            </a:r>
            <a:r>
              <a:rPr lang="en-IE" sz="3600" b="1" dirty="0">
                <a:solidFill>
                  <a:srgbClr val="4F2171"/>
                </a:solidFill>
                <a:effectLst/>
                <a:ea typeface="Aptos" panose="020B0004020202020204" pitchFamily="34" charset="0"/>
              </a:rPr>
              <a:t>é</a:t>
            </a:r>
            <a:r>
              <a:rPr lang="en-US" sz="3600" b="1" dirty="0">
                <a:solidFill>
                  <a:srgbClr val="4F2171"/>
                </a:solidFill>
              </a:rPr>
              <a:t>e Fixe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1CD9-1A36-EFFC-4D2E-2EE83B049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4F2171"/>
              </a:buClr>
            </a:pPr>
            <a:r>
              <a:rPr lang="en-US" dirty="0"/>
              <a:t>The five movements in this work are linked by a recurring theme that represents the artist’s beloved.</a:t>
            </a:r>
          </a:p>
          <a:p>
            <a:pPr>
              <a:buClr>
                <a:srgbClr val="4F2171"/>
              </a:buClr>
            </a:pPr>
            <a:r>
              <a:rPr lang="en-US" dirty="0"/>
              <a:t>This theme is known as the</a:t>
            </a:r>
            <a:r>
              <a:rPr lang="en-US" b="1" dirty="0"/>
              <a:t> </a:t>
            </a:r>
            <a:r>
              <a:rPr lang="en-IE" b="1" dirty="0">
                <a:effectLst/>
                <a:ea typeface="Aptos" panose="020B0004020202020204" pitchFamily="34" charset="0"/>
              </a:rPr>
              <a:t>Idée Fixe</a:t>
            </a:r>
            <a:r>
              <a:rPr lang="en-IE" dirty="0">
                <a:effectLst/>
                <a:ea typeface="Aptos" panose="020B0004020202020204" pitchFamily="34" charset="0"/>
              </a:rPr>
              <a:t>.</a:t>
            </a:r>
          </a:p>
          <a:p>
            <a:pPr>
              <a:buClr>
                <a:srgbClr val="4F2171"/>
              </a:buClr>
            </a:pPr>
            <a:r>
              <a:rPr lang="en-IE" dirty="0"/>
              <a:t>Each movement has its own version of the </a:t>
            </a:r>
            <a:r>
              <a:rPr lang="en-IE" b="1" dirty="0">
                <a:effectLst/>
                <a:ea typeface="Aptos" panose="020B0004020202020204" pitchFamily="34" charset="0"/>
              </a:rPr>
              <a:t>Idée Fixe</a:t>
            </a:r>
            <a:r>
              <a:rPr lang="en-IE" dirty="0">
                <a:effectLst/>
                <a:ea typeface="Aptos" panose="020B0004020202020204" pitchFamily="34" charset="0"/>
              </a:rPr>
              <a:t>.</a:t>
            </a: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E5D555-93E6-B317-78CA-B2772ECF7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4828276"/>
            <a:ext cx="8515350" cy="80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5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839D-0A24-D5D5-2217-EE2A77C8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4F2171"/>
                </a:solidFill>
              </a:rPr>
              <a:t>Orchestration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F1091-8179-8E19-BF32-C4E09FAED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4F2171"/>
              </a:buClr>
            </a:pPr>
            <a:r>
              <a:rPr lang="en-US" sz="2000" dirty="0"/>
              <a:t>The instruments listed here reflect the instrumentation of Movements II and IV only.</a:t>
            </a:r>
          </a:p>
          <a:p>
            <a:pPr>
              <a:buClr>
                <a:srgbClr val="4F2171"/>
              </a:buClr>
            </a:pPr>
            <a:r>
              <a:rPr lang="en-US" sz="2000" b="1" dirty="0">
                <a:effectLst/>
                <a:ea typeface="Aptos" panose="020B0004020202020204" pitchFamily="34" charset="0"/>
              </a:rPr>
              <a:t>There is </a:t>
            </a:r>
            <a:r>
              <a:rPr lang="en-US" sz="2000" b="1" dirty="0">
                <a:solidFill>
                  <a:srgbClr val="FF0000"/>
                </a:solidFill>
                <a:effectLst/>
                <a:ea typeface="Aptos" panose="020B0004020202020204" pitchFamily="34" charset="0"/>
              </a:rPr>
              <a:t>no percussion </a:t>
            </a:r>
            <a:r>
              <a:rPr lang="en-US" sz="2000" b="1" dirty="0">
                <a:effectLst/>
                <a:ea typeface="Aptos" panose="020B0004020202020204" pitchFamily="34" charset="0"/>
              </a:rPr>
              <a:t>in Movement II.</a:t>
            </a:r>
            <a:endParaRPr lang="en-IE" sz="2000" b="1" dirty="0">
              <a:effectLst/>
              <a:ea typeface="Aptos" panose="020B0004020202020204" pitchFamily="34" charset="0"/>
            </a:endParaRP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8E9C9C-2418-1D42-2914-3FE074F93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20168"/>
              </p:ext>
            </p:extLst>
          </p:nvPr>
        </p:nvGraphicFramePr>
        <p:xfrm>
          <a:off x="544675" y="3656552"/>
          <a:ext cx="8310077" cy="29952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80131">
                  <a:extLst>
                    <a:ext uri="{9D8B030D-6E8A-4147-A177-3AD203B41FA5}">
                      <a16:colId xmlns:a16="http://schemas.microsoft.com/office/drawing/2014/main" val="3674792609"/>
                    </a:ext>
                  </a:extLst>
                </a:gridCol>
                <a:gridCol w="2074906">
                  <a:extLst>
                    <a:ext uri="{9D8B030D-6E8A-4147-A177-3AD203B41FA5}">
                      <a16:colId xmlns:a16="http://schemas.microsoft.com/office/drawing/2014/main" val="2319080540"/>
                    </a:ext>
                  </a:extLst>
                </a:gridCol>
                <a:gridCol w="2077520">
                  <a:extLst>
                    <a:ext uri="{9D8B030D-6E8A-4147-A177-3AD203B41FA5}">
                      <a16:colId xmlns:a16="http://schemas.microsoft.com/office/drawing/2014/main" val="3054079167"/>
                    </a:ext>
                  </a:extLst>
                </a:gridCol>
                <a:gridCol w="2077520">
                  <a:extLst>
                    <a:ext uri="{9D8B030D-6E8A-4147-A177-3AD203B41FA5}">
                      <a16:colId xmlns:a16="http://schemas.microsoft.com/office/drawing/2014/main" val="1450154407"/>
                    </a:ext>
                  </a:extLst>
                </a:gridCol>
              </a:tblGrid>
              <a:tr h="328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Strings</a:t>
                      </a:r>
                      <a:endParaRPr lang="en-I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Woodwind</a:t>
                      </a:r>
                      <a:endParaRPr lang="en-I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Brass</a:t>
                      </a:r>
                      <a:endParaRPr lang="en-I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Percussion</a:t>
                      </a:r>
                      <a:endParaRPr lang="en-I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707891"/>
                  </a:ext>
                </a:extLst>
              </a:tr>
              <a:tr h="26294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15 Violins 1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15 Violins 2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10 Violas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11 Cellos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9 Double basses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2 Harps (II)</a:t>
                      </a:r>
                      <a:endParaRPr lang="en-IE" sz="16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2 Flutes (+ piccolo)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2 Oboes (1 only in II)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2 Clarinets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4 Bassoons (IV)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4 French horns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2 Cornets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2 Trumpets (IV)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3 Trombones (1 alto and 2 tenor) (IV)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2 Ophicleides (tuba) (IV)</a:t>
                      </a:r>
                      <a:endParaRPr lang="en-IE" sz="16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4 Timpani (IV)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Snare drum (IV)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Cymbals (IV)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Bass drum (IV)</a:t>
                      </a:r>
                      <a:endParaRPr lang="en-IE" sz="16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000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92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AFD20-E034-66D3-28C6-2E31B2B7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II: Overview of Themes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834C0-6FB0-4036-EA88-3262C151D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Waltz Theme (Theme 1)</a:t>
            </a:r>
          </a:p>
          <a:p>
            <a:r>
              <a:rPr lang="en-US" dirty="0"/>
              <a:t>Idée Fixe</a:t>
            </a:r>
          </a:p>
        </p:txBody>
      </p:sp>
      <p:pic>
        <p:nvPicPr>
          <p:cNvPr id="4" name="Picture 3" descr="A person and person dancing&#10;&#10;Description automatically generated">
            <a:extLst>
              <a:ext uri="{FF2B5EF4-FFF2-40B4-BE49-F238E27FC236}">
                <a16:creationId xmlns:a16="http://schemas.microsoft.com/office/drawing/2014/main" id="{74CBAEB4-780C-1DB5-09DD-B11E48809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78" y="2031600"/>
            <a:ext cx="3373515" cy="453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43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</TotalTime>
  <Words>2206</Words>
  <Application>Microsoft Office PowerPoint</Application>
  <PresentationFormat>On-screen Show (4:3)</PresentationFormat>
  <Paragraphs>467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Aptos</vt:lpstr>
      <vt:lpstr>Arial</vt:lpstr>
      <vt:lpstr>Calibri</vt:lpstr>
      <vt:lpstr>Calibri Light</vt:lpstr>
      <vt:lpstr>Google Sans</vt:lpstr>
      <vt:lpstr>Segoe UI</vt:lpstr>
      <vt:lpstr>Office Theme</vt:lpstr>
      <vt:lpstr>PowerPoint Presentation</vt:lpstr>
      <vt:lpstr>Symphonie Fantastique Op. 14  by Hector Berlioz</vt:lpstr>
      <vt:lpstr>The Romantic Era</vt:lpstr>
      <vt:lpstr>Hector Berlioz</vt:lpstr>
      <vt:lpstr>Symphonie Fantastique</vt:lpstr>
      <vt:lpstr>Symphonie Fantastique</vt:lpstr>
      <vt:lpstr>Idée Fixe</vt:lpstr>
      <vt:lpstr>Orchestration</vt:lpstr>
      <vt:lpstr>Movement II: Overview of Themes</vt:lpstr>
      <vt:lpstr>Movement II: The Waltz Theme</vt:lpstr>
      <vt:lpstr>The Walz Theme  Sigh Motif and Glissando</vt:lpstr>
      <vt:lpstr>Idée Fixe (the artist’s beloved)</vt:lpstr>
      <vt:lpstr>Idée Fixe Movement II vs. Movement IV</vt:lpstr>
      <vt:lpstr>Movement IV: Overview of Themes</vt:lpstr>
      <vt:lpstr>Movement IV: Descending Theme</vt:lpstr>
      <vt:lpstr>Movement IV: March Theme</vt:lpstr>
      <vt:lpstr>Movement II Analysis  Un Bal - Summary</vt:lpstr>
      <vt:lpstr>Un Bal Themes</vt:lpstr>
      <vt:lpstr>Un Bal Introduction (Bars 1-36)</vt:lpstr>
      <vt:lpstr>Un Bal  Section A</vt:lpstr>
      <vt:lpstr>Un Bal  Section A</vt:lpstr>
      <vt:lpstr>Un Bal  Section B (120 - 173)</vt:lpstr>
      <vt:lpstr>Un Bal Return of Section A</vt:lpstr>
      <vt:lpstr>Un Bal</vt:lpstr>
      <vt:lpstr>Un Bal Coda</vt:lpstr>
      <vt:lpstr>Movement IV Marche au Supplice - Summary</vt:lpstr>
      <vt:lpstr>Movement IV Marche au Supplice - Summary</vt:lpstr>
      <vt:lpstr>Marche au Supplice Introduction (Bars 1-17)</vt:lpstr>
      <vt:lpstr>Marche au Supplice Theme 1 - Descending Theme (Bars 17-61)</vt:lpstr>
      <vt:lpstr>Marche au Supplice Theme 2 - March Theme 1st and 2nd times (Bars 62-77)</vt:lpstr>
      <vt:lpstr>Marche au Supplice Analysis Development Section (Bars 78-139)</vt:lpstr>
      <vt:lpstr>Marche au Supplice Analysis Development Section (Bars 78-139)</vt:lpstr>
      <vt:lpstr>Marche au Supplice Coda (Bars 140 – 178)</vt:lpstr>
      <vt:lpstr>Marche au Supplice Coda (Bars 169 – 178)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Flynn,Eimear</dc:creator>
  <cp:lastModifiedBy>Eimear Flynn</cp:lastModifiedBy>
  <cp:revision>86</cp:revision>
  <dcterms:created xsi:type="dcterms:W3CDTF">2024-01-24T15:58:53Z</dcterms:created>
  <dcterms:modified xsi:type="dcterms:W3CDTF">2024-08-02T07:37:14Z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-1916469460</vt:i4>
  </property>
  <property fmtid="{D5CDD505-2E9C-101B-9397-08002B2CF9AE}" pid="3" name="_NewReviewCycle">
    <vt:lpwstr/>
  </property>
  <property fmtid="{D5CDD505-2E9C-101B-9397-08002B2CF9AE}" pid="4" name="_EmailSubject">
    <vt:lpwstr>Soundcheck! B PowerPoint - Unit 4</vt:lpwstr>
  </property>
  <property fmtid="{D5CDD505-2E9C-101B-9397-08002B2CF9AE}" pid="5" name="_AuthorEmail">
    <vt:lpwstr>eimear.flynn@edco.ie</vt:lpwstr>
  </property>
  <property fmtid="{D5CDD505-2E9C-101B-9397-08002B2CF9AE}" pid="6" name="_AuthorEmailDisplayName">
    <vt:lpwstr>Eimear Flynn</vt:lpwstr>
  </property>
  <property fmtid="{D5CDD505-2E9C-101B-9397-08002B2CF9AE}" pid="7" name="_PreviousAdHocReviewCycleID">
    <vt:i4>900810625</vt:i4>
  </property>
</Properties>
</file>