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xfrm>
            <a:off x="1143000" y="685800"/>
            <a:ext cx="4572000" cy="3429000"/>
          </a:xfrm>
          <a:prstGeom prst="rect">
            <a:avLst/>
          </a:prstGeom>
        </p:spPr>
        <p:txBody>
          <a:bodyPr/>
          <a:lstStyle/>
          <a:p>
            <a:endParaRPr/>
          </a:p>
        </p:txBody>
      </p:sp>
      <p:sp>
        <p:nvSpPr>
          <p:cNvPr id="50" name="Shape 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9"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 name="Title Text"/>
          <p:cNvSpPr txBox="1">
            <a:spLocks noGrp="1"/>
          </p:cNvSpPr>
          <p:nvPr>
            <p:ph type="title"/>
          </p:nvPr>
        </p:nvSpPr>
        <p:spPr>
          <a:xfrm>
            <a:off x="628650" y="636584"/>
            <a:ext cx="7886700" cy="1009654"/>
          </a:xfrm>
          <a:prstGeom prst="rect">
            <a:avLst/>
          </a:prstGeom>
        </p:spPr>
        <p:txBody>
          <a:bodyPr/>
          <a:lstStyle/>
          <a:p>
            <a:r>
              <a:t>Title Text</a:t>
            </a:r>
          </a:p>
        </p:txBody>
      </p:sp>
      <p:sp>
        <p:nvSpPr>
          <p:cNvPr id="21" name="Slide Number"/>
          <p:cNvSpPr txBox="1">
            <a:spLocks noGrp="1"/>
          </p:cNvSpPr>
          <p:nvPr>
            <p:ph type="sldNum" sz="quarter" idx="2"/>
          </p:nvPr>
        </p:nvSpPr>
        <p:spPr>
          <a:xfrm>
            <a:off x="735265" y="6400761"/>
            <a:ext cx="310120" cy="30059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tretch>
            <a:fillRect/>
          </a:stretch>
        </p:blipFill>
        <p:spPr>
          <a:xfrm>
            <a:off x="-8270" y="2424"/>
            <a:ext cx="9151913" cy="6863935"/>
          </a:xfrm>
          <a:prstGeom prst="rect">
            <a:avLst/>
          </a:prstGeom>
          <a:ln w="12700">
            <a:miter lim="400000"/>
          </a:ln>
        </p:spPr>
      </p:pic>
      <p:sp>
        <p:nvSpPr>
          <p:cNvPr id="29" name="Picture Placeholder 2"/>
          <p:cNvSpPr>
            <a:spLocks noGrp="1"/>
          </p:cNvSpPr>
          <p:nvPr>
            <p:ph type="pic" sz="half" idx="21"/>
          </p:nvPr>
        </p:nvSpPr>
        <p:spPr>
          <a:xfrm>
            <a:off x="3887391" y="1854001"/>
            <a:ext cx="4629151" cy="4007053"/>
          </a:xfrm>
          <a:prstGeom prst="rect">
            <a:avLst/>
          </a:prstGeom>
        </p:spPr>
        <p:txBody>
          <a:bodyPr lIns="91439" rIns="91439">
            <a:noAutofit/>
          </a:bodyPr>
          <a:lstStyle/>
          <a:p>
            <a:endParaRPr/>
          </a:p>
        </p:txBody>
      </p:sp>
      <p:sp>
        <p:nvSpPr>
          <p:cNvPr id="30" name="Body Level One…"/>
          <p:cNvSpPr txBox="1">
            <a:spLocks noGrp="1"/>
          </p:cNvSpPr>
          <p:nvPr>
            <p:ph type="body" sz="quarter" idx="1"/>
          </p:nvPr>
        </p:nvSpPr>
        <p:spPr>
          <a:xfrm>
            <a:off x="629841" y="1854000"/>
            <a:ext cx="2949178" cy="40149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1" name="Title Text"/>
          <p:cNvSpPr txBox="1">
            <a:spLocks noGrp="1"/>
          </p:cNvSpPr>
          <p:nvPr>
            <p:ph type="title"/>
          </p:nvPr>
        </p:nvSpPr>
        <p:spPr>
          <a:xfrm>
            <a:off x="178649" y="909612"/>
            <a:ext cx="7886701" cy="657226"/>
          </a:xfrm>
          <a:prstGeom prst="rect">
            <a:avLst/>
          </a:prstGeom>
        </p:spPr>
        <p:txBody>
          <a:bodyPr/>
          <a:lstStyle>
            <a:lvl1pPr>
              <a:defRPr sz="3600"/>
            </a:lvl1p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pic>
        <p:nvPicPr>
          <p:cNvPr id="39" name="Picture 1" descr="Picture 1"/>
          <p:cNvPicPr>
            <a:picLocks noChangeAspect="1"/>
          </p:cNvPicPr>
          <p:nvPr/>
        </p:nvPicPr>
        <p:blipFill>
          <a:blip r:embed="rId2"/>
          <a:stretch>
            <a:fillRect/>
          </a:stretch>
        </p:blipFill>
        <p:spPr>
          <a:xfrm>
            <a:off x="-8270" y="2424"/>
            <a:ext cx="9151913" cy="6863935"/>
          </a:xfrm>
          <a:prstGeom prst="rect">
            <a:avLst/>
          </a:prstGeom>
          <a:ln w="12700">
            <a:miter lim="400000"/>
          </a:ln>
        </p:spPr>
      </p:pic>
      <p:sp>
        <p:nvSpPr>
          <p:cNvPr id="40" name="Picture Placeholder 2"/>
          <p:cNvSpPr>
            <a:spLocks noGrp="1"/>
          </p:cNvSpPr>
          <p:nvPr>
            <p:ph type="pic" sz="half" idx="21"/>
          </p:nvPr>
        </p:nvSpPr>
        <p:spPr>
          <a:xfrm>
            <a:off x="3887391" y="1854001"/>
            <a:ext cx="4629151" cy="4007053"/>
          </a:xfrm>
          <a:prstGeom prst="rect">
            <a:avLst/>
          </a:prstGeom>
        </p:spPr>
        <p:txBody>
          <a:bodyPr lIns="91439" rIns="91439">
            <a:noAutofit/>
          </a:bodyPr>
          <a:lstStyle/>
          <a:p>
            <a:endParaRPr/>
          </a:p>
        </p:txBody>
      </p:sp>
      <p:sp>
        <p:nvSpPr>
          <p:cNvPr id="41" name="Body Level One…"/>
          <p:cNvSpPr txBox="1">
            <a:spLocks noGrp="1"/>
          </p:cNvSpPr>
          <p:nvPr>
            <p:ph type="body" sz="quarter" idx="1"/>
          </p:nvPr>
        </p:nvSpPr>
        <p:spPr>
          <a:xfrm>
            <a:off x="629841" y="1854000"/>
            <a:ext cx="2949178" cy="40149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42" name="Title Text"/>
          <p:cNvSpPr txBox="1">
            <a:spLocks noGrp="1"/>
          </p:cNvSpPr>
          <p:nvPr>
            <p:ph type="title"/>
          </p:nvPr>
        </p:nvSpPr>
        <p:spPr>
          <a:xfrm>
            <a:off x="178649" y="909612"/>
            <a:ext cx="7886701" cy="657226"/>
          </a:xfrm>
          <a:prstGeom prst="rect">
            <a:avLst/>
          </a:prstGeom>
        </p:spPr>
        <p:txBody>
          <a:bodyPr/>
          <a:lstStyle>
            <a:lvl1pPr>
              <a:defRPr sz="3600"/>
            </a:lvl1pPr>
          </a:lstStyle>
          <a:p>
            <a:r>
              <a:t>Title Text</a:t>
            </a:r>
          </a:p>
        </p:txBody>
      </p:sp>
      <p:sp>
        <p:nvSpPr>
          <p:cNvPr id="43" name="Slide Number"/>
          <p:cNvSpPr txBox="1">
            <a:spLocks noGrp="1"/>
          </p:cNvSpPr>
          <p:nvPr>
            <p:ph type="sldNum" sz="quarter" idx="2"/>
          </p:nvPr>
        </p:nvSpPr>
        <p:spPr>
          <a:xfrm>
            <a:off x="203949" y="6276703"/>
            <a:ext cx="310120" cy="300594"/>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6"/>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486400" y="6172200"/>
            <a:ext cx="2133600" cy="368301"/>
          </a:xfrm>
          <a:prstGeom prst="rect">
            <a:avLst/>
          </a:prstGeom>
          <a:ln w="12700">
            <a:miter lim="400000"/>
          </a:ln>
        </p:spPr>
        <p:txBody>
          <a:bodyPr wrap="none" lIns="45719" rIns="45719" anchor="ctr">
            <a:spAutoFit/>
          </a:bodyPr>
          <a:lstStyle>
            <a:lvl1pPr algn="ctr">
              <a:defRPr sz="1600" b="1">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1pPr>
      <a:lvl2pPr marL="0" marR="0" indent="45720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2pPr>
      <a:lvl3pPr marL="0" marR="0" indent="91440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3pPr>
      <a:lvl4pPr marL="0" marR="0" indent="137160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4pPr>
      <a:lvl5pPr marL="0" marR="0" indent="182880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5pPr>
      <a:lvl6pPr marL="0" marR="0" indent="228600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6pPr>
      <a:lvl7pPr marL="0" marR="0" indent="274320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7pPr>
      <a:lvl8pPr marL="0" marR="0" indent="320040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8pPr>
      <a:lvl9pPr marL="0" marR="0" indent="365760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Placeholder 5"/>
          <p:cNvSpPr txBox="1">
            <a:spLocks noGrp="1"/>
          </p:cNvSpPr>
          <p:nvPr>
            <p:ph type="body" sz="half" idx="1"/>
          </p:nvPr>
        </p:nvSpPr>
        <p:spPr>
          <a:xfrm>
            <a:off x="431800" y="1538288"/>
            <a:ext cx="3645200" cy="4014988"/>
          </a:xfrm>
          <a:prstGeom prst="rect">
            <a:avLst/>
          </a:prstGeom>
        </p:spPr>
        <p:txBody>
          <a:bodyPr>
            <a:noAutofit/>
          </a:bodyPr>
          <a:lstStyle/>
          <a:p>
            <a:pPr marL="245586" indent="-245586" defTabSz="832104">
              <a:lnSpc>
                <a:spcPct val="100000"/>
              </a:lnSpc>
              <a:spcBef>
                <a:spcPts val="500"/>
              </a:spcBef>
              <a:buClr>
                <a:srgbClr val="FDCC03"/>
              </a:buClr>
              <a:buSzPct val="100000"/>
              <a:buFont typeface="Arial"/>
              <a:buChar char="•"/>
              <a:defRPr sz="2184"/>
            </a:pPr>
            <a:r>
              <a:rPr sz="2400" dirty="0"/>
              <a:t>Our peers are people of the same age. </a:t>
            </a:r>
          </a:p>
          <a:p>
            <a:pPr marL="245586" indent="-245586" defTabSz="832104">
              <a:lnSpc>
                <a:spcPct val="100000"/>
              </a:lnSpc>
              <a:spcBef>
                <a:spcPts val="500"/>
              </a:spcBef>
              <a:buClr>
                <a:srgbClr val="FDCC03"/>
              </a:buClr>
              <a:buSzPct val="100000"/>
              <a:buFont typeface="Arial"/>
              <a:buChar char="•"/>
              <a:defRPr sz="2184"/>
            </a:pPr>
            <a:r>
              <a:rPr sz="2400" dirty="0"/>
              <a:t>Friends are important, as they can help us to become better people. Young people grow and develop during adolescence. </a:t>
            </a:r>
          </a:p>
          <a:p>
            <a:pPr marL="245586" indent="-245586" defTabSz="832104">
              <a:lnSpc>
                <a:spcPct val="100000"/>
              </a:lnSpc>
              <a:spcBef>
                <a:spcPts val="500"/>
              </a:spcBef>
              <a:buClr>
                <a:srgbClr val="FDCC03"/>
              </a:buClr>
              <a:buSzPct val="100000"/>
              <a:buFont typeface="Arial"/>
              <a:buChar char="•"/>
              <a:defRPr sz="2184"/>
            </a:pPr>
            <a:r>
              <a:rPr sz="2400" dirty="0"/>
              <a:t>Sometimes young people become </a:t>
            </a:r>
            <a:r>
              <a:rPr sz="2400" dirty="0" err="1"/>
              <a:t>pressurised</a:t>
            </a:r>
            <a:r>
              <a:rPr sz="2400" dirty="0"/>
              <a:t> into doing things that the friendship group decides. </a:t>
            </a:r>
          </a:p>
        </p:txBody>
      </p:sp>
      <p:sp>
        <p:nvSpPr>
          <p:cNvPr id="93"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94"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Peer group/friendship group</a:t>
            </a:r>
          </a:p>
        </p:txBody>
      </p:sp>
      <p:pic>
        <p:nvPicPr>
          <p:cNvPr id="95" name="Picture 2" descr="Picture 2"/>
          <p:cNvPicPr>
            <a:picLocks noChangeAspect="1"/>
          </p:cNvPicPr>
          <p:nvPr/>
        </p:nvPicPr>
        <p:blipFill>
          <a:blip r:embed="rId2"/>
          <a:stretch>
            <a:fillRect/>
          </a:stretch>
        </p:blipFill>
        <p:spPr>
          <a:xfrm>
            <a:off x="4076999" y="1571904"/>
            <a:ext cx="4935360" cy="329018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2">
                                            <p:bg/>
                                          </p:spTgt>
                                        </p:tgtEl>
                                        <p:attrNameLst>
                                          <p:attrName>style.visibility</p:attrName>
                                        </p:attrNameLst>
                                      </p:cBhvr>
                                      <p:to>
                                        <p:strVal val="visible"/>
                                      </p:to>
                                    </p:set>
                                    <p:animEffect transition="in" filter="fade">
                                      <p:cBhvr>
                                        <p:cTn id="7" dur="500"/>
                                        <p:tgtEl>
                                          <p:spTgt spid="92">
                                            <p:bg/>
                                          </p:spTgt>
                                        </p:tgtEl>
                                      </p:cBhvr>
                                    </p:animEffect>
                                  </p:childTnLst>
                                </p:cTn>
                              </p:par>
                              <p:par>
                                <p:cTn id="8" presetID="10" presetClass="entr" presetSubtype="0" fill="hold" grpId="1" nodeType="withEffect">
                                  <p:stCondLst>
                                    <p:cond delay="0"/>
                                  </p:stCondLst>
                                  <p:iterate>
                                    <p:tmAbs val="0"/>
                                  </p:iterate>
                                  <p:childTnLst>
                                    <p:set>
                                      <p:cBhvr>
                                        <p:cTn id="9" fill="hold"/>
                                        <p:tgtEl>
                                          <p:spTgt spid="92">
                                            <p:txEl>
                                              <p:pRg st="0" end="0"/>
                                            </p:txEl>
                                          </p:spTgt>
                                        </p:tgtEl>
                                        <p:attrNameLst>
                                          <p:attrName>style.visibility</p:attrName>
                                        </p:attrNameLst>
                                      </p:cBhvr>
                                      <p:to>
                                        <p:strVal val="visible"/>
                                      </p:to>
                                    </p:set>
                                    <p:animEffect transition="in" filter="fade">
                                      <p:cBhvr>
                                        <p:cTn id="10" dur="500"/>
                                        <p:tgtEl>
                                          <p:spTgt spid="9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92">
                                            <p:txEl>
                                              <p:pRg st="1" end="1"/>
                                            </p:txEl>
                                          </p:spTgt>
                                        </p:tgtEl>
                                        <p:attrNameLst>
                                          <p:attrName>style.visibility</p:attrName>
                                        </p:attrNameLst>
                                      </p:cBhvr>
                                      <p:to>
                                        <p:strVal val="visible"/>
                                      </p:to>
                                    </p:set>
                                    <p:animEffect transition="in" filter="fade">
                                      <p:cBhvr>
                                        <p:cTn id="15" dur="500"/>
                                        <p:tgtEl>
                                          <p:spTgt spid="9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92">
                                            <p:txEl>
                                              <p:pRg st="2" end="2"/>
                                            </p:txEl>
                                          </p:spTgt>
                                        </p:tgtEl>
                                        <p:attrNameLst>
                                          <p:attrName>style.visibility</p:attrName>
                                        </p:attrNameLst>
                                      </p:cBhvr>
                                      <p:to>
                                        <p:strVal val="visible"/>
                                      </p:to>
                                    </p:set>
                                    <p:animEffect transition="in" filter="fade">
                                      <p:cBhvr>
                                        <p:cTn id="20" dur="500"/>
                                        <p:tgtEl>
                                          <p:spTgt spid="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a:srcRect l="13339" r="17731"/>
          <a:stretch>
            <a:fillRect/>
          </a:stretch>
        </p:blipFill>
        <p:spPr>
          <a:xfrm>
            <a:off x="5046853" y="1584000"/>
            <a:ext cx="3965508" cy="3842163"/>
          </a:xfrm>
          <a:prstGeom prst="rect">
            <a:avLst/>
          </a:prstGeom>
          <a:ln w="12700">
            <a:miter lim="400000"/>
          </a:ln>
        </p:spPr>
      </p:pic>
      <p:sp>
        <p:nvSpPr>
          <p:cNvPr id="98" name="Text Placeholder 5"/>
          <p:cNvSpPr txBox="1">
            <a:spLocks noGrp="1"/>
          </p:cNvSpPr>
          <p:nvPr>
            <p:ph type="body" sz="half" idx="1"/>
          </p:nvPr>
        </p:nvSpPr>
        <p:spPr>
          <a:xfrm>
            <a:off x="431801" y="1538288"/>
            <a:ext cx="4590199" cy="4014988"/>
          </a:xfrm>
          <a:prstGeom prst="rect">
            <a:avLst/>
          </a:prstGeom>
        </p:spPr>
        <p:txBody>
          <a:bodyPr>
            <a:noAutofit/>
          </a:bodyPr>
          <a:lstStyle/>
          <a:p>
            <a:pPr marL="245586" indent="-245586" defTabSz="832104">
              <a:lnSpc>
                <a:spcPct val="100000"/>
              </a:lnSpc>
              <a:spcBef>
                <a:spcPts val="500"/>
              </a:spcBef>
              <a:buClr>
                <a:srgbClr val="FDCC03"/>
              </a:buClr>
              <a:buSzPct val="100000"/>
              <a:buFont typeface="Arial"/>
              <a:buChar char="•"/>
              <a:defRPr sz="2184"/>
            </a:pPr>
            <a:r>
              <a:rPr sz="2400" dirty="0"/>
              <a:t>Adolescence is a time when you must make decisions for yourself. </a:t>
            </a:r>
          </a:p>
          <a:p>
            <a:pPr marL="245586" indent="-245586" defTabSz="832104">
              <a:lnSpc>
                <a:spcPct val="100000"/>
              </a:lnSpc>
              <a:spcBef>
                <a:spcPts val="500"/>
              </a:spcBef>
              <a:buClr>
                <a:srgbClr val="FDCC03"/>
              </a:buClr>
              <a:buSzPct val="100000"/>
              <a:buFont typeface="Arial"/>
              <a:buChar char="•"/>
              <a:defRPr sz="2184"/>
            </a:pPr>
            <a:r>
              <a:rPr sz="2400" dirty="0"/>
              <a:t>Young people spend a lot of time with their friends and talk to them about all sorts of things. They can learn from each other and see things from a different point of view. </a:t>
            </a:r>
          </a:p>
          <a:p>
            <a:pPr marL="245586" indent="-245586" defTabSz="832104">
              <a:lnSpc>
                <a:spcPct val="100000"/>
              </a:lnSpc>
              <a:spcBef>
                <a:spcPts val="500"/>
              </a:spcBef>
              <a:buClr>
                <a:srgbClr val="FDCC03"/>
              </a:buClr>
              <a:buSzPct val="100000"/>
              <a:buFont typeface="Arial"/>
              <a:buChar char="•"/>
              <a:defRPr sz="2184"/>
            </a:pPr>
            <a:r>
              <a:rPr sz="2400" dirty="0"/>
              <a:t>Their friends may have had different experiences, so they can teach each other about new issues or change how the group feels about others.</a:t>
            </a:r>
          </a:p>
        </p:txBody>
      </p:sp>
      <p:sp>
        <p:nvSpPr>
          <p:cNvPr id="99"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00"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Peer group/friendship group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8">
                                            <p:bg/>
                                          </p:spTgt>
                                        </p:tgtEl>
                                        <p:attrNameLst>
                                          <p:attrName>style.visibility</p:attrName>
                                        </p:attrNameLst>
                                      </p:cBhvr>
                                      <p:to>
                                        <p:strVal val="visible"/>
                                      </p:to>
                                    </p:set>
                                    <p:animEffect transition="in" filter="fade">
                                      <p:cBhvr>
                                        <p:cTn id="7" dur="500"/>
                                        <p:tgtEl>
                                          <p:spTgt spid="98">
                                            <p:bg/>
                                          </p:spTgt>
                                        </p:tgtEl>
                                      </p:cBhvr>
                                    </p:animEffect>
                                  </p:childTnLst>
                                </p:cTn>
                              </p:par>
                              <p:par>
                                <p:cTn id="8" presetID="10" presetClass="entr" presetSubtype="0" fill="hold" grpId="1" nodeType="withEffect">
                                  <p:stCondLst>
                                    <p:cond delay="0"/>
                                  </p:stCondLst>
                                  <p:iterate>
                                    <p:tmAbs val="0"/>
                                  </p:iterate>
                                  <p:childTnLst>
                                    <p:set>
                                      <p:cBhvr>
                                        <p:cTn id="9" fill="hold"/>
                                        <p:tgtEl>
                                          <p:spTgt spid="98">
                                            <p:txEl>
                                              <p:pRg st="0" end="0"/>
                                            </p:txEl>
                                          </p:spTgt>
                                        </p:tgtEl>
                                        <p:attrNameLst>
                                          <p:attrName>style.visibility</p:attrName>
                                        </p:attrNameLst>
                                      </p:cBhvr>
                                      <p:to>
                                        <p:strVal val="visible"/>
                                      </p:to>
                                    </p:set>
                                    <p:animEffect transition="in" filter="fade">
                                      <p:cBhvr>
                                        <p:cTn id="10" dur="500"/>
                                        <p:tgtEl>
                                          <p:spTgt spid="9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98">
                                            <p:txEl>
                                              <p:pRg st="1" end="1"/>
                                            </p:txEl>
                                          </p:spTgt>
                                        </p:tgtEl>
                                        <p:attrNameLst>
                                          <p:attrName>style.visibility</p:attrName>
                                        </p:attrNameLst>
                                      </p:cBhvr>
                                      <p:to>
                                        <p:strVal val="visible"/>
                                      </p:to>
                                    </p:set>
                                    <p:animEffect transition="in" filter="fade">
                                      <p:cBhvr>
                                        <p:cTn id="15" dur="500"/>
                                        <p:tgtEl>
                                          <p:spTgt spid="9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98">
                                            <p:txEl>
                                              <p:pRg st="2" end="2"/>
                                            </p:txEl>
                                          </p:spTgt>
                                        </p:tgtEl>
                                        <p:attrNameLst>
                                          <p:attrName>style.visibility</p:attrName>
                                        </p:attrNameLst>
                                      </p:cBhvr>
                                      <p:to>
                                        <p:strVal val="visible"/>
                                      </p:to>
                                    </p:set>
                                    <p:animEffect transition="in" filter="fade">
                                      <p:cBhvr>
                                        <p:cTn id="20" dur="500"/>
                                        <p:tgtEl>
                                          <p:spTgt spid="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5"/>
          <p:cNvSpPr txBox="1">
            <a:spLocks noGrp="1"/>
          </p:cNvSpPr>
          <p:nvPr>
            <p:ph type="body" sz="half" idx="1"/>
          </p:nvPr>
        </p:nvSpPr>
        <p:spPr>
          <a:xfrm>
            <a:off x="431801" y="1538288"/>
            <a:ext cx="4590199" cy="4014988"/>
          </a:xfrm>
          <a:prstGeom prst="rect">
            <a:avLst/>
          </a:prstGeom>
        </p:spPr>
        <p:txBody>
          <a:bodyPr>
            <a:noAutofit/>
          </a:bodyPr>
          <a:lstStyle/>
          <a:p>
            <a:pPr marL="240188" indent="-240188" defTabSz="813816">
              <a:lnSpc>
                <a:spcPct val="100000"/>
              </a:lnSpc>
              <a:spcBef>
                <a:spcPts val="500"/>
              </a:spcBef>
              <a:buClr>
                <a:srgbClr val="FDCC03"/>
              </a:buClr>
              <a:buSzPct val="100000"/>
              <a:buFont typeface="Arial"/>
              <a:buChar char="•"/>
              <a:defRPr sz="2136"/>
            </a:pPr>
            <a:r>
              <a:rPr sz="2400" dirty="0"/>
              <a:t>A school is a community whose members work together to help and support each other. </a:t>
            </a:r>
          </a:p>
          <a:p>
            <a:pPr marL="240188" indent="-240188" defTabSz="813816">
              <a:lnSpc>
                <a:spcPct val="100000"/>
              </a:lnSpc>
              <a:spcBef>
                <a:spcPts val="500"/>
              </a:spcBef>
              <a:buClr>
                <a:srgbClr val="FDCC03"/>
              </a:buClr>
              <a:buSzPct val="100000"/>
              <a:buFont typeface="Arial"/>
              <a:buChar char="•"/>
              <a:defRPr sz="2136"/>
            </a:pPr>
            <a:r>
              <a:rPr sz="2400" dirty="0"/>
              <a:t>This means showing respect for your fellow classmates, your teachers and all who work in the school community. </a:t>
            </a:r>
          </a:p>
          <a:p>
            <a:pPr marL="240188" indent="-240188" defTabSz="813816">
              <a:lnSpc>
                <a:spcPct val="100000"/>
              </a:lnSpc>
              <a:spcBef>
                <a:spcPts val="500"/>
              </a:spcBef>
              <a:buClr>
                <a:srgbClr val="FDCC03"/>
              </a:buClr>
              <a:buSzPct val="100000"/>
              <a:buFont typeface="Arial"/>
              <a:buChar char="•"/>
              <a:defRPr sz="2136"/>
            </a:pPr>
            <a:r>
              <a:rPr sz="2400" dirty="0"/>
              <a:t>At school, we can be influenced by other people, or we can be a source of influence for others. This means that school can help to shape the people we become later in life. </a:t>
            </a:r>
          </a:p>
        </p:txBody>
      </p:sp>
      <p:sp>
        <p:nvSpPr>
          <p:cNvPr id="103"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04"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School</a:t>
            </a:r>
          </a:p>
        </p:txBody>
      </p:sp>
      <p:pic>
        <p:nvPicPr>
          <p:cNvPr id="105" name="Picture 2" descr="Picture 2"/>
          <p:cNvPicPr>
            <a:picLocks noChangeAspect="1"/>
          </p:cNvPicPr>
          <p:nvPr/>
        </p:nvPicPr>
        <p:blipFill>
          <a:blip r:embed="rId2"/>
          <a:srcRect l="9810" r="21322"/>
          <a:stretch>
            <a:fillRect/>
          </a:stretch>
        </p:blipFill>
        <p:spPr>
          <a:xfrm>
            <a:off x="5046853" y="1584000"/>
            <a:ext cx="3965507" cy="384216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02">
                                            <p:bg/>
                                          </p:spTgt>
                                        </p:tgtEl>
                                        <p:attrNameLst>
                                          <p:attrName>style.visibility</p:attrName>
                                        </p:attrNameLst>
                                      </p:cBhvr>
                                      <p:to>
                                        <p:strVal val="visible"/>
                                      </p:to>
                                    </p:set>
                                    <p:animEffect transition="in" filter="fade">
                                      <p:cBhvr>
                                        <p:cTn id="7" dur="500"/>
                                        <p:tgtEl>
                                          <p:spTgt spid="102">
                                            <p:bg/>
                                          </p:spTgt>
                                        </p:tgtEl>
                                      </p:cBhvr>
                                    </p:animEffect>
                                  </p:childTnLst>
                                </p:cTn>
                              </p:par>
                              <p:par>
                                <p:cTn id="8" presetID="10" presetClass="entr" presetSubtype="0" fill="hold" grpId="1" nodeType="withEffect">
                                  <p:stCondLst>
                                    <p:cond delay="0"/>
                                  </p:stCondLst>
                                  <p:iterate>
                                    <p:tmAbs val="0"/>
                                  </p:iterate>
                                  <p:childTnLst>
                                    <p:set>
                                      <p:cBhvr>
                                        <p:cTn id="9" fill="hold"/>
                                        <p:tgtEl>
                                          <p:spTgt spid="102">
                                            <p:txEl>
                                              <p:pRg st="0" end="0"/>
                                            </p:txEl>
                                          </p:spTgt>
                                        </p:tgtEl>
                                        <p:attrNameLst>
                                          <p:attrName>style.visibility</p:attrName>
                                        </p:attrNameLst>
                                      </p:cBhvr>
                                      <p:to>
                                        <p:strVal val="visible"/>
                                      </p:to>
                                    </p:set>
                                    <p:animEffect transition="in" filter="fade">
                                      <p:cBhvr>
                                        <p:cTn id="10" dur="500"/>
                                        <p:tgtEl>
                                          <p:spTgt spid="1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02">
                                            <p:txEl>
                                              <p:pRg st="1" end="1"/>
                                            </p:txEl>
                                          </p:spTgt>
                                        </p:tgtEl>
                                        <p:attrNameLst>
                                          <p:attrName>style.visibility</p:attrName>
                                        </p:attrNameLst>
                                      </p:cBhvr>
                                      <p:to>
                                        <p:strVal val="visible"/>
                                      </p:to>
                                    </p:set>
                                    <p:animEffect transition="in" filter="fade">
                                      <p:cBhvr>
                                        <p:cTn id="15" dur="500"/>
                                        <p:tgtEl>
                                          <p:spTgt spid="1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02">
                                            <p:txEl>
                                              <p:pRg st="2" end="2"/>
                                            </p:txEl>
                                          </p:spTgt>
                                        </p:tgtEl>
                                        <p:attrNameLst>
                                          <p:attrName>style.visibility</p:attrName>
                                        </p:attrNameLst>
                                      </p:cBhvr>
                                      <p:to>
                                        <p:strVal val="visible"/>
                                      </p:to>
                                    </p:set>
                                    <p:animEffect transition="in" filter="fade">
                                      <p:cBhvr>
                                        <p:cTn id="20" dur="5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Placeholder 5"/>
          <p:cNvSpPr txBox="1">
            <a:spLocks noGrp="1"/>
          </p:cNvSpPr>
          <p:nvPr>
            <p:ph type="body" sz="half" idx="1"/>
          </p:nvPr>
        </p:nvSpPr>
        <p:spPr>
          <a:xfrm>
            <a:off x="431801" y="1538288"/>
            <a:ext cx="3465199" cy="4014988"/>
          </a:xfrm>
          <a:prstGeom prst="rect">
            <a:avLst/>
          </a:prstGeom>
        </p:spPr>
        <p:txBody>
          <a:bodyPr>
            <a:noAutofit/>
          </a:bodyPr>
          <a:lstStyle/>
          <a:p>
            <a:pPr marL="240188" indent="-240188" defTabSz="813816">
              <a:lnSpc>
                <a:spcPct val="100000"/>
              </a:lnSpc>
              <a:spcBef>
                <a:spcPts val="500"/>
              </a:spcBef>
              <a:buClr>
                <a:srgbClr val="FDCC03"/>
              </a:buClr>
              <a:buSzPct val="100000"/>
              <a:buFont typeface="Arial"/>
              <a:buChar char="•"/>
              <a:defRPr sz="2136"/>
            </a:pPr>
            <a:r>
              <a:rPr sz="2400" dirty="0"/>
              <a:t>We learn a lot about important issues in life through subjects such as Religious Education, CSPE and SPHE. </a:t>
            </a:r>
          </a:p>
          <a:p>
            <a:pPr marL="240188" indent="-240188" defTabSz="813816">
              <a:lnSpc>
                <a:spcPct val="100000"/>
              </a:lnSpc>
              <a:spcBef>
                <a:spcPts val="500"/>
              </a:spcBef>
              <a:buClr>
                <a:srgbClr val="FDCC03"/>
              </a:buClr>
              <a:buSzPct val="100000"/>
              <a:buFont typeface="Arial"/>
              <a:buChar char="•"/>
              <a:defRPr sz="2136"/>
            </a:pPr>
            <a:r>
              <a:rPr sz="2400" dirty="0"/>
              <a:t>These subjects often deal with issues of morality, such as caring for the environment, overuse of social media, racism and the use of drugs and alcohol.</a:t>
            </a:r>
          </a:p>
        </p:txBody>
      </p:sp>
      <p:sp>
        <p:nvSpPr>
          <p:cNvPr id="108"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109"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School</a:t>
            </a:r>
          </a:p>
        </p:txBody>
      </p:sp>
      <p:pic>
        <p:nvPicPr>
          <p:cNvPr id="110" name="Picture 2" descr="Picture 2"/>
          <p:cNvPicPr>
            <a:picLocks noChangeAspect="1"/>
          </p:cNvPicPr>
          <p:nvPr/>
        </p:nvPicPr>
        <p:blipFill>
          <a:blip r:embed="rId2"/>
          <a:srcRect l="17178" r="4215"/>
          <a:stretch>
            <a:fillRect/>
          </a:stretch>
        </p:blipFill>
        <p:spPr>
          <a:xfrm>
            <a:off x="4482000" y="1584000"/>
            <a:ext cx="4530361" cy="384216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07">
                                            <p:bg/>
                                          </p:spTgt>
                                        </p:tgtEl>
                                        <p:attrNameLst>
                                          <p:attrName>style.visibility</p:attrName>
                                        </p:attrNameLst>
                                      </p:cBhvr>
                                      <p:to>
                                        <p:strVal val="visible"/>
                                      </p:to>
                                    </p:set>
                                    <p:animEffect transition="in" filter="fade">
                                      <p:cBhvr>
                                        <p:cTn id="7" dur="500"/>
                                        <p:tgtEl>
                                          <p:spTgt spid="107">
                                            <p:bg/>
                                          </p:spTgt>
                                        </p:tgtEl>
                                      </p:cBhvr>
                                    </p:animEffect>
                                  </p:childTnLst>
                                </p:cTn>
                              </p:par>
                              <p:par>
                                <p:cTn id="8" presetID="10" presetClass="entr" presetSubtype="0" fill="hold" grpId="1" nodeType="withEffect">
                                  <p:stCondLst>
                                    <p:cond delay="0"/>
                                  </p:stCondLst>
                                  <p:iterate>
                                    <p:tmAbs val="0"/>
                                  </p:iterate>
                                  <p:childTnLst>
                                    <p:set>
                                      <p:cBhvr>
                                        <p:cTn id="9" fill="hold"/>
                                        <p:tgtEl>
                                          <p:spTgt spid="107">
                                            <p:txEl>
                                              <p:pRg st="0" end="0"/>
                                            </p:txEl>
                                          </p:spTgt>
                                        </p:tgtEl>
                                        <p:attrNameLst>
                                          <p:attrName>style.visibility</p:attrName>
                                        </p:attrNameLst>
                                      </p:cBhvr>
                                      <p:to>
                                        <p:strVal val="visible"/>
                                      </p:to>
                                    </p:set>
                                    <p:animEffect transition="in" filter="fade">
                                      <p:cBhvr>
                                        <p:cTn id="10" dur="500"/>
                                        <p:tgtEl>
                                          <p:spTgt spid="1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07">
                                            <p:txEl>
                                              <p:pRg st="1" end="1"/>
                                            </p:txEl>
                                          </p:spTgt>
                                        </p:tgtEl>
                                        <p:attrNameLst>
                                          <p:attrName>style.visibility</p:attrName>
                                        </p:attrNameLst>
                                      </p:cBhvr>
                                      <p:to>
                                        <p:strVal val="visible"/>
                                      </p:to>
                                    </p:set>
                                    <p:animEffect transition="in" filter="fade">
                                      <p:cBhvr>
                                        <p:cTn id="15" dur="500"/>
                                        <p:tgtEl>
                                          <p:spTgt spid="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Placeholder 5"/>
          <p:cNvSpPr txBox="1">
            <a:spLocks noGrp="1"/>
          </p:cNvSpPr>
          <p:nvPr>
            <p:ph type="body" sz="half" idx="1"/>
          </p:nvPr>
        </p:nvSpPr>
        <p:spPr>
          <a:xfrm>
            <a:off x="431801" y="1538288"/>
            <a:ext cx="4050199" cy="4014988"/>
          </a:xfrm>
          <a:prstGeom prst="rect">
            <a:avLst/>
          </a:prstGeom>
        </p:spPr>
        <p:txBody>
          <a:bodyPr>
            <a:noAutofit/>
          </a:bodyPr>
          <a:lstStyle/>
          <a:p>
            <a:pPr marL="256381" indent="-256381" defTabSz="868680">
              <a:lnSpc>
                <a:spcPct val="100000"/>
              </a:lnSpc>
              <a:spcBef>
                <a:spcPts val="500"/>
              </a:spcBef>
              <a:buClr>
                <a:srgbClr val="FDCC03"/>
              </a:buClr>
              <a:buSzPct val="100000"/>
              <a:buFont typeface="Arial"/>
              <a:buChar char="•"/>
              <a:defRPr sz="2280"/>
            </a:pPr>
            <a:r>
              <a:rPr sz="2400" dirty="0"/>
              <a:t>The State is another source of morality. </a:t>
            </a:r>
          </a:p>
          <a:p>
            <a:pPr marL="256381" indent="-256381" defTabSz="868680">
              <a:lnSpc>
                <a:spcPct val="100000"/>
              </a:lnSpc>
              <a:spcBef>
                <a:spcPts val="500"/>
              </a:spcBef>
              <a:buClr>
                <a:srgbClr val="FDCC03"/>
              </a:buClr>
              <a:buSzPct val="100000"/>
              <a:buFont typeface="Arial"/>
              <a:buChar char="•"/>
              <a:defRPr sz="2280"/>
            </a:pPr>
            <a:r>
              <a:rPr sz="2400" dirty="0"/>
              <a:t>Ireland is a democratic state. This means that every few years we elect people to represent us in Dáil Éireann (our parliament). </a:t>
            </a:r>
          </a:p>
          <a:p>
            <a:pPr marL="256381" indent="-256381" defTabSz="868680">
              <a:lnSpc>
                <a:spcPct val="100000"/>
              </a:lnSpc>
              <a:spcBef>
                <a:spcPts val="500"/>
              </a:spcBef>
              <a:buClr>
                <a:srgbClr val="FDCC03"/>
              </a:buClr>
              <a:buSzPct val="100000"/>
              <a:buFont typeface="Arial"/>
              <a:buChar char="•"/>
              <a:defRPr sz="2280"/>
            </a:pPr>
            <a:r>
              <a:rPr sz="2400" dirty="0"/>
              <a:t>The elected government makes laws, which everyone must obey. These laws protect us. </a:t>
            </a:r>
          </a:p>
        </p:txBody>
      </p:sp>
      <p:sp>
        <p:nvSpPr>
          <p:cNvPr id="113"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114"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The State</a:t>
            </a:r>
          </a:p>
        </p:txBody>
      </p:sp>
      <p:pic>
        <p:nvPicPr>
          <p:cNvPr id="115" name="Picture 2" descr="Picture 2"/>
          <p:cNvPicPr>
            <a:picLocks noChangeAspect="1"/>
          </p:cNvPicPr>
          <p:nvPr/>
        </p:nvPicPr>
        <p:blipFill>
          <a:blip r:embed="rId2"/>
          <a:srcRect t="3200" b="4752"/>
          <a:stretch>
            <a:fillRect/>
          </a:stretch>
        </p:blipFill>
        <p:spPr>
          <a:xfrm>
            <a:off x="5046853" y="1584000"/>
            <a:ext cx="3965507" cy="5175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Effect transition="in" filter="fade">
                                      <p:cBhvr>
                                        <p:cTn id="7" dur="500"/>
                                        <p:tgtEl>
                                          <p:spTgt spid="112">
                                            <p:bg/>
                                          </p:spTgt>
                                        </p:tgtEl>
                                      </p:cBhvr>
                                    </p:animEffect>
                                  </p:childTnLst>
                                </p:cTn>
                              </p:par>
                              <p:par>
                                <p:cTn id="8" presetID="10" presetClass="entr" presetSubtype="0" fill="hold" grpId="1" nodeType="withEffect">
                                  <p:stCondLst>
                                    <p:cond delay="0"/>
                                  </p:stCondLst>
                                  <p:iterate>
                                    <p:tmAbs val="0"/>
                                  </p:iterate>
                                  <p:childTnLst>
                                    <p:set>
                                      <p:cBhvr>
                                        <p:cTn id="9" fill="hold"/>
                                        <p:tgtEl>
                                          <p:spTgt spid="112">
                                            <p:txEl>
                                              <p:pRg st="0" end="0"/>
                                            </p:txEl>
                                          </p:spTgt>
                                        </p:tgtEl>
                                        <p:attrNameLst>
                                          <p:attrName>style.visibility</p:attrName>
                                        </p:attrNameLst>
                                      </p:cBhvr>
                                      <p:to>
                                        <p:strVal val="visible"/>
                                      </p:to>
                                    </p:set>
                                    <p:animEffect transition="in" filter="fade">
                                      <p:cBhvr>
                                        <p:cTn id="10" dur="500"/>
                                        <p:tgtEl>
                                          <p:spTgt spid="1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12">
                                            <p:txEl>
                                              <p:pRg st="1" end="1"/>
                                            </p:txEl>
                                          </p:spTgt>
                                        </p:tgtEl>
                                        <p:attrNameLst>
                                          <p:attrName>style.visibility</p:attrName>
                                        </p:attrNameLst>
                                      </p:cBhvr>
                                      <p:to>
                                        <p:strVal val="visible"/>
                                      </p:to>
                                    </p:set>
                                    <p:animEffect transition="in" filter="fade">
                                      <p:cBhvr>
                                        <p:cTn id="15" dur="500"/>
                                        <p:tgtEl>
                                          <p:spTgt spid="1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12">
                                            <p:txEl>
                                              <p:pRg st="2" end="2"/>
                                            </p:txEl>
                                          </p:spTgt>
                                        </p:tgtEl>
                                        <p:attrNameLst>
                                          <p:attrName>style.visibility</p:attrName>
                                        </p:attrNameLst>
                                      </p:cBhvr>
                                      <p:to>
                                        <p:strVal val="visible"/>
                                      </p:to>
                                    </p:set>
                                    <p:animEffect transition="in" filter="fade">
                                      <p:cBhvr>
                                        <p:cTn id="20" dur="5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 Placeholder 5"/>
          <p:cNvSpPr txBox="1">
            <a:spLocks noGrp="1"/>
          </p:cNvSpPr>
          <p:nvPr>
            <p:ph type="body" sz="half" idx="1"/>
          </p:nvPr>
        </p:nvSpPr>
        <p:spPr>
          <a:xfrm>
            <a:off x="431800" y="1538288"/>
            <a:ext cx="4320201" cy="4014988"/>
          </a:xfrm>
          <a:prstGeom prst="rect">
            <a:avLst/>
          </a:prstGeom>
        </p:spPr>
        <p:txBody>
          <a:bodyPr>
            <a:noAutofit/>
          </a:bodyPr>
          <a:lstStyle/>
          <a:p>
            <a:pPr marL="240188" indent="-240188" defTabSz="813816">
              <a:lnSpc>
                <a:spcPct val="100000"/>
              </a:lnSpc>
              <a:spcBef>
                <a:spcPts val="500"/>
              </a:spcBef>
              <a:buClr>
                <a:srgbClr val="FDCC03"/>
              </a:buClr>
              <a:buSzPct val="100000"/>
              <a:buFont typeface="Arial"/>
              <a:buChar char="•"/>
              <a:defRPr sz="2136"/>
            </a:pPr>
            <a:r>
              <a:rPr sz="2400" dirty="0"/>
              <a:t>For many people, religion is another important source of morality.</a:t>
            </a:r>
          </a:p>
          <a:p>
            <a:pPr marL="240188" indent="-240188" defTabSz="813816">
              <a:lnSpc>
                <a:spcPct val="100000"/>
              </a:lnSpc>
              <a:spcBef>
                <a:spcPts val="500"/>
              </a:spcBef>
              <a:buClr>
                <a:srgbClr val="FDCC03"/>
              </a:buClr>
              <a:buSzPct val="100000"/>
              <a:buFont typeface="Arial"/>
              <a:buChar char="•"/>
              <a:defRPr sz="2136"/>
            </a:pPr>
            <a:r>
              <a:rPr sz="2400" dirty="0"/>
              <a:t>Most world religions have a </a:t>
            </a:r>
            <a:r>
              <a:rPr sz="2400" b="1" dirty="0">
                <a:solidFill>
                  <a:srgbClr val="00A4A6"/>
                </a:solidFill>
              </a:rPr>
              <a:t>moral vision</a:t>
            </a:r>
            <a:r>
              <a:rPr sz="2400" dirty="0"/>
              <a:t>, which is the ability to see the difference between right and wrong. </a:t>
            </a:r>
          </a:p>
          <a:p>
            <a:pPr marL="240188" indent="-240188" defTabSz="813816">
              <a:lnSpc>
                <a:spcPct val="100000"/>
              </a:lnSpc>
              <a:spcBef>
                <a:spcPts val="500"/>
              </a:spcBef>
              <a:buClr>
                <a:srgbClr val="FDCC03"/>
              </a:buClr>
              <a:buSzPct val="100000"/>
              <a:buFont typeface="Arial"/>
              <a:buChar char="•"/>
              <a:defRPr sz="2136"/>
            </a:pPr>
            <a:r>
              <a:rPr sz="2400" dirty="0"/>
              <a:t>For Christians, the most important ideal is to follow the teachings of Jesus Christ. </a:t>
            </a:r>
          </a:p>
          <a:p>
            <a:pPr marL="240188" indent="-240188" defTabSz="813816">
              <a:lnSpc>
                <a:spcPct val="100000"/>
              </a:lnSpc>
              <a:spcBef>
                <a:spcPts val="500"/>
              </a:spcBef>
              <a:buClr>
                <a:srgbClr val="FDCC03"/>
              </a:buClr>
              <a:buSzPct val="100000"/>
              <a:buFont typeface="Arial"/>
              <a:buChar char="•"/>
              <a:defRPr sz="2136"/>
            </a:pPr>
            <a:r>
              <a:rPr sz="2400" dirty="0"/>
              <a:t>Muslims look to the Qur’an for spiritual and moral guidance. </a:t>
            </a:r>
          </a:p>
        </p:txBody>
      </p:sp>
      <p:sp>
        <p:nvSpPr>
          <p:cNvPr id="118"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119"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Religion</a:t>
            </a:r>
          </a:p>
        </p:txBody>
      </p:sp>
      <p:pic>
        <p:nvPicPr>
          <p:cNvPr id="120" name="Picture 7" descr="Picture 7"/>
          <p:cNvPicPr>
            <a:picLocks noChangeAspect="1"/>
          </p:cNvPicPr>
          <p:nvPr/>
        </p:nvPicPr>
        <p:blipFill>
          <a:blip r:embed="rId2"/>
          <a:stretch>
            <a:fillRect/>
          </a:stretch>
        </p:blipFill>
        <p:spPr>
          <a:xfrm>
            <a:off x="4827359" y="1673999"/>
            <a:ext cx="4185001" cy="27900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17">
                                            <p:bg/>
                                          </p:spTgt>
                                        </p:tgtEl>
                                        <p:attrNameLst>
                                          <p:attrName>style.visibility</p:attrName>
                                        </p:attrNameLst>
                                      </p:cBhvr>
                                      <p:to>
                                        <p:strVal val="visible"/>
                                      </p:to>
                                    </p:set>
                                    <p:animEffect transition="in" filter="fade">
                                      <p:cBhvr>
                                        <p:cTn id="7" dur="500"/>
                                        <p:tgtEl>
                                          <p:spTgt spid="117">
                                            <p:bg/>
                                          </p:spTgt>
                                        </p:tgtEl>
                                      </p:cBhvr>
                                    </p:animEffect>
                                  </p:childTnLst>
                                </p:cTn>
                              </p:par>
                              <p:par>
                                <p:cTn id="8" presetID="10" presetClass="entr" presetSubtype="0" fill="hold" grpId="1" nodeType="withEffect">
                                  <p:stCondLst>
                                    <p:cond delay="0"/>
                                  </p:stCondLst>
                                  <p:iterate>
                                    <p:tmAbs val="0"/>
                                  </p:iterate>
                                  <p:childTnLst>
                                    <p:set>
                                      <p:cBhvr>
                                        <p:cTn id="9" fill="hold"/>
                                        <p:tgtEl>
                                          <p:spTgt spid="117">
                                            <p:txEl>
                                              <p:pRg st="0" end="0"/>
                                            </p:txEl>
                                          </p:spTgt>
                                        </p:tgtEl>
                                        <p:attrNameLst>
                                          <p:attrName>style.visibility</p:attrName>
                                        </p:attrNameLst>
                                      </p:cBhvr>
                                      <p:to>
                                        <p:strVal val="visible"/>
                                      </p:to>
                                    </p:set>
                                    <p:animEffect transition="in" filter="fade">
                                      <p:cBhvr>
                                        <p:cTn id="10" dur="500"/>
                                        <p:tgtEl>
                                          <p:spTgt spid="1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17">
                                            <p:txEl>
                                              <p:pRg st="1" end="1"/>
                                            </p:txEl>
                                          </p:spTgt>
                                        </p:tgtEl>
                                        <p:attrNameLst>
                                          <p:attrName>style.visibility</p:attrName>
                                        </p:attrNameLst>
                                      </p:cBhvr>
                                      <p:to>
                                        <p:strVal val="visible"/>
                                      </p:to>
                                    </p:set>
                                    <p:animEffect transition="in" filter="fade">
                                      <p:cBhvr>
                                        <p:cTn id="15" dur="500"/>
                                        <p:tgtEl>
                                          <p:spTgt spid="1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17">
                                            <p:txEl>
                                              <p:pRg st="2" end="2"/>
                                            </p:txEl>
                                          </p:spTgt>
                                        </p:tgtEl>
                                        <p:attrNameLst>
                                          <p:attrName>style.visibility</p:attrName>
                                        </p:attrNameLst>
                                      </p:cBhvr>
                                      <p:to>
                                        <p:strVal val="visible"/>
                                      </p:to>
                                    </p:set>
                                    <p:animEffect transition="in" filter="fade">
                                      <p:cBhvr>
                                        <p:cTn id="20" dur="500"/>
                                        <p:tgtEl>
                                          <p:spTgt spid="11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17">
                                            <p:txEl>
                                              <p:pRg st="3" end="3"/>
                                            </p:txEl>
                                          </p:spTgt>
                                        </p:tgtEl>
                                        <p:attrNameLst>
                                          <p:attrName>style.visibility</p:attrName>
                                        </p:attrNameLst>
                                      </p:cBhvr>
                                      <p:to>
                                        <p:strVal val="visible"/>
                                      </p:to>
                                    </p:set>
                                    <p:animEffect transition="in" filter="fade">
                                      <p:cBhvr>
                                        <p:cTn id="25" dur="500"/>
                                        <p:tgtEl>
                                          <p:spTgt spid="1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5"/>
          <p:cNvSpPr txBox="1">
            <a:spLocks noGrp="1"/>
          </p:cNvSpPr>
          <p:nvPr>
            <p:ph type="body" idx="1"/>
          </p:nvPr>
        </p:nvSpPr>
        <p:spPr>
          <a:xfrm>
            <a:off x="431800" y="1538288"/>
            <a:ext cx="8580561" cy="4014988"/>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rPr dirty="0"/>
              <a:t>Jewish people look to the Torah for their spiritual wellbeing. </a:t>
            </a:r>
          </a:p>
          <a:p>
            <a:pPr marL="269875" indent="-269875">
              <a:lnSpc>
                <a:spcPct val="100000"/>
              </a:lnSpc>
              <a:spcBef>
                <a:spcPts val="600"/>
              </a:spcBef>
              <a:buClr>
                <a:srgbClr val="FDCC03"/>
              </a:buClr>
              <a:buSzPct val="100000"/>
              <a:buFont typeface="Arial"/>
              <a:buChar char="•"/>
              <a:defRPr sz="2400"/>
            </a:pPr>
            <a:r>
              <a:rPr dirty="0"/>
              <a:t>For Hindus, dharma is the religious and moral law. </a:t>
            </a:r>
          </a:p>
          <a:p>
            <a:pPr marL="269875" indent="-269875">
              <a:lnSpc>
                <a:spcPct val="100000"/>
              </a:lnSpc>
              <a:spcBef>
                <a:spcPts val="600"/>
              </a:spcBef>
              <a:buClr>
                <a:srgbClr val="FDCC03"/>
              </a:buClr>
              <a:buSzPct val="100000"/>
              <a:buFont typeface="Arial"/>
              <a:buChar char="•"/>
              <a:defRPr sz="2400"/>
            </a:pPr>
            <a:r>
              <a:rPr dirty="0"/>
              <a:t>In Buddhism, the Four Noble Truths teach the importance of generosity and mutual understanding.</a:t>
            </a:r>
          </a:p>
        </p:txBody>
      </p:sp>
      <p:sp>
        <p:nvSpPr>
          <p:cNvPr id="123"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124"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Religion</a:t>
            </a:r>
          </a:p>
        </p:txBody>
      </p:sp>
      <p:pic>
        <p:nvPicPr>
          <p:cNvPr id="125" name="Picture 4" descr="Picture 4"/>
          <p:cNvPicPr>
            <a:picLocks noChangeAspect="1"/>
          </p:cNvPicPr>
          <p:nvPr/>
        </p:nvPicPr>
        <p:blipFill>
          <a:blip r:embed="rId2"/>
          <a:stretch>
            <a:fillRect/>
          </a:stretch>
        </p:blipFill>
        <p:spPr>
          <a:xfrm>
            <a:off x="2072805" y="3473999"/>
            <a:ext cx="4998390" cy="333226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22">
                                            <p:bg/>
                                          </p:spTgt>
                                        </p:tgtEl>
                                        <p:attrNameLst>
                                          <p:attrName>style.visibility</p:attrName>
                                        </p:attrNameLst>
                                      </p:cBhvr>
                                      <p:to>
                                        <p:strVal val="visible"/>
                                      </p:to>
                                    </p:set>
                                    <p:animEffect transition="in" filter="fade">
                                      <p:cBhvr>
                                        <p:cTn id="7" dur="500"/>
                                        <p:tgtEl>
                                          <p:spTgt spid="122">
                                            <p:bg/>
                                          </p:spTgt>
                                        </p:tgtEl>
                                      </p:cBhvr>
                                    </p:animEffect>
                                  </p:childTnLst>
                                </p:cTn>
                              </p:par>
                              <p:par>
                                <p:cTn id="8" presetID="10" presetClass="entr" presetSubtype="0" fill="hold" grpId="1" nodeType="withEffect">
                                  <p:stCondLst>
                                    <p:cond delay="0"/>
                                  </p:stCondLst>
                                  <p:iterate>
                                    <p:tmAbs val="0"/>
                                  </p:iterate>
                                  <p:childTnLst>
                                    <p:set>
                                      <p:cBhvr>
                                        <p:cTn id="9" fill="hold"/>
                                        <p:tgtEl>
                                          <p:spTgt spid="122">
                                            <p:txEl>
                                              <p:pRg st="0" end="0"/>
                                            </p:txEl>
                                          </p:spTgt>
                                        </p:tgtEl>
                                        <p:attrNameLst>
                                          <p:attrName>style.visibility</p:attrName>
                                        </p:attrNameLst>
                                      </p:cBhvr>
                                      <p:to>
                                        <p:strVal val="visible"/>
                                      </p:to>
                                    </p:set>
                                    <p:animEffect transition="in" filter="fade">
                                      <p:cBhvr>
                                        <p:cTn id="10" dur="500"/>
                                        <p:tgtEl>
                                          <p:spTgt spid="1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22">
                                            <p:txEl>
                                              <p:pRg st="1" end="1"/>
                                            </p:txEl>
                                          </p:spTgt>
                                        </p:tgtEl>
                                        <p:attrNameLst>
                                          <p:attrName>style.visibility</p:attrName>
                                        </p:attrNameLst>
                                      </p:cBhvr>
                                      <p:to>
                                        <p:strVal val="visible"/>
                                      </p:to>
                                    </p:set>
                                    <p:animEffect transition="in" filter="fade">
                                      <p:cBhvr>
                                        <p:cTn id="15" dur="500"/>
                                        <p:tgtEl>
                                          <p:spTgt spid="1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22">
                                            <p:txEl>
                                              <p:pRg st="2" end="2"/>
                                            </p:txEl>
                                          </p:spTgt>
                                        </p:tgtEl>
                                        <p:attrNameLst>
                                          <p:attrName>style.visibility</p:attrName>
                                        </p:attrNameLst>
                                      </p:cBhvr>
                                      <p:to>
                                        <p:strVal val="visible"/>
                                      </p:to>
                                    </p:set>
                                    <p:animEffect transition="in" filter="fade">
                                      <p:cBhvr>
                                        <p:cTn id="20" dur="500"/>
                                        <p:tgtEl>
                                          <p:spTgt spid="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3" descr="Picture 3"/>
          <p:cNvPicPr>
            <a:picLocks noChangeAspect="1"/>
          </p:cNvPicPr>
          <p:nvPr/>
        </p:nvPicPr>
        <p:blipFill>
          <a:blip r:embed="rId2"/>
          <a:srcRect l="14936" t="5571" r="16345" b="6389"/>
          <a:stretch>
            <a:fillRect/>
          </a:stretch>
        </p:blipFill>
        <p:spPr>
          <a:xfrm>
            <a:off x="3823244" y="1273587"/>
            <a:ext cx="5320757" cy="4544388"/>
          </a:xfrm>
          <a:prstGeom prst="rect">
            <a:avLst/>
          </a:prstGeom>
          <a:ln w="12700">
            <a:miter lim="400000"/>
          </a:ln>
        </p:spPr>
      </p:pic>
      <p:sp>
        <p:nvSpPr>
          <p:cNvPr id="128" name="Text Placeholder 5"/>
          <p:cNvSpPr txBox="1">
            <a:spLocks noGrp="1"/>
          </p:cNvSpPr>
          <p:nvPr>
            <p:ph type="body" sz="half" idx="1"/>
          </p:nvPr>
        </p:nvSpPr>
        <p:spPr>
          <a:xfrm>
            <a:off x="431801" y="1538288"/>
            <a:ext cx="3375200" cy="4014988"/>
          </a:xfrm>
          <a:prstGeom prst="rect">
            <a:avLst/>
          </a:prstGeom>
        </p:spPr>
        <p:txBody>
          <a:bodyPr>
            <a:noAutofit/>
          </a:bodyPr>
          <a:lstStyle/>
          <a:p>
            <a:pPr marL="256381" indent="-256381" defTabSz="868680">
              <a:lnSpc>
                <a:spcPct val="100000"/>
              </a:lnSpc>
              <a:spcBef>
                <a:spcPts val="500"/>
              </a:spcBef>
              <a:buClr>
                <a:srgbClr val="FDCC03"/>
              </a:buClr>
              <a:buSzPct val="100000"/>
              <a:buFont typeface="Arial"/>
              <a:buChar char="•"/>
              <a:defRPr sz="2280"/>
            </a:pPr>
            <a:r>
              <a:rPr sz="2400" dirty="0"/>
              <a:t>Non-religious understanding of being moral is based on reason, kindness, empathy and understanding. </a:t>
            </a:r>
          </a:p>
          <a:p>
            <a:pPr marL="256381" indent="-256381" defTabSz="868680">
              <a:lnSpc>
                <a:spcPct val="100000"/>
              </a:lnSpc>
              <a:spcBef>
                <a:spcPts val="500"/>
              </a:spcBef>
              <a:buClr>
                <a:srgbClr val="FDCC03"/>
              </a:buClr>
              <a:buSzPct val="100000"/>
              <a:buFont typeface="Arial"/>
              <a:buChar char="•"/>
              <a:defRPr sz="2280"/>
            </a:pPr>
            <a:r>
              <a:rPr sz="2400" dirty="0"/>
              <a:t>Empathy is about understanding what another person is going through. It is like holding their hand and walking in their shoes. </a:t>
            </a:r>
          </a:p>
        </p:txBody>
      </p:sp>
      <p:sp>
        <p:nvSpPr>
          <p:cNvPr id="129"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130"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Non-religious opinion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28">
                                            <p:bg/>
                                          </p:spTgt>
                                        </p:tgtEl>
                                        <p:attrNameLst>
                                          <p:attrName>style.visibility</p:attrName>
                                        </p:attrNameLst>
                                      </p:cBhvr>
                                      <p:to>
                                        <p:strVal val="visible"/>
                                      </p:to>
                                    </p:set>
                                    <p:animEffect transition="in" filter="fade">
                                      <p:cBhvr>
                                        <p:cTn id="7" dur="500"/>
                                        <p:tgtEl>
                                          <p:spTgt spid="128">
                                            <p:bg/>
                                          </p:spTgt>
                                        </p:tgtEl>
                                      </p:cBhvr>
                                    </p:animEffect>
                                  </p:childTnLst>
                                </p:cTn>
                              </p:par>
                              <p:par>
                                <p:cTn id="8" presetID="10" presetClass="entr" presetSubtype="0" fill="hold" grpId="1" nodeType="withEffect">
                                  <p:stCondLst>
                                    <p:cond delay="0"/>
                                  </p:stCondLst>
                                  <p:iterate>
                                    <p:tmAbs val="0"/>
                                  </p:iterate>
                                  <p:childTnLst>
                                    <p:set>
                                      <p:cBhvr>
                                        <p:cTn id="9" fill="hold"/>
                                        <p:tgtEl>
                                          <p:spTgt spid="128">
                                            <p:txEl>
                                              <p:pRg st="0" end="0"/>
                                            </p:txEl>
                                          </p:spTgt>
                                        </p:tgtEl>
                                        <p:attrNameLst>
                                          <p:attrName>style.visibility</p:attrName>
                                        </p:attrNameLst>
                                      </p:cBhvr>
                                      <p:to>
                                        <p:strVal val="visible"/>
                                      </p:to>
                                    </p:set>
                                    <p:animEffect transition="in" filter="fade">
                                      <p:cBhvr>
                                        <p:cTn id="10" dur="500"/>
                                        <p:tgtEl>
                                          <p:spTgt spid="1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28">
                                            <p:txEl>
                                              <p:pRg st="1" end="1"/>
                                            </p:txEl>
                                          </p:spTgt>
                                        </p:tgtEl>
                                        <p:attrNameLst>
                                          <p:attrName>style.visibility</p:attrName>
                                        </p:attrNameLst>
                                      </p:cBhvr>
                                      <p:to>
                                        <p:strVal val="visible"/>
                                      </p:to>
                                    </p:set>
                                    <p:animEffect transition="in" filter="fade">
                                      <p:cBhvr>
                                        <p:cTn id="15" dur="500"/>
                                        <p:tgtEl>
                                          <p:spTgt spid="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 Placeholder 5"/>
          <p:cNvSpPr txBox="1">
            <a:spLocks noGrp="1"/>
          </p:cNvSpPr>
          <p:nvPr>
            <p:ph type="body" sz="half" idx="1"/>
          </p:nvPr>
        </p:nvSpPr>
        <p:spPr>
          <a:xfrm>
            <a:off x="431801" y="1538288"/>
            <a:ext cx="4005199" cy="4014988"/>
          </a:xfrm>
          <a:prstGeom prst="rect">
            <a:avLst/>
          </a:prstGeom>
        </p:spPr>
        <p:txBody>
          <a:bodyPr>
            <a:noAutofit/>
          </a:bodyPr>
          <a:lstStyle/>
          <a:p>
            <a:pPr marL="245586" indent="-245586" defTabSz="832104">
              <a:lnSpc>
                <a:spcPct val="100000"/>
              </a:lnSpc>
              <a:spcBef>
                <a:spcPts val="500"/>
              </a:spcBef>
              <a:buClr>
                <a:srgbClr val="FDCC03"/>
              </a:buClr>
              <a:buSzPct val="100000"/>
              <a:buFont typeface="Arial"/>
              <a:buChar char="•"/>
              <a:defRPr sz="2184"/>
            </a:pPr>
            <a:r>
              <a:rPr sz="2400" dirty="0"/>
              <a:t>Humanists believe that people do not need any guidance from religious teachings because morality is something people learn from experience. </a:t>
            </a:r>
          </a:p>
          <a:p>
            <a:pPr marL="245586" indent="-245586" defTabSz="832104">
              <a:lnSpc>
                <a:spcPct val="100000"/>
              </a:lnSpc>
              <a:spcBef>
                <a:spcPts val="500"/>
              </a:spcBef>
              <a:buClr>
                <a:srgbClr val="FDCC03"/>
              </a:buClr>
              <a:buSzPct val="100000"/>
              <a:buFont typeface="Arial"/>
              <a:buChar char="•"/>
              <a:defRPr sz="2184"/>
            </a:pPr>
            <a:r>
              <a:rPr sz="2400" dirty="0"/>
              <a:t>When we make a mistake, we learn from the experience of this. </a:t>
            </a:r>
          </a:p>
          <a:p>
            <a:pPr marL="245586" indent="-245586" defTabSz="832104">
              <a:lnSpc>
                <a:spcPct val="100000"/>
              </a:lnSpc>
              <a:spcBef>
                <a:spcPts val="500"/>
              </a:spcBef>
              <a:buClr>
                <a:srgbClr val="FDCC03"/>
              </a:buClr>
              <a:buSzPct val="100000"/>
              <a:buFont typeface="Arial"/>
              <a:buChar char="•"/>
              <a:defRPr sz="2184"/>
            </a:pPr>
            <a:r>
              <a:rPr sz="2400" dirty="0"/>
              <a:t>It is important to be kind to each other, as each person is as important as the other.</a:t>
            </a:r>
          </a:p>
        </p:txBody>
      </p:sp>
      <p:sp>
        <p:nvSpPr>
          <p:cNvPr id="133"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134"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Non-religious opinion </a:t>
            </a:r>
          </a:p>
        </p:txBody>
      </p:sp>
      <p:pic>
        <p:nvPicPr>
          <p:cNvPr id="135" name="Picture 3" descr="Picture 3"/>
          <p:cNvPicPr>
            <a:picLocks noChangeAspect="1"/>
          </p:cNvPicPr>
          <p:nvPr/>
        </p:nvPicPr>
        <p:blipFill>
          <a:blip r:embed="rId2"/>
          <a:srcRect t="1" r="16991" b="196"/>
          <a:stretch>
            <a:fillRect/>
          </a:stretch>
        </p:blipFill>
        <p:spPr>
          <a:xfrm>
            <a:off x="4437000" y="1587838"/>
            <a:ext cx="4568689" cy="364116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32">
                                            <p:bg/>
                                          </p:spTgt>
                                        </p:tgtEl>
                                        <p:attrNameLst>
                                          <p:attrName>style.visibility</p:attrName>
                                        </p:attrNameLst>
                                      </p:cBhvr>
                                      <p:to>
                                        <p:strVal val="visible"/>
                                      </p:to>
                                    </p:set>
                                    <p:animEffect transition="in" filter="fade">
                                      <p:cBhvr>
                                        <p:cTn id="7" dur="500"/>
                                        <p:tgtEl>
                                          <p:spTgt spid="132">
                                            <p:bg/>
                                          </p:spTgt>
                                        </p:tgtEl>
                                      </p:cBhvr>
                                    </p:animEffect>
                                  </p:childTnLst>
                                </p:cTn>
                              </p:par>
                              <p:par>
                                <p:cTn id="8" presetID="10" presetClass="entr" presetSubtype="0" fill="hold" grpId="1" nodeType="withEffect">
                                  <p:stCondLst>
                                    <p:cond delay="0"/>
                                  </p:stCondLst>
                                  <p:iterate>
                                    <p:tmAbs val="0"/>
                                  </p:iterate>
                                  <p:childTnLst>
                                    <p:set>
                                      <p:cBhvr>
                                        <p:cTn id="9" fill="hold"/>
                                        <p:tgtEl>
                                          <p:spTgt spid="132">
                                            <p:txEl>
                                              <p:pRg st="0" end="0"/>
                                            </p:txEl>
                                          </p:spTgt>
                                        </p:tgtEl>
                                        <p:attrNameLst>
                                          <p:attrName>style.visibility</p:attrName>
                                        </p:attrNameLst>
                                      </p:cBhvr>
                                      <p:to>
                                        <p:strVal val="visible"/>
                                      </p:to>
                                    </p:set>
                                    <p:animEffect transition="in" filter="fade">
                                      <p:cBhvr>
                                        <p:cTn id="10" dur="500"/>
                                        <p:tgtEl>
                                          <p:spTgt spid="1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32">
                                            <p:txEl>
                                              <p:pRg st="1" end="1"/>
                                            </p:txEl>
                                          </p:spTgt>
                                        </p:tgtEl>
                                        <p:attrNameLst>
                                          <p:attrName>style.visibility</p:attrName>
                                        </p:attrNameLst>
                                      </p:cBhvr>
                                      <p:to>
                                        <p:strVal val="visible"/>
                                      </p:to>
                                    </p:set>
                                    <p:animEffect transition="in" filter="fade">
                                      <p:cBhvr>
                                        <p:cTn id="15" dur="500"/>
                                        <p:tgtEl>
                                          <p:spTgt spid="1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32">
                                            <p:txEl>
                                              <p:pRg st="2" end="2"/>
                                            </p:txEl>
                                          </p:spTgt>
                                        </p:tgtEl>
                                        <p:attrNameLst>
                                          <p:attrName>style.visibility</p:attrName>
                                        </p:attrNameLst>
                                      </p:cBhvr>
                                      <p:to>
                                        <p:strVal val="visible"/>
                                      </p:to>
                                    </p:set>
                                    <p:animEffect transition="in" filter="fade">
                                      <p:cBhvr>
                                        <p:cTn id="20" dur="500"/>
                                        <p:tgtEl>
                                          <p:spTgt spid="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 Placeholder 5"/>
          <p:cNvSpPr txBox="1">
            <a:spLocks noGrp="1"/>
          </p:cNvSpPr>
          <p:nvPr>
            <p:ph type="body" sz="half" idx="1"/>
          </p:nvPr>
        </p:nvSpPr>
        <p:spPr>
          <a:xfrm>
            <a:off x="431801" y="1538288"/>
            <a:ext cx="4410200" cy="4014988"/>
          </a:xfrm>
          <a:prstGeom prst="rect">
            <a:avLst/>
          </a:prstGeom>
        </p:spPr>
        <p:txBody>
          <a:bodyPr>
            <a:noAutofit/>
          </a:bodyPr>
          <a:lstStyle/>
          <a:p>
            <a:pPr marL="232092" indent="-232092" defTabSz="786384">
              <a:lnSpc>
                <a:spcPct val="100000"/>
              </a:lnSpc>
              <a:spcBef>
                <a:spcPts val="500"/>
              </a:spcBef>
              <a:buClr>
                <a:srgbClr val="FDCC03"/>
              </a:buClr>
              <a:buSzPct val="100000"/>
              <a:buFont typeface="Arial"/>
              <a:buChar char="•"/>
              <a:defRPr sz="2064"/>
            </a:pPr>
            <a:r>
              <a:rPr sz="2400" dirty="0"/>
              <a:t>A person’s sense of right and wrong depends on many  things. What one person sees as right </a:t>
            </a:r>
            <a:r>
              <a:rPr lang="en-US" sz="2400" dirty="0"/>
              <a:t> </a:t>
            </a:r>
            <a:r>
              <a:rPr sz="2400" dirty="0"/>
              <a:t>or moral, another may see as wrong or immoral. </a:t>
            </a:r>
          </a:p>
          <a:p>
            <a:pPr marL="232092" indent="-232092" defTabSz="786384">
              <a:lnSpc>
                <a:spcPct val="100000"/>
              </a:lnSpc>
              <a:spcBef>
                <a:spcPts val="500"/>
              </a:spcBef>
              <a:buClr>
                <a:srgbClr val="FDCC03"/>
              </a:buClr>
              <a:buSzPct val="100000"/>
              <a:buFont typeface="Arial"/>
              <a:buChar char="•"/>
              <a:defRPr sz="2064"/>
            </a:pPr>
            <a:r>
              <a:rPr sz="2400" dirty="0"/>
              <a:t>Every person has a sense of morality, regardless of their age, ethnicity or religious background. </a:t>
            </a:r>
          </a:p>
          <a:p>
            <a:pPr marL="232092" indent="-232092" defTabSz="786384">
              <a:lnSpc>
                <a:spcPct val="100000"/>
              </a:lnSpc>
              <a:spcBef>
                <a:spcPts val="500"/>
              </a:spcBef>
              <a:buClr>
                <a:srgbClr val="FDCC03"/>
              </a:buClr>
              <a:buSzPct val="100000"/>
              <a:buFont typeface="Arial"/>
              <a:buChar char="•"/>
              <a:defRPr sz="2064"/>
            </a:pPr>
            <a:r>
              <a:rPr sz="2400" dirty="0"/>
              <a:t>The communities we live in also affect our sense of morality. And our morality affects those in our communities. </a:t>
            </a:r>
          </a:p>
        </p:txBody>
      </p:sp>
      <p:sp>
        <p:nvSpPr>
          <p:cNvPr id="138"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139" name="Title 3"/>
          <p:cNvSpPr txBox="1">
            <a:spLocks noGrp="1"/>
          </p:cNvSpPr>
          <p:nvPr>
            <p:ph type="title"/>
          </p:nvPr>
        </p:nvSpPr>
        <p:spPr>
          <a:xfrm>
            <a:off x="178649" y="909612"/>
            <a:ext cx="9388352" cy="657226"/>
          </a:xfrm>
          <a:prstGeom prst="rect">
            <a:avLst/>
          </a:prstGeom>
        </p:spPr>
        <p:txBody>
          <a:bodyPr/>
          <a:lstStyle>
            <a:lvl1pPr>
              <a:defRPr sz="2900" b="0">
                <a:solidFill>
                  <a:srgbClr val="00A4A6"/>
                </a:solidFill>
                <a:latin typeface="Avenir Black"/>
                <a:ea typeface="Avenir Black"/>
                <a:cs typeface="Avenir Black"/>
                <a:sym typeface="Avenir Black"/>
              </a:defRPr>
            </a:lvl1pPr>
          </a:lstStyle>
          <a:p>
            <a:r>
              <a:t>How do we understand and learn about morality?</a:t>
            </a:r>
          </a:p>
        </p:txBody>
      </p:sp>
      <p:pic>
        <p:nvPicPr>
          <p:cNvPr id="140" name="Picture 3" descr="Picture 3"/>
          <p:cNvPicPr>
            <a:picLocks noChangeAspect="1"/>
          </p:cNvPicPr>
          <p:nvPr/>
        </p:nvPicPr>
        <p:blipFill>
          <a:blip r:embed="rId2"/>
          <a:srcRect l="9646" r="12598"/>
          <a:stretch>
            <a:fillRect/>
          </a:stretch>
        </p:blipFill>
        <p:spPr>
          <a:xfrm>
            <a:off x="4820865" y="1591557"/>
            <a:ext cx="4184823" cy="26910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37">
                                            <p:bg/>
                                          </p:spTgt>
                                        </p:tgtEl>
                                        <p:attrNameLst>
                                          <p:attrName>style.visibility</p:attrName>
                                        </p:attrNameLst>
                                      </p:cBhvr>
                                      <p:to>
                                        <p:strVal val="visible"/>
                                      </p:to>
                                    </p:set>
                                    <p:animEffect transition="in" filter="fade">
                                      <p:cBhvr>
                                        <p:cTn id="7" dur="500"/>
                                        <p:tgtEl>
                                          <p:spTgt spid="137">
                                            <p:bg/>
                                          </p:spTgt>
                                        </p:tgtEl>
                                      </p:cBhvr>
                                    </p:animEffect>
                                  </p:childTnLst>
                                </p:cTn>
                              </p:par>
                              <p:par>
                                <p:cTn id="8" presetID="10" presetClass="entr" presetSubtype="0" fill="hold" grpId="1" nodeType="withEffect">
                                  <p:stCondLst>
                                    <p:cond delay="0"/>
                                  </p:stCondLst>
                                  <p:iterate>
                                    <p:tmAbs val="0"/>
                                  </p:iterate>
                                  <p:childTnLst>
                                    <p:set>
                                      <p:cBhvr>
                                        <p:cTn id="9" fill="hold"/>
                                        <p:tgtEl>
                                          <p:spTgt spid="137">
                                            <p:txEl>
                                              <p:pRg st="0" end="0"/>
                                            </p:txEl>
                                          </p:spTgt>
                                        </p:tgtEl>
                                        <p:attrNameLst>
                                          <p:attrName>style.visibility</p:attrName>
                                        </p:attrNameLst>
                                      </p:cBhvr>
                                      <p:to>
                                        <p:strVal val="visible"/>
                                      </p:to>
                                    </p:set>
                                    <p:animEffect transition="in" filter="fade">
                                      <p:cBhvr>
                                        <p:cTn id="10" dur="500"/>
                                        <p:tgtEl>
                                          <p:spTgt spid="1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37">
                                            <p:txEl>
                                              <p:pRg st="1" end="1"/>
                                            </p:txEl>
                                          </p:spTgt>
                                        </p:tgtEl>
                                        <p:attrNameLst>
                                          <p:attrName>style.visibility</p:attrName>
                                        </p:attrNameLst>
                                      </p:cBhvr>
                                      <p:to>
                                        <p:strVal val="visible"/>
                                      </p:to>
                                    </p:set>
                                    <p:animEffect transition="in" filter="fade">
                                      <p:cBhvr>
                                        <p:cTn id="15" dur="500"/>
                                        <p:tgtEl>
                                          <p:spTgt spid="1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37">
                                            <p:txEl>
                                              <p:pRg st="2" end="2"/>
                                            </p:txEl>
                                          </p:spTgt>
                                        </p:tgtEl>
                                        <p:attrNameLst>
                                          <p:attrName>style.visibility</p:attrName>
                                        </p:attrNameLst>
                                      </p:cBhvr>
                                      <p:to>
                                        <p:strVal val="visible"/>
                                      </p:to>
                                    </p:set>
                                    <p:animEffect transition="in" filter="fade">
                                      <p:cBhvr>
                                        <p:cTn id="20" dur="500"/>
                                        <p:tgtEl>
                                          <p:spTgt spid="1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uiExpan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
          <p:cNvSpPr txBox="1">
            <a:spLocks noGrp="1"/>
          </p:cNvSpPr>
          <p:nvPr>
            <p:ph type="body" idx="1"/>
          </p:nvPr>
        </p:nvSpPr>
        <p:spPr>
          <a:xfrm>
            <a:off x="431800" y="1538288"/>
            <a:ext cx="8712200" cy="4014988"/>
          </a:xfrm>
          <a:prstGeom prst="rect">
            <a:avLst/>
          </a:prstGeom>
        </p:spPr>
        <p:txBody>
          <a:bodyPr/>
          <a:lstStyle>
            <a:lvl1pPr marL="269875" indent="-269875">
              <a:lnSpc>
                <a:spcPct val="100000"/>
              </a:lnSpc>
              <a:spcBef>
                <a:spcPts val="600"/>
              </a:spcBef>
              <a:buClr>
                <a:srgbClr val="FDCC03"/>
              </a:buClr>
              <a:buSzPct val="100000"/>
              <a:buFont typeface="Arial"/>
              <a:buChar char="•"/>
              <a:defRPr sz="2400"/>
            </a:lvl1pPr>
          </a:lstStyle>
          <a:p>
            <a:r>
              <a:t>Throughout life, we all encounter moments where we must decide between two options. This means we could make the right choice or the wrong choice.</a:t>
            </a:r>
          </a:p>
        </p:txBody>
      </p:sp>
      <p:sp>
        <p:nvSpPr>
          <p:cNvPr id="54" name="Slide Number Placeholder 2"/>
          <p:cNvSpPr txBox="1">
            <a:spLocks noGrp="1"/>
          </p:cNvSpPr>
          <p:nvPr>
            <p:ph type="sldNum" sz="quarter" idx="4294967295"/>
          </p:nvPr>
        </p:nvSpPr>
        <p:spPr>
          <a:xfrm>
            <a:off x="255444" y="6276703"/>
            <a:ext cx="20713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55"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What is morality?</a:t>
            </a:r>
          </a:p>
        </p:txBody>
      </p:sp>
      <p:pic>
        <p:nvPicPr>
          <p:cNvPr id="56" name="Picture 3" descr="Picture 3"/>
          <p:cNvPicPr>
            <a:picLocks noChangeAspect="1"/>
          </p:cNvPicPr>
          <p:nvPr/>
        </p:nvPicPr>
        <p:blipFill>
          <a:blip r:embed="rId2"/>
          <a:srcRect l="471" r="248"/>
          <a:stretch>
            <a:fillRect/>
          </a:stretch>
        </p:blipFill>
        <p:spPr>
          <a:xfrm>
            <a:off x="1690854" y="2776652"/>
            <a:ext cx="5762290" cy="386938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 Placeholder 5"/>
          <p:cNvSpPr txBox="1">
            <a:spLocks noGrp="1"/>
          </p:cNvSpPr>
          <p:nvPr>
            <p:ph type="body" sz="half" idx="1"/>
          </p:nvPr>
        </p:nvSpPr>
        <p:spPr>
          <a:xfrm>
            <a:off x="431800" y="1538287"/>
            <a:ext cx="4275201" cy="4950714"/>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rPr dirty="0"/>
              <a:t>In this way, we can say that morality is both personal and communal. </a:t>
            </a:r>
          </a:p>
          <a:p>
            <a:pPr marL="269875" indent="-269875">
              <a:lnSpc>
                <a:spcPct val="100000"/>
              </a:lnSpc>
              <a:spcBef>
                <a:spcPts val="600"/>
              </a:spcBef>
              <a:buClr>
                <a:srgbClr val="FDCC03"/>
              </a:buClr>
              <a:buSzPct val="100000"/>
              <a:buFont typeface="Arial"/>
              <a:buChar char="•"/>
              <a:defRPr sz="2400"/>
            </a:pPr>
            <a:r>
              <a:rPr dirty="0"/>
              <a:t>When making moral decisions, people must remember that they have different kinds of relationships with others and their decisions can affect them in different ways.</a:t>
            </a:r>
          </a:p>
          <a:p>
            <a:pPr marL="269875" indent="-269875">
              <a:lnSpc>
                <a:spcPct val="100000"/>
              </a:lnSpc>
              <a:spcBef>
                <a:spcPts val="600"/>
              </a:spcBef>
              <a:buClr>
                <a:srgbClr val="FDCC03"/>
              </a:buClr>
              <a:buSzPct val="100000"/>
              <a:buFont typeface="Arial"/>
              <a:buChar char="•"/>
              <a:defRPr sz="2400"/>
            </a:pPr>
            <a:r>
              <a:rPr dirty="0"/>
              <a:t>Interpersonal relationships are relationships we have with individuals, such as a parent. </a:t>
            </a:r>
          </a:p>
        </p:txBody>
      </p:sp>
      <p:sp>
        <p:nvSpPr>
          <p:cNvPr id="143"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144" name="Title 3"/>
          <p:cNvSpPr txBox="1">
            <a:spLocks noGrp="1"/>
          </p:cNvSpPr>
          <p:nvPr>
            <p:ph type="title"/>
          </p:nvPr>
        </p:nvSpPr>
        <p:spPr>
          <a:xfrm>
            <a:off x="178649" y="909612"/>
            <a:ext cx="9388352" cy="657226"/>
          </a:xfrm>
          <a:prstGeom prst="rect">
            <a:avLst/>
          </a:prstGeom>
        </p:spPr>
        <p:txBody>
          <a:bodyPr/>
          <a:lstStyle>
            <a:lvl1pPr>
              <a:defRPr sz="2900" b="0">
                <a:solidFill>
                  <a:srgbClr val="00A4A6"/>
                </a:solidFill>
                <a:latin typeface="Avenir Black"/>
                <a:ea typeface="Avenir Black"/>
                <a:cs typeface="Avenir Black"/>
                <a:sym typeface="Avenir Black"/>
              </a:defRPr>
            </a:lvl1pPr>
          </a:lstStyle>
          <a:p>
            <a:r>
              <a:t>How do we understand and learn about morality?</a:t>
            </a:r>
          </a:p>
        </p:txBody>
      </p:sp>
      <p:pic>
        <p:nvPicPr>
          <p:cNvPr id="145" name="Picture 8" descr="Picture 8"/>
          <p:cNvPicPr>
            <a:picLocks noChangeAspect="1"/>
          </p:cNvPicPr>
          <p:nvPr/>
        </p:nvPicPr>
        <p:blipFill>
          <a:blip r:embed="rId2"/>
          <a:srcRect l="17154" r="17154"/>
          <a:stretch>
            <a:fillRect/>
          </a:stretch>
        </p:blipFill>
        <p:spPr>
          <a:xfrm>
            <a:off x="4832239" y="1587837"/>
            <a:ext cx="4173448" cy="332616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42">
                                            <p:bg/>
                                          </p:spTgt>
                                        </p:tgtEl>
                                        <p:attrNameLst>
                                          <p:attrName>style.visibility</p:attrName>
                                        </p:attrNameLst>
                                      </p:cBhvr>
                                      <p:to>
                                        <p:strVal val="visible"/>
                                      </p:to>
                                    </p:set>
                                    <p:animEffect transition="in" filter="fade">
                                      <p:cBhvr>
                                        <p:cTn id="7" dur="500"/>
                                        <p:tgtEl>
                                          <p:spTgt spid="142">
                                            <p:bg/>
                                          </p:spTgt>
                                        </p:tgtEl>
                                      </p:cBhvr>
                                    </p:animEffect>
                                  </p:childTnLst>
                                </p:cTn>
                              </p:par>
                              <p:par>
                                <p:cTn id="8" presetID="10" presetClass="entr" presetSubtype="0" fill="hold" grpId="1" nodeType="withEffect">
                                  <p:stCondLst>
                                    <p:cond delay="0"/>
                                  </p:stCondLst>
                                  <p:iterate>
                                    <p:tmAbs val="0"/>
                                  </p:iterate>
                                  <p:childTnLst>
                                    <p:set>
                                      <p:cBhvr>
                                        <p:cTn id="9" fill="hold"/>
                                        <p:tgtEl>
                                          <p:spTgt spid="142">
                                            <p:txEl>
                                              <p:pRg st="0" end="0"/>
                                            </p:txEl>
                                          </p:spTgt>
                                        </p:tgtEl>
                                        <p:attrNameLst>
                                          <p:attrName>style.visibility</p:attrName>
                                        </p:attrNameLst>
                                      </p:cBhvr>
                                      <p:to>
                                        <p:strVal val="visible"/>
                                      </p:to>
                                    </p:set>
                                    <p:animEffect transition="in" filter="fade">
                                      <p:cBhvr>
                                        <p:cTn id="10" dur="500"/>
                                        <p:tgtEl>
                                          <p:spTgt spid="1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42">
                                            <p:txEl>
                                              <p:pRg st="1" end="1"/>
                                            </p:txEl>
                                          </p:spTgt>
                                        </p:tgtEl>
                                        <p:attrNameLst>
                                          <p:attrName>style.visibility</p:attrName>
                                        </p:attrNameLst>
                                      </p:cBhvr>
                                      <p:to>
                                        <p:strVal val="visible"/>
                                      </p:to>
                                    </p:set>
                                    <p:animEffect transition="in" filter="fade">
                                      <p:cBhvr>
                                        <p:cTn id="15" dur="500"/>
                                        <p:tgtEl>
                                          <p:spTgt spid="1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42">
                                            <p:txEl>
                                              <p:pRg st="2" end="2"/>
                                            </p:txEl>
                                          </p:spTgt>
                                        </p:tgtEl>
                                        <p:attrNameLst>
                                          <p:attrName>style.visibility</p:attrName>
                                        </p:attrNameLst>
                                      </p:cBhvr>
                                      <p:to>
                                        <p:strVal val="visible"/>
                                      </p:to>
                                    </p:set>
                                    <p:animEffect transition="in" filter="fade">
                                      <p:cBhvr>
                                        <p:cTn id="20" dur="500"/>
                                        <p:tgtEl>
                                          <p:spTgt spid="1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 Placeholder 5"/>
          <p:cNvSpPr txBox="1">
            <a:spLocks noGrp="1"/>
          </p:cNvSpPr>
          <p:nvPr>
            <p:ph type="body" idx="1"/>
          </p:nvPr>
        </p:nvSpPr>
        <p:spPr>
          <a:xfrm>
            <a:off x="431801" y="1538288"/>
            <a:ext cx="8533549" cy="4014988"/>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rPr dirty="0"/>
              <a:t>Communal relationships are relationships we have with a group of people, such as members of a club we belong to. </a:t>
            </a:r>
          </a:p>
          <a:p>
            <a:pPr marL="269875" indent="-269875">
              <a:lnSpc>
                <a:spcPct val="100000"/>
              </a:lnSpc>
              <a:spcBef>
                <a:spcPts val="600"/>
              </a:spcBef>
              <a:buClr>
                <a:srgbClr val="FDCC03"/>
              </a:buClr>
              <a:buSzPct val="100000"/>
              <a:buFont typeface="Arial"/>
              <a:buChar char="•"/>
              <a:defRPr sz="2400"/>
            </a:pPr>
            <a:r>
              <a:rPr dirty="0"/>
              <a:t>Even though we may not realise it, we have global relationships with people of different nationalities and religions all over the world. </a:t>
            </a:r>
          </a:p>
        </p:txBody>
      </p:sp>
      <p:sp>
        <p:nvSpPr>
          <p:cNvPr id="148"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149" name="Title 3"/>
          <p:cNvSpPr txBox="1">
            <a:spLocks noGrp="1"/>
          </p:cNvSpPr>
          <p:nvPr>
            <p:ph type="title"/>
          </p:nvPr>
        </p:nvSpPr>
        <p:spPr>
          <a:xfrm>
            <a:off x="178649" y="909612"/>
            <a:ext cx="9388352" cy="657226"/>
          </a:xfrm>
          <a:prstGeom prst="rect">
            <a:avLst/>
          </a:prstGeom>
        </p:spPr>
        <p:txBody>
          <a:bodyPr/>
          <a:lstStyle>
            <a:lvl1pPr>
              <a:defRPr sz="2900" b="0">
                <a:solidFill>
                  <a:srgbClr val="00A4A6"/>
                </a:solidFill>
                <a:latin typeface="Avenir Black"/>
                <a:ea typeface="Avenir Black"/>
                <a:cs typeface="Avenir Black"/>
                <a:sym typeface="Avenir Black"/>
              </a:defRPr>
            </a:lvl1pPr>
          </a:lstStyle>
          <a:p>
            <a:r>
              <a:t>How do we understand and learn about morality?</a:t>
            </a:r>
          </a:p>
        </p:txBody>
      </p:sp>
      <p:pic>
        <p:nvPicPr>
          <p:cNvPr id="150" name="Picture 2" descr="Picture 2"/>
          <p:cNvPicPr>
            <a:picLocks noChangeAspect="1"/>
          </p:cNvPicPr>
          <p:nvPr/>
        </p:nvPicPr>
        <p:blipFill>
          <a:blip r:embed="rId2"/>
          <a:srcRect l="8671" r="4712"/>
          <a:stretch>
            <a:fillRect/>
          </a:stretch>
        </p:blipFill>
        <p:spPr>
          <a:xfrm>
            <a:off x="2142000" y="3516641"/>
            <a:ext cx="5175001" cy="31183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47">
                                            <p:bg/>
                                          </p:spTgt>
                                        </p:tgtEl>
                                        <p:attrNameLst>
                                          <p:attrName>style.visibility</p:attrName>
                                        </p:attrNameLst>
                                      </p:cBhvr>
                                      <p:to>
                                        <p:strVal val="visible"/>
                                      </p:to>
                                    </p:set>
                                    <p:animEffect transition="in" filter="fade">
                                      <p:cBhvr>
                                        <p:cTn id="7" dur="500"/>
                                        <p:tgtEl>
                                          <p:spTgt spid="147">
                                            <p:bg/>
                                          </p:spTgt>
                                        </p:tgtEl>
                                      </p:cBhvr>
                                    </p:animEffect>
                                  </p:childTnLst>
                                </p:cTn>
                              </p:par>
                              <p:par>
                                <p:cTn id="8" presetID="10" presetClass="entr" presetSubtype="0" fill="hold" grpId="1" nodeType="withEffect">
                                  <p:stCondLst>
                                    <p:cond delay="0"/>
                                  </p:stCondLst>
                                  <p:iterate>
                                    <p:tmAbs val="0"/>
                                  </p:iterate>
                                  <p:childTnLst>
                                    <p:set>
                                      <p:cBhvr>
                                        <p:cTn id="9" fill="hold"/>
                                        <p:tgtEl>
                                          <p:spTgt spid="147">
                                            <p:txEl>
                                              <p:pRg st="0" end="0"/>
                                            </p:txEl>
                                          </p:spTgt>
                                        </p:tgtEl>
                                        <p:attrNameLst>
                                          <p:attrName>style.visibility</p:attrName>
                                        </p:attrNameLst>
                                      </p:cBhvr>
                                      <p:to>
                                        <p:strVal val="visible"/>
                                      </p:to>
                                    </p:set>
                                    <p:animEffect transition="in" filter="fade">
                                      <p:cBhvr>
                                        <p:cTn id="10" dur="500"/>
                                        <p:tgtEl>
                                          <p:spTgt spid="1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47">
                                            <p:txEl>
                                              <p:pRg st="1" end="1"/>
                                            </p:txEl>
                                          </p:spTgt>
                                        </p:tgtEl>
                                        <p:attrNameLst>
                                          <p:attrName>style.visibility</p:attrName>
                                        </p:attrNameLst>
                                      </p:cBhvr>
                                      <p:to>
                                        <p:strVal val="visible"/>
                                      </p:to>
                                    </p:set>
                                    <p:animEffect transition="in" filter="fade">
                                      <p:cBhvr>
                                        <p:cTn id="15" dur="500"/>
                                        <p:tgtEl>
                                          <p:spTgt spid="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3" descr="Picture 3"/>
          <p:cNvPicPr>
            <a:picLocks noChangeAspect="1"/>
          </p:cNvPicPr>
          <p:nvPr/>
        </p:nvPicPr>
        <p:blipFill>
          <a:blip r:embed="rId2"/>
          <a:stretch>
            <a:fillRect/>
          </a:stretch>
        </p:blipFill>
        <p:spPr>
          <a:xfrm>
            <a:off x="4400605" y="1549225"/>
            <a:ext cx="4743601" cy="4743601"/>
          </a:xfrm>
          <a:prstGeom prst="rect">
            <a:avLst/>
          </a:prstGeom>
          <a:ln w="12700">
            <a:miter lim="400000"/>
          </a:ln>
        </p:spPr>
      </p:pic>
      <p:sp>
        <p:nvSpPr>
          <p:cNvPr id="153" name="Text Placeholder 5"/>
          <p:cNvSpPr txBox="1">
            <a:spLocks noGrp="1"/>
          </p:cNvSpPr>
          <p:nvPr>
            <p:ph type="body" sz="half" idx="1"/>
          </p:nvPr>
        </p:nvSpPr>
        <p:spPr>
          <a:xfrm>
            <a:off x="431801" y="1538288"/>
            <a:ext cx="3915200" cy="4014988"/>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rPr dirty="0"/>
              <a:t>We are connected to them simply because we all live on the same planet. </a:t>
            </a:r>
          </a:p>
          <a:p>
            <a:pPr marL="269875" indent="-269875">
              <a:lnSpc>
                <a:spcPct val="100000"/>
              </a:lnSpc>
              <a:spcBef>
                <a:spcPts val="600"/>
              </a:spcBef>
              <a:buClr>
                <a:srgbClr val="FDCC03"/>
              </a:buClr>
              <a:buSzPct val="100000"/>
              <a:buFont typeface="Arial"/>
              <a:buChar char="•"/>
              <a:defRPr sz="2400"/>
            </a:pPr>
            <a:r>
              <a:rPr dirty="0"/>
              <a:t>Decisions made by individuals or groups of people can have a global effect, such as countries holding nuclear weapons or policies about caring for the Earth.</a:t>
            </a:r>
          </a:p>
        </p:txBody>
      </p:sp>
      <p:sp>
        <p:nvSpPr>
          <p:cNvPr id="154"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155" name="Title 3"/>
          <p:cNvSpPr txBox="1">
            <a:spLocks noGrp="1"/>
          </p:cNvSpPr>
          <p:nvPr>
            <p:ph type="title"/>
          </p:nvPr>
        </p:nvSpPr>
        <p:spPr>
          <a:xfrm>
            <a:off x="178649" y="909612"/>
            <a:ext cx="9388352" cy="657226"/>
          </a:xfrm>
          <a:prstGeom prst="rect">
            <a:avLst/>
          </a:prstGeom>
        </p:spPr>
        <p:txBody>
          <a:bodyPr/>
          <a:lstStyle>
            <a:lvl1pPr>
              <a:defRPr sz="2900" b="0">
                <a:solidFill>
                  <a:srgbClr val="00A4A6"/>
                </a:solidFill>
                <a:latin typeface="Avenir Black"/>
                <a:ea typeface="Avenir Black"/>
                <a:cs typeface="Avenir Black"/>
                <a:sym typeface="Avenir Black"/>
              </a:defRPr>
            </a:lvl1pPr>
          </a:lstStyle>
          <a:p>
            <a:r>
              <a:t>How do we understand and learn about morality?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3">
                                            <p:bg/>
                                          </p:spTgt>
                                        </p:tgtEl>
                                        <p:attrNameLst>
                                          <p:attrName>style.visibility</p:attrName>
                                        </p:attrNameLst>
                                      </p:cBhvr>
                                      <p:to>
                                        <p:strVal val="visible"/>
                                      </p:to>
                                    </p:set>
                                    <p:animEffect transition="in" filter="fade">
                                      <p:cBhvr>
                                        <p:cTn id="7" dur="500"/>
                                        <p:tgtEl>
                                          <p:spTgt spid="153">
                                            <p:bg/>
                                          </p:spTgt>
                                        </p:tgtEl>
                                      </p:cBhvr>
                                    </p:animEffect>
                                  </p:childTnLst>
                                </p:cTn>
                              </p:par>
                              <p:par>
                                <p:cTn id="8" presetID="10" presetClass="entr" presetSubtype="0" fill="hold" grpId="1" nodeType="withEffect">
                                  <p:stCondLst>
                                    <p:cond delay="0"/>
                                  </p:stCondLst>
                                  <p:iterate>
                                    <p:tmAbs val="0"/>
                                  </p:iterate>
                                  <p:childTnLst>
                                    <p:set>
                                      <p:cBhvr>
                                        <p:cTn id="9" fill="hold"/>
                                        <p:tgtEl>
                                          <p:spTgt spid="153">
                                            <p:txEl>
                                              <p:pRg st="0" end="0"/>
                                            </p:txEl>
                                          </p:spTgt>
                                        </p:tgtEl>
                                        <p:attrNameLst>
                                          <p:attrName>style.visibility</p:attrName>
                                        </p:attrNameLst>
                                      </p:cBhvr>
                                      <p:to>
                                        <p:strVal val="visible"/>
                                      </p:to>
                                    </p:set>
                                    <p:animEffect transition="in" filter="fade">
                                      <p:cBhvr>
                                        <p:cTn id="10" dur="500"/>
                                        <p:tgtEl>
                                          <p:spTgt spid="1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53">
                                            <p:txEl>
                                              <p:pRg st="1" end="1"/>
                                            </p:txEl>
                                          </p:spTgt>
                                        </p:tgtEl>
                                        <p:attrNameLst>
                                          <p:attrName>style.visibility</p:attrName>
                                        </p:attrNameLst>
                                      </p:cBhvr>
                                      <p:to>
                                        <p:strVal val="visible"/>
                                      </p:to>
                                    </p:set>
                                    <p:animEffect transition="in" filter="fade">
                                      <p:cBhvr>
                                        <p:cTn id="15" dur="500"/>
                                        <p:tgtEl>
                                          <p:spTgt spid="1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 Placeholder 5"/>
          <p:cNvSpPr txBox="1">
            <a:spLocks noGrp="1"/>
          </p:cNvSpPr>
          <p:nvPr>
            <p:ph type="body" sz="half" idx="1"/>
          </p:nvPr>
        </p:nvSpPr>
        <p:spPr>
          <a:xfrm>
            <a:off x="431801" y="1538288"/>
            <a:ext cx="4590199" cy="4014988"/>
          </a:xfrm>
          <a:prstGeom prst="rect">
            <a:avLst/>
          </a:prstGeom>
        </p:spPr>
        <p:txBody>
          <a:bodyPr>
            <a:noAutofit/>
          </a:bodyPr>
          <a:lstStyle/>
          <a:p>
            <a:pPr marL="240188" indent="-240188" defTabSz="813816">
              <a:lnSpc>
                <a:spcPct val="100000"/>
              </a:lnSpc>
              <a:spcBef>
                <a:spcPts val="500"/>
              </a:spcBef>
              <a:buClr>
                <a:srgbClr val="FDCC03"/>
              </a:buClr>
              <a:buSzPct val="100000"/>
              <a:buFont typeface="Arial"/>
              <a:buChar char="•"/>
              <a:defRPr sz="2136"/>
            </a:pPr>
            <a:r>
              <a:rPr sz="2400" dirty="0"/>
              <a:t>We can learn a lot about moral issues through social media. We can use TikTok, Snapchat, Facebook or Instagram to find out what is happening around us.</a:t>
            </a:r>
          </a:p>
          <a:p>
            <a:pPr marL="240188" indent="-240188" defTabSz="813816">
              <a:lnSpc>
                <a:spcPct val="100000"/>
              </a:lnSpc>
              <a:spcBef>
                <a:spcPts val="500"/>
              </a:spcBef>
              <a:buClr>
                <a:srgbClr val="FDCC03"/>
              </a:buClr>
              <a:buSzPct val="100000"/>
              <a:buFont typeface="Arial"/>
              <a:buChar char="•"/>
              <a:defRPr sz="2136"/>
            </a:pPr>
            <a:r>
              <a:rPr sz="2400" dirty="0"/>
              <a:t>The downside to social media is that it can make it easier for people to treat each other badly. </a:t>
            </a:r>
          </a:p>
          <a:p>
            <a:pPr marL="240188" indent="-240188" defTabSz="813816">
              <a:lnSpc>
                <a:spcPct val="100000"/>
              </a:lnSpc>
              <a:spcBef>
                <a:spcPts val="500"/>
              </a:spcBef>
              <a:buClr>
                <a:srgbClr val="FDCC03"/>
              </a:buClr>
              <a:buSzPct val="100000"/>
              <a:buFont typeface="Arial"/>
              <a:buChar char="•"/>
              <a:defRPr sz="2136"/>
            </a:pPr>
            <a:r>
              <a:rPr sz="2400" dirty="0"/>
              <a:t>We should try to live by the Golden Rule, shared by all religions: Treat others as you would like to be treated.</a:t>
            </a:r>
          </a:p>
        </p:txBody>
      </p:sp>
      <p:sp>
        <p:nvSpPr>
          <p:cNvPr id="158"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159"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Morality and social media</a:t>
            </a:r>
          </a:p>
        </p:txBody>
      </p:sp>
      <p:pic>
        <p:nvPicPr>
          <p:cNvPr id="160" name="Picture 2" descr="Picture 2"/>
          <p:cNvPicPr>
            <a:picLocks noChangeAspect="1"/>
          </p:cNvPicPr>
          <p:nvPr/>
        </p:nvPicPr>
        <p:blipFill>
          <a:blip r:embed="rId2"/>
          <a:srcRect l="23900" r="22011"/>
          <a:stretch>
            <a:fillRect/>
          </a:stretch>
        </p:blipFill>
        <p:spPr>
          <a:xfrm>
            <a:off x="5156999" y="1628999"/>
            <a:ext cx="3870001" cy="4770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7">
                                            <p:bg/>
                                          </p:spTgt>
                                        </p:tgtEl>
                                        <p:attrNameLst>
                                          <p:attrName>style.visibility</p:attrName>
                                        </p:attrNameLst>
                                      </p:cBhvr>
                                      <p:to>
                                        <p:strVal val="visible"/>
                                      </p:to>
                                    </p:set>
                                    <p:animEffect transition="in" filter="fade">
                                      <p:cBhvr>
                                        <p:cTn id="7" dur="500"/>
                                        <p:tgtEl>
                                          <p:spTgt spid="157">
                                            <p:bg/>
                                          </p:spTgt>
                                        </p:tgtEl>
                                      </p:cBhvr>
                                    </p:animEffect>
                                  </p:childTnLst>
                                </p:cTn>
                              </p:par>
                              <p:par>
                                <p:cTn id="8" presetID="10" presetClass="entr" presetSubtype="0" fill="hold" grpId="1" nodeType="withEffect">
                                  <p:stCondLst>
                                    <p:cond delay="0"/>
                                  </p:stCondLst>
                                  <p:iterate>
                                    <p:tmAbs val="0"/>
                                  </p:iterate>
                                  <p:childTnLst>
                                    <p:set>
                                      <p:cBhvr>
                                        <p:cTn id="9" fill="hold"/>
                                        <p:tgtEl>
                                          <p:spTgt spid="157">
                                            <p:txEl>
                                              <p:pRg st="0" end="0"/>
                                            </p:txEl>
                                          </p:spTgt>
                                        </p:tgtEl>
                                        <p:attrNameLst>
                                          <p:attrName>style.visibility</p:attrName>
                                        </p:attrNameLst>
                                      </p:cBhvr>
                                      <p:to>
                                        <p:strVal val="visible"/>
                                      </p:to>
                                    </p:set>
                                    <p:animEffect transition="in" filter="fade">
                                      <p:cBhvr>
                                        <p:cTn id="10" dur="500"/>
                                        <p:tgtEl>
                                          <p:spTgt spid="1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57">
                                            <p:txEl>
                                              <p:pRg st="1" end="1"/>
                                            </p:txEl>
                                          </p:spTgt>
                                        </p:tgtEl>
                                        <p:attrNameLst>
                                          <p:attrName>style.visibility</p:attrName>
                                        </p:attrNameLst>
                                      </p:cBhvr>
                                      <p:to>
                                        <p:strVal val="visible"/>
                                      </p:to>
                                    </p:set>
                                    <p:animEffect transition="in" filter="fade">
                                      <p:cBhvr>
                                        <p:cTn id="15" dur="500"/>
                                        <p:tgtEl>
                                          <p:spTgt spid="15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57">
                                            <p:txEl>
                                              <p:pRg st="2" end="2"/>
                                            </p:txEl>
                                          </p:spTgt>
                                        </p:tgtEl>
                                        <p:attrNameLst>
                                          <p:attrName>style.visibility</p:attrName>
                                        </p:attrNameLst>
                                      </p:cBhvr>
                                      <p:to>
                                        <p:strVal val="visible"/>
                                      </p:to>
                                    </p:set>
                                    <p:animEffect transition="in" filter="fade">
                                      <p:cBhvr>
                                        <p:cTn id="20" dur="500"/>
                                        <p:tgtEl>
                                          <p:spTgt spid="1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 Placeholder 5"/>
          <p:cNvSpPr txBox="1">
            <a:spLocks noGrp="1"/>
          </p:cNvSpPr>
          <p:nvPr>
            <p:ph type="body" idx="1"/>
          </p:nvPr>
        </p:nvSpPr>
        <p:spPr>
          <a:xfrm>
            <a:off x="440324" y="1566838"/>
            <a:ext cx="8091677" cy="4365000"/>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t>Shutterstock</a:t>
            </a:r>
          </a:p>
          <a:p>
            <a:pPr marL="269875" indent="-269875">
              <a:lnSpc>
                <a:spcPct val="100000"/>
              </a:lnSpc>
              <a:spcBef>
                <a:spcPts val="600"/>
              </a:spcBef>
              <a:buClr>
                <a:srgbClr val="FDCC03"/>
              </a:buClr>
              <a:buSzPct val="100000"/>
              <a:buFont typeface="Arial"/>
              <a:buChar char="•"/>
              <a:defRPr sz="2400"/>
            </a:pPr>
            <a:r>
              <a:t>Alamy</a:t>
            </a:r>
          </a:p>
        </p:txBody>
      </p:sp>
      <p:sp>
        <p:nvSpPr>
          <p:cNvPr id="163" name="Slide Number Placeholder 2"/>
          <p:cNvSpPr txBox="1">
            <a:spLocks noGrp="1"/>
          </p:cNvSpPr>
          <p:nvPr>
            <p:ph type="sldNum" sz="quarter" idx="4294967295"/>
          </p:nvPr>
        </p:nvSpPr>
        <p:spPr>
          <a:xfrm>
            <a:off x="203949" y="6276703"/>
            <a:ext cx="31012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164"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Image credits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62">
                                            <p:bg/>
                                          </p:spTgt>
                                        </p:tgtEl>
                                        <p:attrNameLst>
                                          <p:attrName>style.visibility</p:attrName>
                                        </p:attrNameLst>
                                      </p:cBhvr>
                                      <p:to>
                                        <p:strVal val="visible"/>
                                      </p:to>
                                    </p:set>
                                    <p:animEffect transition="in" filter="fade">
                                      <p:cBhvr>
                                        <p:cTn id="7" dur="500"/>
                                        <p:tgtEl>
                                          <p:spTgt spid="162">
                                            <p:bg/>
                                          </p:spTgt>
                                        </p:tgtEl>
                                      </p:cBhvr>
                                    </p:animEffect>
                                  </p:childTnLst>
                                </p:cTn>
                              </p:par>
                              <p:par>
                                <p:cTn id="8" presetID="10" presetClass="entr" presetSubtype="0" fill="hold" grpId="1" nodeType="withEffect">
                                  <p:stCondLst>
                                    <p:cond delay="0"/>
                                  </p:stCondLst>
                                  <p:iterate>
                                    <p:tmAbs val="0"/>
                                  </p:iterate>
                                  <p:childTnLst>
                                    <p:set>
                                      <p:cBhvr>
                                        <p:cTn id="9" fill="hold"/>
                                        <p:tgtEl>
                                          <p:spTgt spid="162">
                                            <p:txEl>
                                              <p:pRg st="0" end="0"/>
                                            </p:txEl>
                                          </p:spTgt>
                                        </p:tgtEl>
                                        <p:attrNameLst>
                                          <p:attrName>style.visibility</p:attrName>
                                        </p:attrNameLst>
                                      </p:cBhvr>
                                      <p:to>
                                        <p:strVal val="visible"/>
                                      </p:to>
                                    </p:set>
                                    <p:animEffect transition="in" filter="fade">
                                      <p:cBhvr>
                                        <p:cTn id="10" dur="500"/>
                                        <p:tgtEl>
                                          <p:spTgt spid="162">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162">
                                            <p:txEl>
                                              <p:pRg st="1" end="1"/>
                                            </p:txEl>
                                          </p:spTgt>
                                        </p:tgtEl>
                                        <p:attrNameLst>
                                          <p:attrName>style.visibility</p:attrName>
                                        </p:attrNameLst>
                                      </p:cBhvr>
                                      <p:to>
                                        <p:strVal val="visible"/>
                                      </p:to>
                                    </p:set>
                                    <p:animEffect transition="in" filter="fade">
                                      <p:cBhvr>
                                        <p:cTn id="14" dur="500"/>
                                        <p:tgtEl>
                                          <p:spTgt spid="1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5"/>
          <p:cNvSpPr txBox="1">
            <a:spLocks noGrp="1"/>
          </p:cNvSpPr>
          <p:nvPr>
            <p:ph type="body" sz="half" idx="1"/>
          </p:nvPr>
        </p:nvSpPr>
        <p:spPr>
          <a:xfrm>
            <a:off x="431801" y="1538288"/>
            <a:ext cx="3645201" cy="4014988"/>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t>To make this decision, we might reflect on advice given by our parents, friends or teachers. </a:t>
            </a:r>
          </a:p>
          <a:p>
            <a:pPr marL="269875" indent="-269875">
              <a:lnSpc>
                <a:spcPct val="100000"/>
              </a:lnSpc>
              <a:spcBef>
                <a:spcPts val="600"/>
              </a:spcBef>
              <a:buClr>
                <a:srgbClr val="FDCC03"/>
              </a:buClr>
              <a:buSzPct val="100000"/>
              <a:buFont typeface="Arial"/>
              <a:buChar char="•"/>
              <a:defRPr sz="2400"/>
            </a:pPr>
            <a:r>
              <a:t>Being able to identify between good and bad behaviour and making a decision based on this knowledge can be described as </a:t>
            </a:r>
            <a:r>
              <a:rPr b="1">
                <a:solidFill>
                  <a:srgbClr val="00A4A6"/>
                </a:solidFill>
              </a:rPr>
              <a:t>morality</a:t>
            </a:r>
            <a:r>
              <a:t>. </a:t>
            </a:r>
          </a:p>
        </p:txBody>
      </p:sp>
      <p:sp>
        <p:nvSpPr>
          <p:cNvPr id="59" name="Slide Number Placeholder 2"/>
          <p:cNvSpPr txBox="1">
            <a:spLocks noGrp="1"/>
          </p:cNvSpPr>
          <p:nvPr>
            <p:ph type="sldNum" sz="quarter" idx="4294967295"/>
          </p:nvPr>
        </p:nvSpPr>
        <p:spPr>
          <a:xfrm>
            <a:off x="255444" y="6276703"/>
            <a:ext cx="20713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60"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What is morality?</a:t>
            </a:r>
          </a:p>
        </p:txBody>
      </p:sp>
      <p:pic>
        <p:nvPicPr>
          <p:cNvPr id="61" name="Picture 3" descr="Picture 3"/>
          <p:cNvPicPr>
            <a:picLocks noChangeAspect="1"/>
          </p:cNvPicPr>
          <p:nvPr/>
        </p:nvPicPr>
        <p:blipFill>
          <a:blip r:embed="rId2"/>
          <a:srcRect l="20902" r="20902"/>
          <a:stretch>
            <a:fillRect/>
          </a:stretch>
        </p:blipFill>
        <p:spPr>
          <a:xfrm>
            <a:off x="4482000" y="1566837"/>
            <a:ext cx="4530360" cy="438155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58">
                                            <p:bg/>
                                          </p:spTgt>
                                        </p:tgtEl>
                                        <p:attrNameLst>
                                          <p:attrName>style.visibility</p:attrName>
                                        </p:attrNameLst>
                                      </p:cBhvr>
                                      <p:to>
                                        <p:strVal val="visible"/>
                                      </p:to>
                                    </p:set>
                                    <p:animEffect transition="in" filter="fade">
                                      <p:cBhvr>
                                        <p:cTn id="7" dur="500"/>
                                        <p:tgtEl>
                                          <p:spTgt spid="58">
                                            <p:bg/>
                                          </p:spTgt>
                                        </p:tgtEl>
                                      </p:cBhvr>
                                    </p:animEffect>
                                  </p:childTnLst>
                                </p:cTn>
                              </p:par>
                              <p:par>
                                <p:cTn id="8" presetID="10" presetClass="entr" presetSubtype="0" fill="hold" grpId="1" nodeType="withEffect">
                                  <p:stCondLst>
                                    <p:cond delay="0"/>
                                  </p:stCondLst>
                                  <p:iterate>
                                    <p:tmAbs val="0"/>
                                  </p:iterate>
                                  <p:childTnLst>
                                    <p:set>
                                      <p:cBhvr>
                                        <p:cTn id="9" fill="hold"/>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58">
                                            <p:txEl>
                                              <p:pRg st="1" end="1"/>
                                            </p:txEl>
                                          </p:spTgt>
                                        </p:tgtEl>
                                        <p:attrNameLst>
                                          <p:attrName>style.visibility</p:attrName>
                                        </p:attrNameLst>
                                      </p:cBhvr>
                                      <p:to>
                                        <p:strVal val="visible"/>
                                      </p:to>
                                    </p:set>
                                    <p:animEffect transition="in" filter="fade">
                                      <p:cBhvr>
                                        <p:cTn id="15" dur="500"/>
                                        <p:tgtEl>
                                          <p:spTgt spid="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Placeholder 5"/>
          <p:cNvSpPr txBox="1">
            <a:spLocks noGrp="1"/>
          </p:cNvSpPr>
          <p:nvPr>
            <p:ph type="body" sz="half" idx="1"/>
          </p:nvPr>
        </p:nvSpPr>
        <p:spPr>
          <a:xfrm>
            <a:off x="431800" y="1538288"/>
            <a:ext cx="5040199" cy="4014988"/>
          </a:xfrm>
          <a:prstGeom prst="rect">
            <a:avLst/>
          </a:prstGeom>
        </p:spPr>
        <p:txBody>
          <a:bodyPr/>
          <a:lstStyle/>
          <a:p>
            <a:pPr marL="245586" indent="-245586" defTabSz="832104">
              <a:lnSpc>
                <a:spcPct val="100000"/>
              </a:lnSpc>
              <a:spcBef>
                <a:spcPts val="500"/>
              </a:spcBef>
              <a:buClr>
                <a:srgbClr val="FDCC03"/>
              </a:buClr>
              <a:buSzPct val="100000"/>
              <a:buFont typeface="Arial"/>
              <a:buChar char="•"/>
              <a:defRPr sz="2184"/>
            </a:pPr>
            <a:r>
              <a:t>Simply put, morality is making the right choices. There are many ways a person decides on what is moral. </a:t>
            </a:r>
          </a:p>
          <a:p>
            <a:pPr marL="245586" indent="-245586" defTabSz="832104">
              <a:lnSpc>
                <a:spcPct val="100000"/>
              </a:lnSpc>
              <a:spcBef>
                <a:spcPts val="500"/>
              </a:spcBef>
              <a:buClr>
                <a:srgbClr val="FDCC03"/>
              </a:buClr>
              <a:buSzPct val="100000"/>
              <a:buFont typeface="Arial"/>
              <a:buChar char="•"/>
              <a:defRPr sz="2184"/>
            </a:pPr>
            <a:r>
              <a:t>Our conscience is a feeling we have that helps us decide what is right and wrong – it is like a little voice in our heads. </a:t>
            </a:r>
          </a:p>
          <a:p>
            <a:pPr marL="245586" indent="-245586" defTabSz="832104">
              <a:lnSpc>
                <a:spcPct val="100000"/>
              </a:lnSpc>
              <a:spcBef>
                <a:spcPts val="500"/>
              </a:spcBef>
              <a:buClr>
                <a:srgbClr val="FDCC03"/>
              </a:buClr>
              <a:buSzPct val="100000"/>
              <a:buFont typeface="Arial"/>
              <a:buChar char="•"/>
              <a:defRPr sz="2184"/>
            </a:pPr>
            <a:r>
              <a:t>People may have different views on what is moral depending on lessons they have learned in their lives. Their morality can also be influenced by the people around them.</a:t>
            </a:r>
          </a:p>
        </p:txBody>
      </p:sp>
      <p:sp>
        <p:nvSpPr>
          <p:cNvPr id="64" name="Slide Number Placeholder 2"/>
          <p:cNvSpPr txBox="1">
            <a:spLocks noGrp="1"/>
          </p:cNvSpPr>
          <p:nvPr>
            <p:ph type="sldNum" sz="quarter" idx="4294967295"/>
          </p:nvPr>
        </p:nvSpPr>
        <p:spPr>
          <a:xfrm>
            <a:off x="255444" y="6276703"/>
            <a:ext cx="20713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65"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What is morality?</a:t>
            </a:r>
          </a:p>
        </p:txBody>
      </p:sp>
      <p:pic>
        <p:nvPicPr>
          <p:cNvPr id="66" name="Picture 3" descr="Picture 3"/>
          <p:cNvPicPr>
            <a:picLocks noChangeAspect="1"/>
          </p:cNvPicPr>
          <p:nvPr/>
        </p:nvPicPr>
        <p:blipFill>
          <a:blip r:embed="rId2"/>
          <a:srcRect l="45544" r="5012"/>
          <a:stretch>
            <a:fillRect/>
          </a:stretch>
        </p:blipFill>
        <p:spPr>
          <a:xfrm>
            <a:off x="5562000" y="1566884"/>
            <a:ext cx="3450360" cy="465207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3">
                                            <p:bg/>
                                          </p:spTgt>
                                        </p:tgtEl>
                                        <p:attrNameLst>
                                          <p:attrName>style.visibility</p:attrName>
                                        </p:attrNameLst>
                                      </p:cBhvr>
                                      <p:to>
                                        <p:strVal val="visible"/>
                                      </p:to>
                                    </p:set>
                                    <p:animEffect transition="in" filter="fade">
                                      <p:cBhvr>
                                        <p:cTn id="7" dur="500"/>
                                        <p:tgtEl>
                                          <p:spTgt spid="63">
                                            <p:bg/>
                                          </p:spTgt>
                                        </p:tgtEl>
                                      </p:cBhvr>
                                    </p:animEffect>
                                  </p:childTnLst>
                                </p:cTn>
                              </p:par>
                              <p:par>
                                <p:cTn id="8" presetID="10" presetClass="entr" presetSubtype="0" fill="hold" grpId="1" nodeType="withEffect">
                                  <p:stCondLst>
                                    <p:cond delay="0"/>
                                  </p:stCondLst>
                                  <p:iterate>
                                    <p:tmAbs val="0"/>
                                  </p:iterate>
                                  <p:childTnLst>
                                    <p:set>
                                      <p:cBhvr>
                                        <p:cTn id="9" fill="hold"/>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63">
                                            <p:txEl>
                                              <p:pRg st="1" end="1"/>
                                            </p:txEl>
                                          </p:spTgt>
                                        </p:tgtEl>
                                        <p:attrNameLst>
                                          <p:attrName>style.visibility</p:attrName>
                                        </p:attrNameLst>
                                      </p:cBhvr>
                                      <p:to>
                                        <p:strVal val="visible"/>
                                      </p:to>
                                    </p:set>
                                    <p:animEffect transition="in" filter="fade">
                                      <p:cBhvr>
                                        <p:cTn id="15" dur="500"/>
                                        <p:tgtEl>
                                          <p:spTgt spid="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5"/>
          <p:cNvSpPr txBox="1">
            <a:spLocks noGrp="1"/>
          </p:cNvSpPr>
          <p:nvPr>
            <p:ph type="body" idx="1"/>
          </p:nvPr>
        </p:nvSpPr>
        <p:spPr>
          <a:xfrm>
            <a:off x="431799" y="1538288"/>
            <a:ext cx="8580561" cy="4014988"/>
          </a:xfrm>
          <a:prstGeom prst="rect">
            <a:avLst/>
          </a:prstGeom>
        </p:spPr>
        <p:txBody>
          <a:bodyPr/>
          <a:lstStyle>
            <a:lvl1pPr marL="269875" indent="-269875">
              <a:lnSpc>
                <a:spcPct val="100000"/>
              </a:lnSpc>
              <a:spcBef>
                <a:spcPts val="600"/>
              </a:spcBef>
              <a:buClr>
                <a:srgbClr val="FDCC03"/>
              </a:buClr>
              <a:buSzPct val="100000"/>
              <a:buFont typeface="Arial"/>
              <a:buChar char="•"/>
              <a:defRPr sz="2400"/>
            </a:lvl1pPr>
          </a:lstStyle>
          <a:p>
            <a:r>
              <a:t>Being moral means making good choices to do the right thing. Ask yourself what is important to you. These values will make up your principles. They will help you to make the right choice.</a:t>
            </a:r>
          </a:p>
        </p:txBody>
      </p:sp>
      <p:sp>
        <p:nvSpPr>
          <p:cNvPr id="69" name="Slide Number Placeholder 2"/>
          <p:cNvSpPr txBox="1">
            <a:spLocks noGrp="1"/>
          </p:cNvSpPr>
          <p:nvPr>
            <p:ph type="sldNum" sz="quarter" idx="4294967295"/>
          </p:nvPr>
        </p:nvSpPr>
        <p:spPr>
          <a:xfrm>
            <a:off x="255444" y="6276703"/>
            <a:ext cx="20713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70"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What is morality?</a:t>
            </a:r>
          </a:p>
        </p:txBody>
      </p:sp>
      <p:pic>
        <p:nvPicPr>
          <p:cNvPr id="71" name="Picture 4" descr="Picture 4"/>
          <p:cNvPicPr>
            <a:picLocks noChangeAspect="1"/>
          </p:cNvPicPr>
          <p:nvPr/>
        </p:nvPicPr>
        <p:blipFill>
          <a:blip r:embed="rId2"/>
          <a:stretch>
            <a:fillRect/>
          </a:stretch>
        </p:blipFill>
        <p:spPr>
          <a:xfrm>
            <a:off x="1896148" y="2875145"/>
            <a:ext cx="5651860" cy="377509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5"/>
          <p:cNvSpPr txBox="1">
            <a:spLocks noGrp="1"/>
          </p:cNvSpPr>
          <p:nvPr>
            <p:ph type="body" idx="1"/>
          </p:nvPr>
        </p:nvSpPr>
        <p:spPr>
          <a:xfrm>
            <a:off x="431801" y="1538288"/>
            <a:ext cx="8533549" cy="4014988"/>
          </a:xfrm>
          <a:prstGeom prst="rect">
            <a:avLst/>
          </a:prstGeom>
        </p:spPr>
        <p:txBody>
          <a:bodyPr/>
          <a:lstStyle/>
          <a:p>
            <a:pPr marL="267176" indent="-267176" defTabSz="905255">
              <a:lnSpc>
                <a:spcPct val="100000"/>
              </a:lnSpc>
              <a:spcBef>
                <a:spcPts val="500"/>
              </a:spcBef>
              <a:buClr>
                <a:srgbClr val="FDCC03"/>
              </a:buClr>
              <a:buSzPct val="100000"/>
              <a:buFont typeface="Arial"/>
              <a:buChar char="•"/>
              <a:defRPr sz="2376"/>
            </a:pPr>
            <a:r>
              <a:t>Our morality comes from many different </a:t>
            </a:r>
            <a:r>
              <a:rPr b="1">
                <a:solidFill>
                  <a:srgbClr val="00A4A6"/>
                </a:solidFill>
              </a:rPr>
              <a:t>sources</a:t>
            </a:r>
            <a:r>
              <a:t>. These help to shape us into the people we are now and the people we will become. </a:t>
            </a:r>
          </a:p>
          <a:p>
            <a:pPr marL="267176" indent="-267176" defTabSz="905255">
              <a:lnSpc>
                <a:spcPct val="100000"/>
              </a:lnSpc>
              <a:spcBef>
                <a:spcPts val="500"/>
              </a:spcBef>
              <a:buClr>
                <a:srgbClr val="FDCC03"/>
              </a:buClr>
              <a:buSzPct val="100000"/>
              <a:buFont typeface="Arial"/>
              <a:buChar char="•"/>
              <a:defRPr sz="2376"/>
            </a:pPr>
            <a:r>
              <a:t>What are these sources? </a:t>
            </a:r>
          </a:p>
          <a:p>
            <a:pPr marL="719804" lvl="1" indent="-267176" defTabSz="905255">
              <a:lnSpc>
                <a:spcPct val="100000"/>
              </a:lnSpc>
              <a:spcBef>
                <a:spcPts val="500"/>
              </a:spcBef>
              <a:buClr>
                <a:srgbClr val="FDCC03"/>
              </a:buClr>
              <a:buSzPct val="100000"/>
              <a:buFont typeface="Arial"/>
              <a:buChar char="•"/>
              <a:defRPr sz="2178"/>
            </a:pPr>
            <a:r>
              <a:t>Home and family </a:t>
            </a:r>
            <a:endParaRPr sz="1386"/>
          </a:p>
          <a:p>
            <a:pPr marL="719804" lvl="1" indent="-267176" defTabSz="905255">
              <a:lnSpc>
                <a:spcPct val="100000"/>
              </a:lnSpc>
              <a:spcBef>
                <a:spcPts val="500"/>
              </a:spcBef>
              <a:buClr>
                <a:srgbClr val="FDCC03"/>
              </a:buClr>
              <a:buSzPct val="100000"/>
              <a:buFont typeface="Arial"/>
              <a:buChar char="•"/>
              <a:defRPr sz="2178"/>
            </a:pPr>
            <a:r>
              <a:t>Peer group/friendship group</a:t>
            </a:r>
            <a:endParaRPr sz="1386"/>
          </a:p>
          <a:p>
            <a:pPr marL="719804" lvl="1" indent="-267176" defTabSz="905255">
              <a:lnSpc>
                <a:spcPct val="100000"/>
              </a:lnSpc>
              <a:spcBef>
                <a:spcPts val="500"/>
              </a:spcBef>
              <a:buClr>
                <a:srgbClr val="FDCC03"/>
              </a:buClr>
              <a:buSzPct val="100000"/>
              <a:buFont typeface="Arial"/>
              <a:buChar char="•"/>
              <a:defRPr sz="2178"/>
            </a:pPr>
            <a:r>
              <a:t>School</a:t>
            </a:r>
            <a:endParaRPr sz="1386"/>
          </a:p>
          <a:p>
            <a:pPr marL="719804" lvl="1" indent="-267176" defTabSz="905255">
              <a:lnSpc>
                <a:spcPct val="100000"/>
              </a:lnSpc>
              <a:spcBef>
                <a:spcPts val="500"/>
              </a:spcBef>
              <a:buClr>
                <a:srgbClr val="FDCC03"/>
              </a:buClr>
              <a:buSzPct val="100000"/>
              <a:buFont typeface="Arial"/>
              <a:buChar char="•"/>
              <a:defRPr sz="2178"/>
            </a:pPr>
            <a:r>
              <a:t>The State </a:t>
            </a:r>
            <a:endParaRPr sz="1386"/>
          </a:p>
          <a:p>
            <a:pPr marL="719804" lvl="1" indent="-267176" defTabSz="905255">
              <a:lnSpc>
                <a:spcPct val="100000"/>
              </a:lnSpc>
              <a:spcBef>
                <a:spcPts val="500"/>
              </a:spcBef>
              <a:buClr>
                <a:srgbClr val="FDCC03"/>
              </a:buClr>
              <a:buSzPct val="100000"/>
              <a:buFont typeface="Arial"/>
              <a:buChar char="•"/>
              <a:defRPr sz="2178"/>
            </a:pPr>
            <a:r>
              <a:t>Religion</a:t>
            </a:r>
            <a:endParaRPr sz="1386"/>
          </a:p>
          <a:p>
            <a:pPr marL="719804" lvl="1" indent="-267176" defTabSz="905255">
              <a:lnSpc>
                <a:spcPct val="100000"/>
              </a:lnSpc>
              <a:spcBef>
                <a:spcPts val="500"/>
              </a:spcBef>
              <a:buClr>
                <a:srgbClr val="FDCC03"/>
              </a:buClr>
              <a:buSzPct val="100000"/>
              <a:buFont typeface="Arial"/>
              <a:buChar char="•"/>
              <a:defRPr sz="2178"/>
            </a:pPr>
            <a:r>
              <a:t>Non-religious opinion.</a:t>
            </a:r>
          </a:p>
        </p:txBody>
      </p:sp>
      <p:sp>
        <p:nvSpPr>
          <p:cNvPr id="74" name="Slide Number Placeholder 2"/>
          <p:cNvSpPr txBox="1">
            <a:spLocks noGrp="1"/>
          </p:cNvSpPr>
          <p:nvPr>
            <p:ph type="sldNum" sz="quarter" idx="4294967295"/>
          </p:nvPr>
        </p:nvSpPr>
        <p:spPr>
          <a:xfrm>
            <a:off x="255444" y="6276703"/>
            <a:ext cx="20713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75"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Sources of morality </a:t>
            </a:r>
          </a:p>
        </p:txBody>
      </p:sp>
      <p:pic>
        <p:nvPicPr>
          <p:cNvPr id="76" name="Picture 4" descr="Picture 4"/>
          <p:cNvPicPr>
            <a:picLocks noChangeAspect="1"/>
          </p:cNvPicPr>
          <p:nvPr/>
        </p:nvPicPr>
        <p:blipFill>
          <a:blip r:embed="rId2"/>
          <a:srcRect l="14075" r="13750"/>
          <a:stretch>
            <a:fillRect/>
          </a:stretch>
        </p:blipFill>
        <p:spPr>
          <a:xfrm>
            <a:off x="4926519" y="4496737"/>
            <a:ext cx="4034700" cy="211307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Effect transition="in" filter="fade">
                                      <p:cBhvr>
                                        <p:cTn id="7" dur="500"/>
                                        <p:tgtEl>
                                          <p:spTgt spid="73">
                                            <p:bg/>
                                          </p:spTgt>
                                        </p:tgtEl>
                                      </p:cBhvr>
                                    </p:animEffect>
                                  </p:childTnLst>
                                </p:cTn>
                              </p:par>
                              <p:par>
                                <p:cTn id="8" presetID="10" presetClass="entr" presetSubtype="0" fill="hold" grpId="1" nodeType="withEffect">
                                  <p:stCondLst>
                                    <p:cond delay="0"/>
                                  </p:stCondLst>
                                  <p:iterate>
                                    <p:tmAbs val="0"/>
                                  </p:iterate>
                                  <p:childTnLst>
                                    <p:set>
                                      <p:cBhvr>
                                        <p:cTn id="9" fill="hold"/>
                                        <p:tgtEl>
                                          <p:spTgt spid="73">
                                            <p:txEl>
                                              <p:pRg st="0" end="0"/>
                                            </p:txEl>
                                          </p:spTgt>
                                        </p:tgtEl>
                                        <p:attrNameLst>
                                          <p:attrName>style.visibility</p:attrName>
                                        </p:attrNameLst>
                                      </p:cBhvr>
                                      <p:to>
                                        <p:strVal val="visible"/>
                                      </p:to>
                                    </p:set>
                                    <p:animEffect transition="in" filter="fade">
                                      <p:cBhvr>
                                        <p:cTn id="10" dur="500"/>
                                        <p:tgtEl>
                                          <p:spTgt spid="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73">
                                            <p:txEl>
                                              <p:pRg st="1" end="1"/>
                                            </p:txEl>
                                          </p:spTgt>
                                        </p:tgtEl>
                                        <p:attrNameLst>
                                          <p:attrName>style.visibility</p:attrName>
                                        </p:attrNameLst>
                                      </p:cBhvr>
                                      <p:to>
                                        <p:strVal val="visible"/>
                                      </p:to>
                                    </p:set>
                                    <p:animEffect transition="in" filter="fade">
                                      <p:cBhvr>
                                        <p:cTn id="15" dur="500"/>
                                        <p:tgtEl>
                                          <p:spTgt spid="73">
                                            <p:txEl>
                                              <p:pRg st="1" end="1"/>
                                            </p:txEl>
                                          </p:spTgt>
                                        </p:tgtEl>
                                      </p:cBhvr>
                                    </p:animEffect>
                                  </p:childTnLst>
                                </p:cTn>
                              </p:par>
                            </p:childTnLst>
                          </p:cTn>
                        </p:par>
                        <p:par>
                          <p:cTn id="16" fill="hold">
                            <p:stCondLst>
                              <p:cond delay="500"/>
                            </p:stCondLst>
                            <p:childTnLst>
                              <p:par>
                                <p:cTn id="17" presetID="10" presetClass="entr" presetSubtype="0" fill="hold" grpId="1" nodeType="afterEffect">
                                  <p:stCondLst>
                                    <p:cond delay="0"/>
                                  </p:stCondLst>
                                  <p:iterate>
                                    <p:tmAbs val="0"/>
                                  </p:iterate>
                                  <p:childTnLst>
                                    <p:set>
                                      <p:cBhvr>
                                        <p:cTn id="18" fill="hold"/>
                                        <p:tgtEl>
                                          <p:spTgt spid="73">
                                            <p:txEl>
                                              <p:pRg st="2" end="2"/>
                                            </p:txEl>
                                          </p:spTgt>
                                        </p:tgtEl>
                                        <p:attrNameLst>
                                          <p:attrName>style.visibility</p:attrName>
                                        </p:attrNameLst>
                                      </p:cBhvr>
                                      <p:to>
                                        <p:strVal val="visible"/>
                                      </p:to>
                                    </p:set>
                                    <p:animEffect transition="in" filter="fade">
                                      <p:cBhvr>
                                        <p:cTn id="19" dur="500"/>
                                        <p:tgtEl>
                                          <p:spTgt spid="73">
                                            <p:txEl>
                                              <p:pRg st="2" end="2"/>
                                            </p:txEl>
                                          </p:spTgt>
                                        </p:tgtEl>
                                      </p:cBhvr>
                                    </p:animEffect>
                                  </p:childTnLst>
                                </p:cTn>
                              </p:par>
                            </p:childTnLst>
                          </p:cTn>
                        </p:par>
                        <p:par>
                          <p:cTn id="20" fill="hold">
                            <p:stCondLst>
                              <p:cond delay="1000"/>
                            </p:stCondLst>
                            <p:childTnLst>
                              <p:par>
                                <p:cTn id="21" presetID="10" presetClass="entr" presetSubtype="0" fill="hold" grpId="1" nodeType="afterEffect">
                                  <p:stCondLst>
                                    <p:cond delay="0"/>
                                  </p:stCondLst>
                                  <p:iterate>
                                    <p:tmAbs val="0"/>
                                  </p:iterate>
                                  <p:childTnLst>
                                    <p:set>
                                      <p:cBhvr>
                                        <p:cTn id="22" fill="hold"/>
                                        <p:tgtEl>
                                          <p:spTgt spid="73">
                                            <p:txEl>
                                              <p:pRg st="3" end="3"/>
                                            </p:txEl>
                                          </p:spTgt>
                                        </p:tgtEl>
                                        <p:attrNameLst>
                                          <p:attrName>style.visibility</p:attrName>
                                        </p:attrNameLst>
                                      </p:cBhvr>
                                      <p:to>
                                        <p:strVal val="visible"/>
                                      </p:to>
                                    </p:set>
                                    <p:animEffect transition="in" filter="fade">
                                      <p:cBhvr>
                                        <p:cTn id="23" dur="500"/>
                                        <p:tgtEl>
                                          <p:spTgt spid="73">
                                            <p:txEl>
                                              <p:pRg st="3" end="3"/>
                                            </p:txEl>
                                          </p:spTgt>
                                        </p:tgtEl>
                                      </p:cBhvr>
                                    </p:animEffect>
                                  </p:childTnLst>
                                </p:cTn>
                              </p:par>
                            </p:childTnLst>
                          </p:cTn>
                        </p:par>
                        <p:par>
                          <p:cTn id="24" fill="hold">
                            <p:stCondLst>
                              <p:cond delay="1500"/>
                            </p:stCondLst>
                            <p:childTnLst>
                              <p:par>
                                <p:cTn id="25" presetID="10" presetClass="entr" presetSubtype="0" fill="hold" grpId="1" nodeType="afterEffect">
                                  <p:stCondLst>
                                    <p:cond delay="0"/>
                                  </p:stCondLst>
                                  <p:iterate>
                                    <p:tmAbs val="0"/>
                                  </p:iterate>
                                  <p:childTnLst>
                                    <p:set>
                                      <p:cBhvr>
                                        <p:cTn id="26" fill="hold"/>
                                        <p:tgtEl>
                                          <p:spTgt spid="73">
                                            <p:txEl>
                                              <p:pRg st="4" end="4"/>
                                            </p:txEl>
                                          </p:spTgt>
                                        </p:tgtEl>
                                        <p:attrNameLst>
                                          <p:attrName>style.visibility</p:attrName>
                                        </p:attrNameLst>
                                      </p:cBhvr>
                                      <p:to>
                                        <p:strVal val="visible"/>
                                      </p:to>
                                    </p:set>
                                    <p:animEffect transition="in" filter="fade">
                                      <p:cBhvr>
                                        <p:cTn id="27" dur="500"/>
                                        <p:tgtEl>
                                          <p:spTgt spid="73">
                                            <p:txEl>
                                              <p:pRg st="4" end="4"/>
                                            </p:txEl>
                                          </p:spTgt>
                                        </p:tgtEl>
                                      </p:cBhvr>
                                    </p:animEffect>
                                  </p:childTnLst>
                                </p:cTn>
                              </p:par>
                            </p:childTnLst>
                          </p:cTn>
                        </p:par>
                        <p:par>
                          <p:cTn id="28" fill="hold">
                            <p:stCondLst>
                              <p:cond delay="2000"/>
                            </p:stCondLst>
                            <p:childTnLst>
                              <p:par>
                                <p:cTn id="29" presetID="10" presetClass="entr" presetSubtype="0" fill="hold" grpId="1" nodeType="afterEffect">
                                  <p:stCondLst>
                                    <p:cond delay="0"/>
                                  </p:stCondLst>
                                  <p:iterate>
                                    <p:tmAbs val="0"/>
                                  </p:iterate>
                                  <p:childTnLst>
                                    <p:set>
                                      <p:cBhvr>
                                        <p:cTn id="30" fill="hold"/>
                                        <p:tgtEl>
                                          <p:spTgt spid="73">
                                            <p:txEl>
                                              <p:pRg st="5" end="5"/>
                                            </p:txEl>
                                          </p:spTgt>
                                        </p:tgtEl>
                                        <p:attrNameLst>
                                          <p:attrName>style.visibility</p:attrName>
                                        </p:attrNameLst>
                                      </p:cBhvr>
                                      <p:to>
                                        <p:strVal val="visible"/>
                                      </p:to>
                                    </p:set>
                                    <p:animEffect transition="in" filter="fade">
                                      <p:cBhvr>
                                        <p:cTn id="31" dur="500"/>
                                        <p:tgtEl>
                                          <p:spTgt spid="73">
                                            <p:txEl>
                                              <p:pRg st="5" end="5"/>
                                            </p:txEl>
                                          </p:spTgt>
                                        </p:tgtEl>
                                      </p:cBhvr>
                                    </p:animEffect>
                                  </p:childTnLst>
                                </p:cTn>
                              </p:par>
                            </p:childTnLst>
                          </p:cTn>
                        </p:par>
                        <p:par>
                          <p:cTn id="32" fill="hold">
                            <p:stCondLst>
                              <p:cond delay="2500"/>
                            </p:stCondLst>
                            <p:childTnLst>
                              <p:par>
                                <p:cTn id="33" presetID="10" presetClass="entr" presetSubtype="0" fill="hold" grpId="1" nodeType="afterEffect">
                                  <p:stCondLst>
                                    <p:cond delay="0"/>
                                  </p:stCondLst>
                                  <p:iterate>
                                    <p:tmAbs val="0"/>
                                  </p:iterate>
                                  <p:childTnLst>
                                    <p:set>
                                      <p:cBhvr>
                                        <p:cTn id="34" fill="hold"/>
                                        <p:tgtEl>
                                          <p:spTgt spid="73">
                                            <p:txEl>
                                              <p:pRg st="6" end="6"/>
                                            </p:txEl>
                                          </p:spTgt>
                                        </p:tgtEl>
                                        <p:attrNameLst>
                                          <p:attrName>style.visibility</p:attrName>
                                        </p:attrNameLst>
                                      </p:cBhvr>
                                      <p:to>
                                        <p:strVal val="visible"/>
                                      </p:to>
                                    </p:set>
                                    <p:animEffect transition="in" filter="fade">
                                      <p:cBhvr>
                                        <p:cTn id="35" dur="500"/>
                                        <p:tgtEl>
                                          <p:spTgt spid="73">
                                            <p:txEl>
                                              <p:pRg st="6" end="6"/>
                                            </p:txEl>
                                          </p:spTgt>
                                        </p:tgtEl>
                                      </p:cBhvr>
                                    </p:animEffect>
                                  </p:childTnLst>
                                </p:cTn>
                              </p:par>
                            </p:childTnLst>
                          </p:cTn>
                        </p:par>
                        <p:par>
                          <p:cTn id="36" fill="hold">
                            <p:stCondLst>
                              <p:cond delay="3000"/>
                            </p:stCondLst>
                            <p:childTnLst>
                              <p:par>
                                <p:cTn id="37" presetID="10" presetClass="entr" presetSubtype="0" fill="hold" grpId="1" nodeType="afterEffect">
                                  <p:stCondLst>
                                    <p:cond delay="0"/>
                                  </p:stCondLst>
                                  <p:iterate>
                                    <p:tmAbs val="0"/>
                                  </p:iterate>
                                  <p:childTnLst>
                                    <p:set>
                                      <p:cBhvr>
                                        <p:cTn id="38" fill="hold"/>
                                        <p:tgtEl>
                                          <p:spTgt spid="73">
                                            <p:txEl>
                                              <p:pRg st="7" end="7"/>
                                            </p:txEl>
                                          </p:spTgt>
                                        </p:tgtEl>
                                        <p:attrNameLst>
                                          <p:attrName>style.visibility</p:attrName>
                                        </p:attrNameLst>
                                      </p:cBhvr>
                                      <p:to>
                                        <p:strVal val="visible"/>
                                      </p:to>
                                    </p:set>
                                    <p:animEffect transition="in" filter="fade">
                                      <p:cBhvr>
                                        <p:cTn id="39" dur="500"/>
                                        <p:tgtEl>
                                          <p:spTgt spid="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uiExpan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5"/>
          <p:cNvSpPr txBox="1">
            <a:spLocks noGrp="1"/>
          </p:cNvSpPr>
          <p:nvPr>
            <p:ph type="body" sz="half" idx="1"/>
          </p:nvPr>
        </p:nvSpPr>
        <p:spPr>
          <a:xfrm>
            <a:off x="431800" y="1538287"/>
            <a:ext cx="4458732" cy="5175713"/>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rPr dirty="0"/>
              <a:t>Our home and family are two of our most important sources of morality. Our family provides moral standards, education, religious background, love, security, customs and cultures. </a:t>
            </a:r>
          </a:p>
          <a:p>
            <a:pPr marL="269875" indent="-269875">
              <a:lnSpc>
                <a:spcPct val="100000"/>
              </a:lnSpc>
              <a:spcBef>
                <a:spcPts val="600"/>
              </a:spcBef>
              <a:buClr>
                <a:srgbClr val="FDCC03"/>
              </a:buClr>
              <a:buSzPct val="100000"/>
              <a:buFont typeface="Arial"/>
              <a:buChar char="•"/>
              <a:defRPr sz="2400"/>
            </a:pPr>
            <a:r>
              <a:rPr dirty="0"/>
              <a:t>If we are taught good values in the home, we will learn to be respectful to others throughout life. </a:t>
            </a:r>
          </a:p>
          <a:p>
            <a:pPr marL="269875" indent="-269875">
              <a:lnSpc>
                <a:spcPct val="100000"/>
              </a:lnSpc>
              <a:spcBef>
                <a:spcPts val="600"/>
              </a:spcBef>
              <a:buClr>
                <a:srgbClr val="FDCC03"/>
              </a:buClr>
              <a:buSzPct val="100000"/>
              <a:buFont typeface="Arial"/>
              <a:buChar char="•"/>
              <a:defRPr sz="2400"/>
            </a:pPr>
            <a:r>
              <a:rPr dirty="0"/>
              <a:t>Parents are the main educators of their children. They can instil good </a:t>
            </a:r>
            <a:r>
              <a:rPr b="1" dirty="0">
                <a:solidFill>
                  <a:srgbClr val="00A4A6"/>
                </a:solidFill>
              </a:rPr>
              <a:t>values</a:t>
            </a:r>
            <a:r>
              <a:rPr dirty="0"/>
              <a:t>. </a:t>
            </a:r>
          </a:p>
        </p:txBody>
      </p:sp>
      <p:sp>
        <p:nvSpPr>
          <p:cNvPr id="79" name="Slide Number Placeholder 2"/>
          <p:cNvSpPr txBox="1">
            <a:spLocks noGrp="1"/>
          </p:cNvSpPr>
          <p:nvPr>
            <p:ph type="sldNum" sz="quarter" idx="4294967295"/>
          </p:nvPr>
        </p:nvSpPr>
        <p:spPr>
          <a:xfrm>
            <a:off x="255444" y="6276703"/>
            <a:ext cx="20713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80"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Home and family </a:t>
            </a:r>
          </a:p>
        </p:txBody>
      </p:sp>
      <p:pic>
        <p:nvPicPr>
          <p:cNvPr id="81" name="Picture 2" descr="Picture 2"/>
          <p:cNvPicPr>
            <a:picLocks noChangeAspect="1"/>
          </p:cNvPicPr>
          <p:nvPr/>
        </p:nvPicPr>
        <p:blipFill>
          <a:blip r:embed="rId2"/>
          <a:srcRect l="12864" r="18140"/>
          <a:stretch>
            <a:fillRect/>
          </a:stretch>
        </p:blipFill>
        <p:spPr>
          <a:xfrm>
            <a:off x="4890530" y="1566837"/>
            <a:ext cx="4121829" cy="398644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8">
                                            <p:bg/>
                                          </p:spTgt>
                                        </p:tgtEl>
                                        <p:attrNameLst>
                                          <p:attrName>style.visibility</p:attrName>
                                        </p:attrNameLst>
                                      </p:cBhvr>
                                      <p:to>
                                        <p:strVal val="visible"/>
                                      </p:to>
                                    </p:set>
                                    <p:animEffect transition="in" filter="fade">
                                      <p:cBhvr>
                                        <p:cTn id="7" dur="500"/>
                                        <p:tgtEl>
                                          <p:spTgt spid="78">
                                            <p:bg/>
                                          </p:spTgt>
                                        </p:tgtEl>
                                      </p:cBhvr>
                                    </p:animEffect>
                                  </p:childTnLst>
                                </p:cTn>
                              </p:par>
                              <p:par>
                                <p:cTn id="8" presetID="10" presetClass="entr" presetSubtype="0" fill="hold" grpId="1" nodeType="withEffect">
                                  <p:stCondLst>
                                    <p:cond delay="0"/>
                                  </p:stCondLst>
                                  <p:iterate>
                                    <p:tmAbs val="0"/>
                                  </p:iterate>
                                  <p:childTnLst>
                                    <p:set>
                                      <p:cBhvr>
                                        <p:cTn id="9" fill="hold"/>
                                        <p:tgtEl>
                                          <p:spTgt spid="78">
                                            <p:txEl>
                                              <p:pRg st="0" end="0"/>
                                            </p:txEl>
                                          </p:spTgt>
                                        </p:tgtEl>
                                        <p:attrNameLst>
                                          <p:attrName>style.visibility</p:attrName>
                                        </p:attrNameLst>
                                      </p:cBhvr>
                                      <p:to>
                                        <p:strVal val="visible"/>
                                      </p:to>
                                    </p:set>
                                    <p:animEffect transition="in" filter="fade">
                                      <p:cBhvr>
                                        <p:cTn id="10" dur="500"/>
                                        <p:tgtEl>
                                          <p:spTgt spid="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78">
                                            <p:txEl>
                                              <p:pRg st="1" end="1"/>
                                            </p:txEl>
                                          </p:spTgt>
                                        </p:tgtEl>
                                        <p:attrNameLst>
                                          <p:attrName>style.visibility</p:attrName>
                                        </p:attrNameLst>
                                      </p:cBhvr>
                                      <p:to>
                                        <p:strVal val="visible"/>
                                      </p:to>
                                    </p:set>
                                    <p:animEffect transition="in" filter="fade">
                                      <p:cBhvr>
                                        <p:cTn id="15" dur="500"/>
                                        <p:tgtEl>
                                          <p:spTgt spid="7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78">
                                            <p:txEl>
                                              <p:pRg st="2" end="2"/>
                                            </p:txEl>
                                          </p:spTgt>
                                        </p:tgtEl>
                                        <p:attrNameLst>
                                          <p:attrName>style.visibility</p:attrName>
                                        </p:attrNameLst>
                                      </p:cBhvr>
                                      <p:to>
                                        <p:strVal val="visible"/>
                                      </p:to>
                                    </p:set>
                                    <p:animEffect transition="in" filter="fade">
                                      <p:cBhvr>
                                        <p:cTn id="20" dur="500"/>
                                        <p:tgtEl>
                                          <p:spTgt spid="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5"/>
          <p:cNvSpPr txBox="1">
            <a:spLocks noGrp="1"/>
          </p:cNvSpPr>
          <p:nvPr>
            <p:ph type="body" sz="half" idx="1"/>
          </p:nvPr>
        </p:nvSpPr>
        <p:spPr>
          <a:xfrm>
            <a:off x="431800" y="1538288"/>
            <a:ext cx="3780201" cy="4014988"/>
          </a:xfrm>
          <a:prstGeom prst="rect">
            <a:avLst/>
          </a:prstGeom>
        </p:spPr>
        <p:txBody>
          <a:bodyPr>
            <a:noAutofit/>
          </a:bodyPr>
          <a:lstStyle/>
          <a:p>
            <a:pPr marL="261778" indent="-261778" defTabSz="886968">
              <a:lnSpc>
                <a:spcPct val="100000"/>
              </a:lnSpc>
              <a:spcBef>
                <a:spcPts val="500"/>
              </a:spcBef>
              <a:buClr>
                <a:srgbClr val="FDCC03"/>
              </a:buClr>
              <a:buSzPct val="100000"/>
              <a:buFont typeface="Arial"/>
              <a:buChar char="•"/>
              <a:defRPr sz="2328"/>
            </a:pPr>
            <a:r>
              <a:rPr sz="2400" dirty="0"/>
              <a:t>Often people will have the same opinion about issues as the rest of their family. This is because they have discussed these topics with those closest to them. </a:t>
            </a:r>
          </a:p>
          <a:p>
            <a:pPr marL="261778" indent="-261778" defTabSz="886968">
              <a:lnSpc>
                <a:spcPct val="100000"/>
              </a:lnSpc>
              <a:spcBef>
                <a:spcPts val="500"/>
              </a:spcBef>
              <a:buClr>
                <a:srgbClr val="FDCC03"/>
              </a:buClr>
              <a:buSzPct val="100000"/>
              <a:buFont typeface="Arial"/>
              <a:buChar char="•"/>
              <a:defRPr sz="2328"/>
            </a:pPr>
            <a:r>
              <a:rPr sz="2400" dirty="0"/>
              <a:t>They trust their judgement and learn a lot from each other. It is at home that talents are nurtured and nourished.</a:t>
            </a:r>
          </a:p>
        </p:txBody>
      </p:sp>
      <p:sp>
        <p:nvSpPr>
          <p:cNvPr id="84" name="Slide Number Placeholder 2"/>
          <p:cNvSpPr txBox="1">
            <a:spLocks noGrp="1"/>
          </p:cNvSpPr>
          <p:nvPr>
            <p:ph type="sldNum" sz="quarter" idx="4294967295"/>
          </p:nvPr>
        </p:nvSpPr>
        <p:spPr>
          <a:xfrm>
            <a:off x="255444" y="6276703"/>
            <a:ext cx="20713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85"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Home and family </a:t>
            </a:r>
          </a:p>
        </p:txBody>
      </p:sp>
      <p:pic>
        <p:nvPicPr>
          <p:cNvPr id="86" name="Picture 2" descr="Picture 2"/>
          <p:cNvPicPr>
            <a:picLocks noChangeAspect="1"/>
          </p:cNvPicPr>
          <p:nvPr/>
        </p:nvPicPr>
        <p:blipFill>
          <a:blip r:embed="rId2"/>
          <a:srcRect l="15535" r="15535"/>
          <a:stretch>
            <a:fillRect/>
          </a:stretch>
        </p:blipFill>
        <p:spPr>
          <a:xfrm>
            <a:off x="4890530" y="1566837"/>
            <a:ext cx="4121829" cy="398644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83">
                                            <p:bg/>
                                          </p:spTgt>
                                        </p:tgtEl>
                                        <p:attrNameLst>
                                          <p:attrName>style.visibility</p:attrName>
                                        </p:attrNameLst>
                                      </p:cBhvr>
                                      <p:to>
                                        <p:strVal val="visible"/>
                                      </p:to>
                                    </p:set>
                                    <p:animEffect transition="in" filter="fade">
                                      <p:cBhvr>
                                        <p:cTn id="7" dur="500"/>
                                        <p:tgtEl>
                                          <p:spTgt spid="83">
                                            <p:bg/>
                                          </p:spTgt>
                                        </p:tgtEl>
                                      </p:cBhvr>
                                    </p:animEffect>
                                  </p:childTnLst>
                                </p:cTn>
                              </p:par>
                              <p:par>
                                <p:cTn id="8" presetID="10" presetClass="entr" presetSubtype="0" fill="hold" grpId="1" nodeType="withEffect">
                                  <p:stCondLst>
                                    <p:cond delay="0"/>
                                  </p:stCondLst>
                                  <p:iterate>
                                    <p:tmAbs val="0"/>
                                  </p:iterate>
                                  <p:childTnLst>
                                    <p:set>
                                      <p:cBhvr>
                                        <p:cTn id="9" fill="hold"/>
                                        <p:tgtEl>
                                          <p:spTgt spid="83">
                                            <p:txEl>
                                              <p:pRg st="0" end="0"/>
                                            </p:txEl>
                                          </p:spTgt>
                                        </p:tgtEl>
                                        <p:attrNameLst>
                                          <p:attrName>style.visibility</p:attrName>
                                        </p:attrNameLst>
                                      </p:cBhvr>
                                      <p:to>
                                        <p:strVal val="visible"/>
                                      </p:to>
                                    </p:set>
                                    <p:animEffect transition="in" filter="fade">
                                      <p:cBhvr>
                                        <p:cTn id="10" dur="500"/>
                                        <p:tgtEl>
                                          <p:spTgt spid="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83">
                                            <p:txEl>
                                              <p:pRg st="1" end="1"/>
                                            </p:txEl>
                                          </p:spTgt>
                                        </p:tgtEl>
                                        <p:attrNameLst>
                                          <p:attrName>style.visibility</p:attrName>
                                        </p:attrNameLst>
                                      </p:cBhvr>
                                      <p:to>
                                        <p:strVal val="visible"/>
                                      </p:to>
                                    </p:set>
                                    <p:animEffect transition="in" filter="fade">
                                      <p:cBhvr>
                                        <p:cTn id="15" dur="500"/>
                                        <p:tgtEl>
                                          <p:spTgt spid="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5"/>
          <p:cNvSpPr txBox="1">
            <a:spLocks noGrp="1"/>
          </p:cNvSpPr>
          <p:nvPr>
            <p:ph type="body" idx="1"/>
          </p:nvPr>
        </p:nvSpPr>
        <p:spPr>
          <a:xfrm>
            <a:off x="431800" y="1538288"/>
            <a:ext cx="8100201" cy="4014988"/>
          </a:xfrm>
          <a:prstGeom prst="rect">
            <a:avLst/>
          </a:prstGeom>
        </p:spPr>
        <p:txBody>
          <a:bodyPr/>
          <a:lstStyle>
            <a:lvl1pPr marL="269875" indent="-269875">
              <a:lnSpc>
                <a:spcPct val="100000"/>
              </a:lnSpc>
              <a:spcBef>
                <a:spcPts val="600"/>
              </a:spcBef>
              <a:buClr>
                <a:srgbClr val="FDCC03"/>
              </a:buClr>
              <a:buSzPct val="100000"/>
              <a:buFont typeface="Arial"/>
              <a:buChar char="•"/>
              <a:defRPr sz="2400"/>
            </a:lvl1pPr>
          </a:lstStyle>
          <a:p>
            <a:r>
              <a:rPr dirty="0"/>
              <a:t>It is through our family that we learn about ourselves and come to appreciate what is good. Stories are passed from one generation to the next, which helps to form our character. </a:t>
            </a:r>
          </a:p>
        </p:txBody>
      </p:sp>
      <p:sp>
        <p:nvSpPr>
          <p:cNvPr id="89" name="Slide Number Placeholder 2"/>
          <p:cNvSpPr txBox="1">
            <a:spLocks noGrp="1"/>
          </p:cNvSpPr>
          <p:nvPr>
            <p:ph type="sldNum" sz="quarter" idx="4294967295"/>
          </p:nvPr>
        </p:nvSpPr>
        <p:spPr>
          <a:xfrm>
            <a:off x="255444" y="6276703"/>
            <a:ext cx="207130" cy="3005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90" name="Title 3"/>
          <p:cNvSpPr txBox="1">
            <a:spLocks noGrp="1"/>
          </p:cNvSpPr>
          <p:nvPr>
            <p:ph type="title"/>
          </p:nvPr>
        </p:nvSpPr>
        <p:spPr>
          <a:prstGeom prst="rect">
            <a:avLst/>
          </a:prstGeom>
        </p:spPr>
        <p:txBody>
          <a:bodyPr/>
          <a:lstStyle>
            <a:lvl1pPr defTabSz="850391">
              <a:defRPr sz="3348" b="0">
                <a:solidFill>
                  <a:srgbClr val="00A4A6"/>
                </a:solidFill>
                <a:latin typeface="Avenir Black"/>
                <a:ea typeface="Avenir Black"/>
                <a:cs typeface="Avenir Black"/>
                <a:sym typeface="Avenir Black"/>
              </a:defRPr>
            </a:lvl1pPr>
          </a:lstStyle>
          <a:p>
            <a:r>
              <a:t>Home and family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1279</Words>
  <Application>Microsoft Office PowerPoint</Application>
  <PresentationFormat>On-screen Show (4:3)</PresentationFormat>
  <Paragraphs>108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What is morality?</vt:lpstr>
      <vt:lpstr>What is morality?</vt:lpstr>
      <vt:lpstr>What is morality?</vt:lpstr>
      <vt:lpstr>What is morality?</vt:lpstr>
      <vt:lpstr>Sources of morality </vt:lpstr>
      <vt:lpstr>Home and family </vt:lpstr>
      <vt:lpstr>Home and family </vt:lpstr>
      <vt:lpstr>Home and family </vt:lpstr>
      <vt:lpstr>Peer group/friendship group</vt:lpstr>
      <vt:lpstr>Peer group/friendship group</vt:lpstr>
      <vt:lpstr>School</vt:lpstr>
      <vt:lpstr>School</vt:lpstr>
      <vt:lpstr>The State</vt:lpstr>
      <vt:lpstr>Religion</vt:lpstr>
      <vt:lpstr>Religion</vt:lpstr>
      <vt:lpstr>Non-religious opinion </vt:lpstr>
      <vt:lpstr>Non-religious opinion </vt:lpstr>
      <vt:lpstr>How do we understand and learn about morality?</vt:lpstr>
      <vt:lpstr>How do we understand and learn about morality?</vt:lpstr>
      <vt:lpstr>How do we understand and learn about morality?</vt:lpstr>
      <vt:lpstr>How do we understand and learn about morality?</vt:lpstr>
      <vt:lpstr>Morality and social media</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Clancy</cp:lastModifiedBy>
  <cp:revision>2</cp:revision>
  <dcterms:modified xsi:type="dcterms:W3CDTF">2024-06-04T10:10:47Z</dcterms:modified>
</cp:coreProperties>
</file>