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7" r:id="rId4"/>
  </p:sldMasterIdLst>
  <p:notesMasterIdLst>
    <p:notesMasterId r:id="rId31"/>
  </p:notesMasterIdLst>
  <p:handoutMasterIdLst>
    <p:handoutMasterId r:id="rId32"/>
  </p:handoutMasterIdLst>
  <p:sldIdLst>
    <p:sldId id="268" r:id="rId5"/>
    <p:sldId id="296" r:id="rId6"/>
    <p:sldId id="270" r:id="rId7"/>
    <p:sldId id="272" r:id="rId8"/>
    <p:sldId id="273" r:id="rId9"/>
    <p:sldId id="261" r:id="rId10"/>
    <p:sldId id="277" r:id="rId11"/>
    <p:sldId id="278" r:id="rId12"/>
    <p:sldId id="297" r:id="rId13"/>
    <p:sldId id="279" r:id="rId14"/>
    <p:sldId id="286" r:id="rId15"/>
    <p:sldId id="282" r:id="rId16"/>
    <p:sldId id="283" r:id="rId17"/>
    <p:sldId id="284" r:id="rId18"/>
    <p:sldId id="281" r:id="rId19"/>
    <p:sldId id="287" r:id="rId20"/>
    <p:sldId id="288" r:id="rId21"/>
    <p:sldId id="289" r:id="rId22"/>
    <p:sldId id="290" r:id="rId23"/>
    <p:sldId id="292" r:id="rId24"/>
    <p:sldId id="293" r:id="rId25"/>
    <p:sldId id="295" r:id="rId26"/>
    <p:sldId id="298" r:id="rId27"/>
    <p:sldId id="299" r:id="rId28"/>
    <p:sldId id="300" r:id="rId29"/>
    <p:sldId id="26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C22022-492C-53EB-7599-49E859FBDAF5}" v="2092" dt="2025-03-03T14:51:20.835"/>
    <p1510:client id="{21B59122-A36A-4888-B8E4-EF85AB786C5C}" v="87" dt="2025-03-03T10:35:50.137"/>
    <p1510:client id="{7C2AAE71-D5C0-AAE8-5201-613F3087A46C}" v="1180" dt="2025-03-02T23:44:20.739"/>
    <p1510:client id="{8A53DD10-DC0E-4909-8EA6-4C18B5CCF9FE}" v="1597" dt="2025-03-02T12:39:18.4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4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1DB6A2-2F93-409A-A8FE-570FA95CB689}" type="doc">
      <dgm:prSet loTypeId="urn:microsoft.com/office/officeart/2005/8/layout/vList2" loCatId="list" qsTypeId="urn:microsoft.com/office/officeart/2005/8/quickstyle/simple1" qsCatId="simple" csTypeId="urn:microsoft.com/office/officeart/2005/8/colors/accent5_3" csCatId="accent5"/>
      <dgm:spPr/>
      <dgm:t>
        <a:bodyPr/>
        <a:lstStyle/>
        <a:p>
          <a:endParaRPr lang="en-US"/>
        </a:p>
      </dgm:t>
    </dgm:pt>
    <dgm:pt modelId="{2BF63FED-6070-4750-9D2B-28EF513C596D}">
      <dgm:prSet/>
      <dgm:spPr/>
      <dgm:t>
        <a:bodyPr/>
        <a:lstStyle/>
        <a:p>
          <a:r>
            <a:rPr lang="en-US"/>
            <a:t>Business, Economics, LCVP and </a:t>
          </a:r>
          <a:r>
            <a:rPr lang="en-US" err="1"/>
            <a:t>Maths</a:t>
          </a:r>
          <a:r>
            <a:rPr lang="en-US"/>
            <a:t> teacher in Newbridge College </a:t>
          </a:r>
          <a:endParaRPr lang="en-US" b="1"/>
        </a:p>
      </dgm:t>
    </dgm:pt>
    <dgm:pt modelId="{A4DDFC83-1110-4666-8B6E-4DF045699784}" type="parTrans" cxnId="{15AB8E06-1917-4132-ADA3-11895793E5CC}">
      <dgm:prSet/>
      <dgm:spPr/>
      <dgm:t>
        <a:bodyPr/>
        <a:lstStyle/>
        <a:p>
          <a:endParaRPr lang="en-US"/>
        </a:p>
      </dgm:t>
    </dgm:pt>
    <dgm:pt modelId="{2663A38D-7A54-4B36-A65A-EE5FCFC3C54B}" type="sibTrans" cxnId="{15AB8E06-1917-4132-ADA3-11895793E5CC}">
      <dgm:prSet/>
      <dgm:spPr/>
      <dgm:t>
        <a:bodyPr/>
        <a:lstStyle/>
        <a:p>
          <a:endParaRPr lang="en-US"/>
        </a:p>
      </dgm:t>
    </dgm:pt>
    <dgm:pt modelId="{15DF7CFB-75C1-43BB-8163-201CE6BCD34B}">
      <dgm:prSet/>
      <dgm:spPr/>
      <dgm:t>
        <a:bodyPr/>
        <a:lstStyle/>
        <a:p>
          <a:r>
            <a:rPr lang="en-US"/>
            <a:t>Over 22 years’ experience teaching Leaving Certificate Business. </a:t>
          </a:r>
        </a:p>
      </dgm:t>
    </dgm:pt>
    <dgm:pt modelId="{E8D8AF83-F4C5-4E04-AFB0-592A95737D66}" type="parTrans" cxnId="{D427F757-C662-4677-8D3E-9A682BD13667}">
      <dgm:prSet/>
      <dgm:spPr/>
      <dgm:t>
        <a:bodyPr/>
        <a:lstStyle/>
        <a:p>
          <a:endParaRPr lang="en-US"/>
        </a:p>
      </dgm:t>
    </dgm:pt>
    <dgm:pt modelId="{710C5DE6-53A5-441A-B405-CDF519386FC3}" type="sibTrans" cxnId="{D427F757-C662-4677-8D3E-9A682BD13667}">
      <dgm:prSet/>
      <dgm:spPr/>
      <dgm:t>
        <a:bodyPr/>
        <a:lstStyle/>
        <a:p>
          <a:endParaRPr lang="en-US"/>
        </a:p>
      </dgm:t>
    </dgm:pt>
    <dgm:pt modelId="{5C7ACB8E-A545-4BB7-B495-BAB15DEDE201}">
      <dgm:prSet/>
      <dgm:spPr/>
      <dgm:t>
        <a:bodyPr/>
        <a:lstStyle/>
        <a:p>
          <a:r>
            <a:rPr lang="en-US"/>
            <a:t>An active member of the BSTAI, serving as secretary and chairperson of the Kildare branch for many years. </a:t>
          </a:r>
        </a:p>
      </dgm:t>
    </dgm:pt>
    <dgm:pt modelId="{1B4DA017-265D-407E-9DB0-3F22B0DAF5A5}" type="parTrans" cxnId="{9168D319-F134-444E-88B4-419E9E4839BC}">
      <dgm:prSet/>
      <dgm:spPr/>
      <dgm:t>
        <a:bodyPr/>
        <a:lstStyle/>
        <a:p>
          <a:endParaRPr lang="en-US"/>
        </a:p>
      </dgm:t>
    </dgm:pt>
    <dgm:pt modelId="{0884BCC9-80C8-4AA1-98D2-98DBB24B10C5}" type="sibTrans" cxnId="{9168D319-F134-444E-88B4-419E9E4839BC}">
      <dgm:prSet/>
      <dgm:spPr/>
      <dgm:t>
        <a:bodyPr/>
        <a:lstStyle/>
        <a:p>
          <a:endParaRPr lang="en-US"/>
        </a:p>
      </dgm:t>
    </dgm:pt>
    <dgm:pt modelId="{3F30C208-AFC5-40F2-A231-C6DD64434B97}">
      <dgm:prSet/>
      <dgm:spPr/>
      <dgm:t>
        <a:bodyPr/>
        <a:lstStyle/>
        <a:p>
          <a:r>
            <a:rPr lang="en-US"/>
            <a:t>Currently serving as Conference Treasurer on the BSTAI National Executive</a:t>
          </a:r>
        </a:p>
      </dgm:t>
    </dgm:pt>
    <dgm:pt modelId="{0B6232F2-916D-48E4-B5EB-75F918CE8B90}" type="parTrans" cxnId="{D8E537A8-9363-4BA9-BFBD-2AAA2C5CBAB1}">
      <dgm:prSet/>
      <dgm:spPr/>
      <dgm:t>
        <a:bodyPr/>
        <a:lstStyle/>
        <a:p>
          <a:endParaRPr lang="en-US"/>
        </a:p>
      </dgm:t>
    </dgm:pt>
    <dgm:pt modelId="{1C1D760F-E9B9-478A-B668-CD15512C4FCA}" type="sibTrans" cxnId="{D8E537A8-9363-4BA9-BFBD-2AAA2C5CBAB1}">
      <dgm:prSet/>
      <dgm:spPr/>
      <dgm:t>
        <a:bodyPr/>
        <a:lstStyle/>
        <a:p>
          <a:endParaRPr lang="en-US"/>
        </a:p>
      </dgm:t>
    </dgm:pt>
    <dgm:pt modelId="{178BB518-A979-4329-8A68-C329ECB74850}" type="pres">
      <dgm:prSet presAssocID="{0A1DB6A2-2F93-409A-A8FE-570FA95CB689}" presName="linear" presStyleCnt="0">
        <dgm:presLayoutVars>
          <dgm:animLvl val="lvl"/>
          <dgm:resizeHandles val="exact"/>
        </dgm:presLayoutVars>
      </dgm:prSet>
      <dgm:spPr/>
    </dgm:pt>
    <dgm:pt modelId="{42B6D24F-4664-45E9-A86B-94CB1EE61E96}" type="pres">
      <dgm:prSet presAssocID="{2BF63FED-6070-4750-9D2B-28EF513C596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2CC0DEE-2BE0-4D0F-92E5-757C310FCBC1}" type="pres">
      <dgm:prSet presAssocID="{2663A38D-7A54-4B36-A65A-EE5FCFC3C54B}" presName="spacer" presStyleCnt="0"/>
      <dgm:spPr/>
    </dgm:pt>
    <dgm:pt modelId="{803DB523-27DE-4B07-8C34-0ADF3B127107}" type="pres">
      <dgm:prSet presAssocID="{15DF7CFB-75C1-43BB-8163-201CE6BCD34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DE90D65-9711-4EDA-8B06-11A5D3B96EA3}" type="pres">
      <dgm:prSet presAssocID="{710C5DE6-53A5-441A-B405-CDF519386FC3}" presName="spacer" presStyleCnt="0"/>
      <dgm:spPr/>
    </dgm:pt>
    <dgm:pt modelId="{D3914D47-DBAC-4223-861F-5E72693ADDC0}" type="pres">
      <dgm:prSet presAssocID="{5C7ACB8E-A545-4BB7-B495-BAB15DEDE20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41C3CE8-9A33-4C45-8EC6-2266C69F639F}" type="pres">
      <dgm:prSet presAssocID="{0884BCC9-80C8-4AA1-98D2-98DBB24B10C5}" presName="spacer" presStyleCnt="0"/>
      <dgm:spPr/>
    </dgm:pt>
    <dgm:pt modelId="{171C3E26-7477-447C-85F2-AC1084C52522}" type="pres">
      <dgm:prSet presAssocID="{3F30C208-AFC5-40F2-A231-C6DD64434B9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5AB8E06-1917-4132-ADA3-11895793E5CC}" srcId="{0A1DB6A2-2F93-409A-A8FE-570FA95CB689}" destId="{2BF63FED-6070-4750-9D2B-28EF513C596D}" srcOrd="0" destOrd="0" parTransId="{A4DDFC83-1110-4666-8B6E-4DF045699784}" sibTransId="{2663A38D-7A54-4B36-A65A-EE5FCFC3C54B}"/>
    <dgm:cxn modelId="{9168D319-F134-444E-88B4-419E9E4839BC}" srcId="{0A1DB6A2-2F93-409A-A8FE-570FA95CB689}" destId="{5C7ACB8E-A545-4BB7-B495-BAB15DEDE201}" srcOrd="2" destOrd="0" parTransId="{1B4DA017-265D-407E-9DB0-3F22B0DAF5A5}" sibTransId="{0884BCC9-80C8-4AA1-98D2-98DBB24B10C5}"/>
    <dgm:cxn modelId="{0808D24F-33D8-45DF-A1B4-B240F6F8E027}" type="presOf" srcId="{5C7ACB8E-A545-4BB7-B495-BAB15DEDE201}" destId="{D3914D47-DBAC-4223-861F-5E72693ADDC0}" srcOrd="0" destOrd="0" presId="urn:microsoft.com/office/officeart/2005/8/layout/vList2"/>
    <dgm:cxn modelId="{D427F757-C662-4677-8D3E-9A682BD13667}" srcId="{0A1DB6A2-2F93-409A-A8FE-570FA95CB689}" destId="{15DF7CFB-75C1-43BB-8163-201CE6BCD34B}" srcOrd="1" destOrd="0" parTransId="{E8D8AF83-F4C5-4E04-AFB0-592A95737D66}" sibTransId="{710C5DE6-53A5-441A-B405-CDF519386FC3}"/>
    <dgm:cxn modelId="{E1502758-5AF2-4766-A7BD-BD41DEB72D29}" type="presOf" srcId="{15DF7CFB-75C1-43BB-8163-201CE6BCD34B}" destId="{803DB523-27DE-4B07-8C34-0ADF3B127107}" srcOrd="0" destOrd="0" presId="urn:microsoft.com/office/officeart/2005/8/layout/vList2"/>
    <dgm:cxn modelId="{2FCF4895-FA77-42B8-B775-2851331B3267}" type="presOf" srcId="{0A1DB6A2-2F93-409A-A8FE-570FA95CB689}" destId="{178BB518-A979-4329-8A68-C329ECB74850}" srcOrd="0" destOrd="0" presId="urn:microsoft.com/office/officeart/2005/8/layout/vList2"/>
    <dgm:cxn modelId="{D8E537A8-9363-4BA9-BFBD-2AAA2C5CBAB1}" srcId="{0A1DB6A2-2F93-409A-A8FE-570FA95CB689}" destId="{3F30C208-AFC5-40F2-A231-C6DD64434B97}" srcOrd="3" destOrd="0" parTransId="{0B6232F2-916D-48E4-B5EB-75F918CE8B90}" sibTransId="{1C1D760F-E9B9-478A-B668-CD15512C4FCA}"/>
    <dgm:cxn modelId="{1813E6AD-B962-4BEC-8ED9-481A1C862F0D}" type="presOf" srcId="{2BF63FED-6070-4750-9D2B-28EF513C596D}" destId="{42B6D24F-4664-45E9-A86B-94CB1EE61E96}" srcOrd="0" destOrd="0" presId="urn:microsoft.com/office/officeart/2005/8/layout/vList2"/>
    <dgm:cxn modelId="{9216E2C1-2112-489A-89CD-10ADC7E62A92}" type="presOf" srcId="{3F30C208-AFC5-40F2-A231-C6DD64434B97}" destId="{171C3E26-7477-447C-85F2-AC1084C52522}" srcOrd="0" destOrd="0" presId="urn:microsoft.com/office/officeart/2005/8/layout/vList2"/>
    <dgm:cxn modelId="{A51920AD-A489-41A6-821A-840E243628E9}" type="presParOf" srcId="{178BB518-A979-4329-8A68-C329ECB74850}" destId="{42B6D24F-4664-45E9-A86B-94CB1EE61E96}" srcOrd="0" destOrd="0" presId="urn:microsoft.com/office/officeart/2005/8/layout/vList2"/>
    <dgm:cxn modelId="{5C315C7B-5283-4125-ABF1-FB8FB1EF3102}" type="presParOf" srcId="{178BB518-A979-4329-8A68-C329ECB74850}" destId="{A2CC0DEE-2BE0-4D0F-92E5-757C310FCBC1}" srcOrd="1" destOrd="0" presId="urn:microsoft.com/office/officeart/2005/8/layout/vList2"/>
    <dgm:cxn modelId="{C50801B2-824F-44B4-865D-E5690160976A}" type="presParOf" srcId="{178BB518-A979-4329-8A68-C329ECB74850}" destId="{803DB523-27DE-4B07-8C34-0ADF3B127107}" srcOrd="2" destOrd="0" presId="urn:microsoft.com/office/officeart/2005/8/layout/vList2"/>
    <dgm:cxn modelId="{29AB855B-67DE-47C1-A35D-28BC07C2B1E8}" type="presParOf" srcId="{178BB518-A979-4329-8A68-C329ECB74850}" destId="{FDE90D65-9711-4EDA-8B06-11A5D3B96EA3}" srcOrd="3" destOrd="0" presId="urn:microsoft.com/office/officeart/2005/8/layout/vList2"/>
    <dgm:cxn modelId="{A17D8FD5-1A2F-4588-90B1-8B53D6D300CD}" type="presParOf" srcId="{178BB518-A979-4329-8A68-C329ECB74850}" destId="{D3914D47-DBAC-4223-861F-5E72693ADDC0}" srcOrd="4" destOrd="0" presId="urn:microsoft.com/office/officeart/2005/8/layout/vList2"/>
    <dgm:cxn modelId="{802F2327-5624-4251-AAFA-8EEE8A68105F}" type="presParOf" srcId="{178BB518-A979-4329-8A68-C329ECB74850}" destId="{941C3CE8-9A33-4C45-8EC6-2266C69F639F}" srcOrd="5" destOrd="0" presId="urn:microsoft.com/office/officeart/2005/8/layout/vList2"/>
    <dgm:cxn modelId="{0875A5A1-B108-483E-B5B4-D9BFBFA1A628}" type="presParOf" srcId="{178BB518-A979-4329-8A68-C329ECB74850}" destId="{171C3E26-7477-447C-85F2-AC1084C5252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1DB6A2-2F93-409A-A8FE-570FA95CB689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1B1C32F0-507C-42D4-BEB2-0DCC8FE7A14F}">
      <dgm:prSet phldr="0"/>
      <dgm:spPr/>
      <dgm:t>
        <a:bodyPr/>
        <a:lstStyle/>
        <a:p>
          <a:pPr algn="l"/>
          <a:r>
            <a:rPr lang="en-US" b="0">
              <a:latin typeface="Century Gothic" panose="020B0502020202020204"/>
            </a:rPr>
            <a:t>Business, LCVP and French teacher in Newbridge College</a:t>
          </a:r>
        </a:p>
      </dgm:t>
    </dgm:pt>
    <dgm:pt modelId="{B3721B03-AA6C-46F8-A234-495A556615AA}" type="parTrans" cxnId="{BC95AA8F-02D9-4AC1-B473-C7533DEA7298}">
      <dgm:prSet/>
      <dgm:spPr/>
    </dgm:pt>
    <dgm:pt modelId="{78DE31E8-7C75-41D2-9B24-51A6904C626D}" type="sibTrans" cxnId="{BC95AA8F-02D9-4AC1-B473-C7533DEA7298}">
      <dgm:prSet/>
      <dgm:spPr/>
    </dgm:pt>
    <dgm:pt modelId="{4D8F2E0A-82C0-44F9-9E9E-C84EAD04B40A}">
      <dgm:prSet phldr="0"/>
      <dgm:spPr/>
      <dgm:t>
        <a:bodyPr/>
        <a:lstStyle/>
        <a:p>
          <a:pPr algn="l"/>
          <a:r>
            <a:rPr lang="en-US" b="0">
              <a:latin typeface="Century Gothic" panose="020B0502020202020204"/>
            </a:rPr>
            <a:t>Over 16 years’ experience teaching Leaving Certificate Business. </a:t>
          </a:r>
        </a:p>
      </dgm:t>
    </dgm:pt>
    <dgm:pt modelId="{AB61D499-2576-4B0F-B2BB-69E21631E62F}" type="parTrans" cxnId="{301A6D2C-A56D-4AEC-B7C5-356394E72BCE}">
      <dgm:prSet/>
      <dgm:spPr/>
    </dgm:pt>
    <dgm:pt modelId="{70673D7E-A4DB-43B7-83C0-351AA4C77AB9}" type="sibTrans" cxnId="{301A6D2C-A56D-4AEC-B7C5-356394E72BCE}">
      <dgm:prSet/>
      <dgm:spPr/>
    </dgm:pt>
    <dgm:pt modelId="{37CB59FD-825C-407E-85E0-B94681EFD8EA}">
      <dgm:prSet phldr="0"/>
      <dgm:spPr/>
      <dgm:t>
        <a:bodyPr/>
        <a:lstStyle/>
        <a:p>
          <a:pPr algn="l"/>
          <a:r>
            <a:rPr lang="en-US" b="0">
              <a:latin typeface="Century Gothic" panose="020B0502020202020204"/>
            </a:rPr>
            <a:t>Has worked with the State Examinations Commission </a:t>
          </a:r>
        </a:p>
      </dgm:t>
    </dgm:pt>
    <dgm:pt modelId="{20BD5EC4-E3AD-4A1A-BEBC-48A43C05C1E0}" type="parTrans" cxnId="{85E8D2CB-B57E-4FDF-B6B3-96AB2422897B}">
      <dgm:prSet/>
      <dgm:spPr/>
    </dgm:pt>
    <dgm:pt modelId="{79B96C4B-E378-4278-9742-4AF70E639AAB}" type="sibTrans" cxnId="{85E8D2CB-B57E-4FDF-B6B3-96AB2422897B}">
      <dgm:prSet/>
      <dgm:spPr/>
    </dgm:pt>
    <dgm:pt modelId="{BBB3D4A7-62C3-4C35-8246-ED1DF721BB76}">
      <dgm:prSet phldr="0"/>
      <dgm:spPr/>
      <dgm:t>
        <a:bodyPr/>
        <a:lstStyle/>
        <a:p>
          <a:pPr algn="l"/>
          <a:r>
            <a:rPr lang="en-US" b="0">
              <a:latin typeface="Century Gothic" panose="020B0502020202020204"/>
            </a:rPr>
            <a:t>Active member of the BSTAI, having presented with Julie on several occasions</a:t>
          </a:r>
        </a:p>
      </dgm:t>
    </dgm:pt>
    <dgm:pt modelId="{269630C1-A83C-4E45-ADAD-29DEF8BFBC5C}" type="parTrans" cxnId="{B3A36F01-FCA6-4118-91F1-70A18D2E9DC5}">
      <dgm:prSet/>
      <dgm:spPr/>
    </dgm:pt>
    <dgm:pt modelId="{5CB100B9-AC75-424A-9163-A174B3AC2C55}" type="sibTrans" cxnId="{B3A36F01-FCA6-4118-91F1-70A18D2E9DC5}">
      <dgm:prSet/>
      <dgm:spPr/>
    </dgm:pt>
    <dgm:pt modelId="{178BB518-A979-4329-8A68-C329ECB74850}" type="pres">
      <dgm:prSet presAssocID="{0A1DB6A2-2F93-409A-A8FE-570FA95CB689}" presName="linear" presStyleCnt="0">
        <dgm:presLayoutVars>
          <dgm:animLvl val="lvl"/>
          <dgm:resizeHandles val="exact"/>
        </dgm:presLayoutVars>
      </dgm:prSet>
      <dgm:spPr/>
    </dgm:pt>
    <dgm:pt modelId="{E5D0DB8A-DFCF-4560-833C-73B58222144A}" type="pres">
      <dgm:prSet presAssocID="{1B1C32F0-507C-42D4-BEB2-0DCC8FE7A14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3B85EAA-149E-4BFA-BC93-012F1B26738A}" type="pres">
      <dgm:prSet presAssocID="{78DE31E8-7C75-41D2-9B24-51A6904C626D}" presName="spacer" presStyleCnt="0"/>
      <dgm:spPr/>
    </dgm:pt>
    <dgm:pt modelId="{40755B2C-C9A8-4AC7-8148-558B4318D7AB}" type="pres">
      <dgm:prSet presAssocID="{4D8F2E0A-82C0-44F9-9E9E-C84EAD04B40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0B41D7C-096D-4212-9673-3B00E6081C54}" type="pres">
      <dgm:prSet presAssocID="{70673D7E-A4DB-43B7-83C0-351AA4C77AB9}" presName="spacer" presStyleCnt="0"/>
      <dgm:spPr/>
    </dgm:pt>
    <dgm:pt modelId="{51C685A0-F19C-4D72-946E-2BB0CFBF59E4}" type="pres">
      <dgm:prSet presAssocID="{37CB59FD-825C-407E-85E0-B94681EFD8E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D1236E4-5430-4EDD-9A98-13AFB7CCDBD4}" type="pres">
      <dgm:prSet presAssocID="{79B96C4B-E378-4278-9742-4AF70E639AAB}" presName="spacer" presStyleCnt="0"/>
      <dgm:spPr/>
    </dgm:pt>
    <dgm:pt modelId="{041E86E2-2F54-4F4D-AD57-799994FBE6AE}" type="pres">
      <dgm:prSet presAssocID="{BBB3D4A7-62C3-4C35-8246-ED1DF721BB7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3A36F01-FCA6-4118-91F1-70A18D2E9DC5}" srcId="{0A1DB6A2-2F93-409A-A8FE-570FA95CB689}" destId="{BBB3D4A7-62C3-4C35-8246-ED1DF721BB76}" srcOrd="3" destOrd="0" parTransId="{269630C1-A83C-4E45-ADAD-29DEF8BFBC5C}" sibTransId="{5CB100B9-AC75-424A-9163-A174B3AC2C55}"/>
    <dgm:cxn modelId="{98FFA70D-80D5-4618-A955-2D6E7E4657FA}" type="presOf" srcId="{4D8F2E0A-82C0-44F9-9E9E-C84EAD04B40A}" destId="{40755B2C-C9A8-4AC7-8148-558B4318D7AB}" srcOrd="0" destOrd="0" presId="urn:microsoft.com/office/officeart/2005/8/layout/vList2"/>
    <dgm:cxn modelId="{301A6D2C-A56D-4AEC-B7C5-356394E72BCE}" srcId="{0A1DB6A2-2F93-409A-A8FE-570FA95CB689}" destId="{4D8F2E0A-82C0-44F9-9E9E-C84EAD04B40A}" srcOrd="1" destOrd="0" parTransId="{AB61D499-2576-4B0F-B2BB-69E21631E62F}" sibTransId="{70673D7E-A4DB-43B7-83C0-351AA4C77AB9}"/>
    <dgm:cxn modelId="{78CD425D-9D02-4189-9490-0F4B06FD2C0B}" type="presOf" srcId="{BBB3D4A7-62C3-4C35-8246-ED1DF721BB76}" destId="{041E86E2-2F54-4F4D-AD57-799994FBE6AE}" srcOrd="0" destOrd="0" presId="urn:microsoft.com/office/officeart/2005/8/layout/vList2"/>
    <dgm:cxn modelId="{B570F485-5669-4087-A026-8DFE6CC4D0D0}" type="presOf" srcId="{37CB59FD-825C-407E-85E0-B94681EFD8EA}" destId="{51C685A0-F19C-4D72-946E-2BB0CFBF59E4}" srcOrd="0" destOrd="0" presId="urn:microsoft.com/office/officeart/2005/8/layout/vList2"/>
    <dgm:cxn modelId="{BC95AA8F-02D9-4AC1-B473-C7533DEA7298}" srcId="{0A1DB6A2-2F93-409A-A8FE-570FA95CB689}" destId="{1B1C32F0-507C-42D4-BEB2-0DCC8FE7A14F}" srcOrd="0" destOrd="0" parTransId="{B3721B03-AA6C-46F8-A234-495A556615AA}" sibTransId="{78DE31E8-7C75-41D2-9B24-51A6904C626D}"/>
    <dgm:cxn modelId="{2FCF4895-FA77-42B8-B775-2851331B3267}" type="presOf" srcId="{0A1DB6A2-2F93-409A-A8FE-570FA95CB689}" destId="{178BB518-A979-4329-8A68-C329ECB74850}" srcOrd="0" destOrd="0" presId="urn:microsoft.com/office/officeart/2005/8/layout/vList2"/>
    <dgm:cxn modelId="{85E8D2CB-B57E-4FDF-B6B3-96AB2422897B}" srcId="{0A1DB6A2-2F93-409A-A8FE-570FA95CB689}" destId="{37CB59FD-825C-407E-85E0-B94681EFD8EA}" srcOrd="2" destOrd="0" parTransId="{20BD5EC4-E3AD-4A1A-BEBC-48A43C05C1E0}" sibTransId="{79B96C4B-E378-4278-9742-4AF70E639AAB}"/>
    <dgm:cxn modelId="{9C8DF4CF-263F-4E57-B450-4C74AD803FFA}" type="presOf" srcId="{1B1C32F0-507C-42D4-BEB2-0DCC8FE7A14F}" destId="{E5D0DB8A-DFCF-4560-833C-73B58222144A}" srcOrd="0" destOrd="0" presId="urn:microsoft.com/office/officeart/2005/8/layout/vList2"/>
    <dgm:cxn modelId="{D4382B77-35AD-4952-98D5-F667157FCE9D}" type="presParOf" srcId="{178BB518-A979-4329-8A68-C329ECB74850}" destId="{E5D0DB8A-DFCF-4560-833C-73B58222144A}" srcOrd="0" destOrd="0" presId="urn:microsoft.com/office/officeart/2005/8/layout/vList2"/>
    <dgm:cxn modelId="{5241DDDA-82B2-4855-A60A-64F599720467}" type="presParOf" srcId="{178BB518-A979-4329-8A68-C329ECB74850}" destId="{33B85EAA-149E-4BFA-BC93-012F1B26738A}" srcOrd="1" destOrd="0" presId="urn:microsoft.com/office/officeart/2005/8/layout/vList2"/>
    <dgm:cxn modelId="{1E1264CA-1767-4594-A2E7-CC0F3ACEDB8F}" type="presParOf" srcId="{178BB518-A979-4329-8A68-C329ECB74850}" destId="{40755B2C-C9A8-4AC7-8148-558B4318D7AB}" srcOrd="2" destOrd="0" presId="urn:microsoft.com/office/officeart/2005/8/layout/vList2"/>
    <dgm:cxn modelId="{DF1A1017-C443-4A9B-8D25-5FA82E64BB7A}" type="presParOf" srcId="{178BB518-A979-4329-8A68-C329ECB74850}" destId="{E0B41D7C-096D-4212-9673-3B00E6081C54}" srcOrd="3" destOrd="0" presId="urn:microsoft.com/office/officeart/2005/8/layout/vList2"/>
    <dgm:cxn modelId="{1DC1D376-A77B-4AD1-80A6-5F339B9E553C}" type="presParOf" srcId="{178BB518-A979-4329-8A68-C329ECB74850}" destId="{51C685A0-F19C-4D72-946E-2BB0CFBF59E4}" srcOrd="4" destOrd="0" presId="urn:microsoft.com/office/officeart/2005/8/layout/vList2"/>
    <dgm:cxn modelId="{7DA34B05-C9FD-4AA6-B702-737182B0F1C3}" type="presParOf" srcId="{178BB518-A979-4329-8A68-C329ECB74850}" destId="{FD1236E4-5430-4EDD-9A98-13AFB7CCDBD4}" srcOrd="5" destOrd="0" presId="urn:microsoft.com/office/officeart/2005/8/layout/vList2"/>
    <dgm:cxn modelId="{8B262972-13A4-4E13-84A6-161CBAF15B00}" type="presParOf" srcId="{178BB518-A979-4329-8A68-C329ECB74850}" destId="{041E86E2-2F54-4F4D-AD57-799994FBE6A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62DEA7-9DCD-4B2E-9DC5-BE121C266AFD}" type="doc">
      <dgm:prSet loTypeId="urn:microsoft.com/office/officeart/2005/8/layout/venn3" loCatId="relationship" qsTypeId="urn:microsoft.com/office/officeart/2005/8/quickstyle/3d1" qsCatId="3D" csTypeId="urn:microsoft.com/office/officeart/2018/5/colors/Iconchunking_neutralicon_colorful5" csCatId="colorful" phldr="1"/>
      <dgm:spPr/>
      <dgm:t>
        <a:bodyPr/>
        <a:lstStyle/>
        <a:p>
          <a:endParaRPr lang="en-US"/>
        </a:p>
      </dgm:t>
    </dgm:pt>
    <dgm:pt modelId="{41CDB9B8-E81E-41E7-AE89-8F6EDFC88D92}">
      <dgm:prSet phldr="0"/>
      <dgm:spPr/>
      <dgm:t>
        <a:bodyPr anchor="ctr"/>
        <a:lstStyle/>
        <a:p>
          <a:r>
            <a:rPr lang="en-US">
              <a:latin typeface="Century Gothic" panose="020B0502020202020204"/>
            </a:rPr>
            <a:t>Exploring the Business Environment</a:t>
          </a:r>
          <a:endParaRPr lang="en-US"/>
        </a:p>
      </dgm:t>
    </dgm:pt>
    <dgm:pt modelId="{5D2FF527-BA77-40BE-9414-16FAE46386BB}" type="parTrans" cxnId="{21EB7847-13AE-4881-9090-909F31360F4E}">
      <dgm:prSet/>
      <dgm:spPr/>
      <dgm:t>
        <a:bodyPr/>
        <a:lstStyle/>
        <a:p>
          <a:endParaRPr lang="en-US"/>
        </a:p>
      </dgm:t>
    </dgm:pt>
    <dgm:pt modelId="{BA791450-8D1E-4A6F-B71D-2984D9E245C4}" type="sibTrans" cxnId="{21EB7847-13AE-4881-9090-909F31360F4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D7D34C7-9466-4514-BF51-7396C17436B5}">
      <dgm:prSet/>
      <dgm:spPr/>
      <dgm:t>
        <a:bodyPr anchor="ctr"/>
        <a:lstStyle/>
        <a:p>
          <a:r>
            <a:rPr lang="en-US">
              <a:latin typeface="Century Gothic" panose="020B0502020202020204"/>
            </a:rPr>
            <a:t>Understanding Enterprise</a:t>
          </a:r>
          <a:endParaRPr lang="en-US"/>
        </a:p>
      </dgm:t>
    </dgm:pt>
    <dgm:pt modelId="{37DD6CE0-C2AA-4EB6-9E7D-14AED2127C40}" type="parTrans" cxnId="{7EEBEB1B-497E-4365-84F9-FBB75D7759E5}">
      <dgm:prSet/>
      <dgm:spPr/>
      <dgm:t>
        <a:bodyPr/>
        <a:lstStyle/>
        <a:p>
          <a:endParaRPr lang="en-US"/>
        </a:p>
      </dgm:t>
    </dgm:pt>
    <dgm:pt modelId="{483498F9-A0C2-4668-85AB-D8E6E254F73B}" type="sibTrans" cxnId="{7EEBEB1B-497E-4365-84F9-FBB75D7759E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E185869-F0D4-43E2-B08A-2F3E83EE98F3}">
      <dgm:prSet/>
      <dgm:spPr/>
      <dgm:t>
        <a:bodyPr anchor="ctr"/>
        <a:lstStyle/>
        <a:p>
          <a:r>
            <a:rPr lang="en-US">
              <a:latin typeface="Century Gothic" panose="020B0502020202020204"/>
            </a:rPr>
            <a:t>Leading in Business</a:t>
          </a:r>
          <a:endParaRPr lang="en-US"/>
        </a:p>
      </dgm:t>
    </dgm:pt>
    <dgm:pt modelId="{7EE27099-92EA-4EDF-B176-0E355876D272}" type="parTrans" cxnId="{7F970F62-30E3-4F5B-A242-825013BF84A8}">
      <dgm:prSet/>
      <dgm:spPr/>
      <dgm:t>
        <a:bodyPr/>
        <a:lstStyle/>
        <a:p>
          <a:endParaRPr lang="en-US"/>
        </a:p>
      </dgm:t>
    </dgm:pt>
    <dgm:pt modelId="{77D0876E-2BA2-4E28-ADB5-9885FCB7156A}" type="sibTrans" cxnId="{7F970F62-30E3-4F5B-A242-825013BF84A8}">
      <dgm:prSet/>
      <dgm:spPr/>
      <dgm:t>
        <a:bodyPr/>
        <a:lstStyle/>
        <a:p>
          <a:endParaRPr lang="en-US"/>
        </a:p>
      </dgm:t>
    </dgm:pt>
    <dgm:pt modelId="{CCD177A7-B04A-4FC9-99B8-C02896CC7A73}">
      <dgm:prSet phldr="0"/>
      <dgm:spPr/>
      <dgm:t>
        <a:bodyPr/>
        <a:lstStyle/>
        <a:p>
          <a:r>
            <a:rPr lang="en-US">
              <a:latin typeface="Century Gothic" panose="020B0502020202020204"/>
            </a:rPr>
            <a:t>Being Informed &amp; Making Informed decisions</a:t>
          </a:r>
        </a:p>
      </dgm:t>
    </dgm:pt>
    <dgm:pt modelId="{03CCEE1D-12B3-457A-81DA-18BFF4E43A44}" type="parTrans" cxnId="{573472E3-8B85-4564-B9F6-88F88C68A98C}">
      <dgm:prSet/>
      <dgm:spPr/>
      <dgm:t>
        <a:bodyPr/>
        <a:lstStyle/>
        <a:p>
          <a:endParaRPr lang="en-US"/>
        </a:p>
      </dgm:t>
    </dgm:pt>
    <dgm:pt modelId="{A475BC82-A84B-400A-8FAB-159C500FF2F6}" type="sibTrans" cxnId="{573472E3-8B85-4564-B9F6-88F88C68A98C}">
      <dgm:prSet/>
      <dgm:spPr/>
      <dgm:t>
        <a:bodyPr/>
        <a:lstStyle/>
        <a:p>
          <a:endParaRPr lang="en-US"/>
        </a:p>
      </dgm:t>
    </dgm:pt>
    <dgm:pt modelId="{0F94F846-54AC-4D2B-A44A-3AC197EBF73A}" type="pres">
      <dgm:prSet presAssocID="{7B62DEA7-9DCD-4B2E-9DC5-BE121C266AFD}" presName="Name0" presStyleCnt="0">
        <dgm:presLayoutVars>
          <dgm:dir/>
          <dgm:resizeHandles val="exact"/>
        </dgm:presLayoutVars>
      </dgm:prSet>
      <dgm:spPr/>
    </dgm:pt>
    <dgm:pt modelId="{77C6DEE6-723F-439E-BAE3-BAAF3FD521AD}" type="pres">
      <dgm:prSet presAssocID="{41CDB9B8-E81E-41E7-AE89-8F6EDFC88D92}" presName="Name5" presStyleLbl="vennNode1" presStyleIdx="0" presStyleCnt="4">
        <dgm:presLayoutVars>
          <dgm:bulletEnabled val="1"/>
        </dgm:presLayoutVars>
      </dgm:prSet>
      <dgm:spPr/>
    </dgm:pt>
    <dgm:pt modelId="{76F46086-4A93-4D02-A1ED-78013B08D0B2}" type="pres">
      <dgm:prSet presAssocID="{BA791450-8D1E-4A6F-B71D-2984D9E245C4}" presName="space" presStyleCnt="0"/>
      <dgm:spPr/>
    </dgm:pt>
    <dgm:pt modelId="{549A5CF3-E27B-4AC0-B6DB-B2C3C7B2B25E}" type="pres">
      <dgm:prSet presAssocID="{4D7D34C7-9466-4514-BF51-7396C17436B5}" presName="Name5" presStyleLbl="vennNode1" presStyleIdx="1" presStyleCnt="4">
        <dgm:presLayoutVars>
          <dgm:bulletEnabled val="1"/>
        </dgm:presLayoutVars>
      </dgm:prSet>
      <dgm:spPr/>
    </dgm:pt>
    <dgm:pt modelId="{8273A4D7-4949-4B5E-B818-4070EB28D87D}" type="pres">
      <dgm:prSet presAssocID="{483498F9-A0C2-4668-85AB-D8E6E254F73B}" presName="space" presStyleCnt="0"/>
      <dgm:spPr/>
    </dgm:pt>
    <dgm:pt modelId="{3181D378-619F-4EB2-B847-658F21D5C307}" type="pres">
      <dgm:prSet presAssocID="{8E185869-F0D4-43E2-B08A-2F3E83EE98F3}" presName="Name5" presStyleLbl="vennNode1" presStyleIdx="2" presStyleCnt="4">
        <dgm:presLayoutVars>
          <dgm:bulletEnabled val="1"/>
        </dgm:presLayoutVars>
      </dgm:prSet>
      <dgm:spPr/>
    </dgm:pt>
    <dgm:pt modelId="{10A6C8D2-1F25-47DA-B396-46C33736D45A}" type="pres">
      <dgm:prSet presAssocID="{77D0876E-2BA2-4E28-ADB5-9885FCB7156A}" presName="space" presStyleCnt="0"/>
      <dgm:spPr/>
    </dgm:pt>
    <dgm:pt modelId="{722259EB-DB0F-475A-AB16-259F37029805}" type="pres">
      <dgm:prSet presAssocID="{CCD177A7-B04A-4FC9-99B8-C02896CC7A73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B1E20F06-C9B1-42FC-9F8F-73328F184467}" type="presOf" srcId="{7B62DEA7-9DCD-4B2E-9DC5-BE121C266AFD}" destId="{0F94F846-54AC-4D2B-A44A-3AC197EBF73A}" srcOrd="0" destOrd="0" presId="urn:microsoft.com/office/officeart/2005/8/layout/venn3"/>
    <dgm:cxn modelId="{7EEBEB1B-497E-4365-84F9-FBB75D7759E5}" srcId="{7B62DEA7-9DCD-4B2E-9DC5-BE121C266AFD}" destId="{4D7D34C7-9466-4514-BF51-7396C17436B5}" srcOrd="1" destOrd="0" parTransId="{37DD6CE0-C2AA-4EB6-9E7D-14AED2127C40}" sibTransId="{483498F9-A0C2-4668-85AB-D8E6E254F73B}"/>
    <dgm:cxn modelId="{92B1B83B-F05D-4882-A394-8D3614FBA6BB}" type="presOf" srcId="{CCD177A7-B04A-4FC9-99B8-C02896CC7A73}" destId="{722259EB-DB0F-475A-AB16-259F37029805}" srcOrd="0" destOrd="0" presId="urn:microsoft.com/office/officeart/2005/8/layout/venn3"/>
    <dgm:cxn modelId="{8A27A63C-15DA-4B7C-9611-0AF835326070}" type="presOf" srcId="{41CDB9B8-E81E-41E7-AE89-8F6EDFC88D92}" destId="{77C6DEE6-723F-439E-BAE3-BAAF3FD521AD}" srcOrd="0" destOrd="0" presId="urn:microsoft.com/office/officeart/2005/8/layout/venn3"/>
    <dgm:cxn modelId="{7F970F62-30E3-4F5B-A242-825013BF84A8}" srcId="{7B62DEA7-9DCD-4B2E-9DC5-BE121C266AFD}" destId="{8E185869-F0D4-43E2-B08A-2F3E83EE98F3}" srcOrd="2" destOrd="0" parTransId="{7EE27099-92EA-4EDF-B176-0E355876D272}" sibTransId="{77D0876E-2BA2-4E28-ADB5-9885FCB7156A}"/>
    <dgm:cxn modelId="{21EB7847-13AE-4881-9090-909F31360F4E}" srcId="{7B62DEA7-9DCD-4B2E-9DC5-BE121C266AFD}" destId="{41CDB9B8-E81E-41E7-AE89-8F6EDFC88D92}" srcOrd="0" destOrd="0" parTransId="{5D2FF527-BA77-40BE-9414-16FAE46386BB}" sibTransId="{BA791450-8D1E-4A6F-B71D-2984D9E245C4}"/>
    <dgm:cxn modelId="{49AC6952-70F3-43E5-8C31-0B292D679116}" type="presOf" srcId="{8E185869-F0D4-43E2-B08A-2F3E83EE98F3}" destId="{3181D378-619F-4EB2-B847-658F21D5C307}" srcOrd="0" destOrd="0" presId="urn:microsoft.com/office/officeart/2005/8/layout/venn3"/>
    <dgm:cxn modelId="{573472E3-8B85-4564-B9F6-88F88C68A98C}" srcId="{7B62DEA7-9DCD-4B2E-9DC5-BE121C266AFD}" destId="{CCD177A7-B04A-4FC9-99B8-C02896CC7A73}" srcOrd="3" destOrd="0" parTransId="{03CCEE1D-12B3-457A-81DA-18BFF4E43A44}" sibTransId="{A475BC82-A84B-400A-8FAB-159C500FF2F6}"/>
    <dgm:cxn modelId="{105B32F7-3847-4D0B-B7AF-5F1061F1B955}" type="presOf" srcId="{4D7D34C7-9466-4514-BF51-7396C17436B5}" destId="{549A5CF3-E27B-4AC0-B6DB-B2C3C7B2B25E}" srcOrd="0" destOrd="0" presId="urn:microsoft.com/office/officeart/2005/8/layout/venn3"/>
    <dgm:cxn modelId="{7790AE35-9F94-4ED2-8447-ACB1B63014EA}" type="presParOf" srcId="{0F94F846-54AC-4D2B-A44A-3AC197EBF73A}" destId="{77C6DEE6-723F-439E-BAE3-BAAF3FD521AD}" srcOrd="0" destOrd="0" presId="urn:microsoft.com/office/officeart/2005/8/layout/venn3"/>
    <dgm:cxn modelId="{09044106-DDF1-43AA-8FAA-82505CC6AA53}" type="presParOf" srcId="{0F94F846-54AC-4D2B-A44A-3AC197EBF73A}" destId="{76F46086-4A93-4D02-A1ED-78013B08D0B2}" srcOrd="1" destOrd="0" presId="urn:microsoft.com/office/officeart/2005/8/layout/venn3"/>
    <dgm:cxn modelId="{7FAE0B53-CB0F-4ABB-A512-02EC1F837CBA}" type="presParOf" srcId="{0F94F846-54AC-4D2B-A44A-3AC197EBF73A}" destId="{549A5CF3-E27B-4AC0-B6DB-B2C3C7B2B25E}" srcOrd="2" destOrd="0" presId="urn:microsoft.com/office/officeart/2005/8/layout/venn3"/>
    <dgm:cxn modelId="{906FF675-232D-4D60-89FA-8B0339D0F812}" type="presParOf" srcId="{0F94F846-54AC-4D2B-A44A-3AC197EBF73A}" destId="{8273A4D7-4949-4B5E-B818-4070EB28D87D}" srcOrd="3" destOrd="0" presId="urn:microsoft.com/office/officeart/2005/8/layout/venn3"/>
    <dgm:cxn modelId="{E9082781-A5EB-4F48-A9B9-E1219A8465DD}" type="presParOf" srcId="{0F94F846-54AC-4D2B-A44A-3AC197EBF73A}" destId="{3181D378-619F-4EB2-B847-658F21D5C307}" srcOrd="4" destOrd="0" presId="urn:microsoft.com/office/officeart/2005/8/layout/venn3"/>
    <dgm:cxn modelId="{6E1E5F63-438A-49FF-824A-DB9E7D9F2849}" type="presParOf" srcId="{0F94F846-54AC-4D2B-A44A-3AC197EBF73A}" destId="{10A6C8D2-1F25-47DA-B396-46C33736D45A}" srcOrd="5" destOrd="0" presId="urn:microsoft.com/office/officeart/2005/8/layout/venn3"/>
    <dgm:cxn modelId="{605102BE-813D-40FC-BD73-9B10FC396F3B}" type="presParOf" srcId="{0F94F846-54AC-4D2B-A44A-3AC197EBF73A}" destId="{722259EB-DB0F-475A-AB16-259F37029805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43149E-4012-4537-A0EE-28A69E25FA5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1DC5096-B4AB-46D2-BEBF-959AD3F067A6}">
      <dgm:prSet phldrT="[Text]"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entury Gothic" panose="020B0502020202020204"/>
            </a:rPr>
            <a:t>Developing questions to research</a:t>
          </a:r>
          <a:endParaRPr lang="en-US"/>
        </a:p>
      </dgm:t>
    </dgm:pt>
    <dgm:pt modelId="{48E7D91F-D52D-4338-8103-CE9AEA67192D}" type="parTrans" cxnId="{DB96E79B-1059-48DD-8766-0C083687A4B2}">
      <dgm:prSet/>
      <dgm:spPr/>
      <dgm:t>
        <a:bodyPr/>
        <a:lstStyle/>
        <a:p>
          <a:endParaRPr lang="en-US"/>
        </a:p>
      </dgm:t>
    </dgm:pt>
    <dgm:pt modelId="{60BE6C7E-5449-47F7-BEC9-316BA9C1B178}" type="sibTrans" cxnId="{DB96E79B-1059-48DD-8766-0C083687A4B2}">
      <dgm:prSet/>
      <dgm:spPr/>
      <dgm:t>
        <a:bodyPr/>
        <a:lstStyle/>
        <a:p>
          <a:endParaRPr lang="en-US"/>
        </a:p>
      </dgm:t>
    </dgm:pt>
    <dgm:pt modelId="{06DBE375-AA18-4AB4-AB26-37D20316A8CC}">
      <dgm:prSet phldrT="[Text]"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entury Gothic" panose="020B0502020202020204"/>
            </a:rPr>
            <a:t>Managing Information</a:t>
          </a:r>
          <a:endParaRPr lang="en-US"/>
        </a:p>
      </dgm:t>
    </dgm:pt>
    <dgm:pt modelId="{A38F1A32-DF66-4DDE-AA73-5E2B0329B463}" type="parTrans" cxnId="{A546203E-BE05-4344-8F89-0BC637FA244C}">
      <dgm:prSet/>
      <dgm:spPr/>
      <dgm:t>
        <a:bodyPr/>
        <a:lstStyle/>
        <a:p>
          <a:endParaRPr lang="en-US"/>
        </a:p>
      </dgm:t>
    </dgm:pt>
    <dgm:pt modelId="{ACF92A1E-B22A-4FFB-9EA3-42EECC8773BC}" type="sibTrans" cxnId="{A546203E-BE05-4344-8F89-0BC637FA244C}">
      <dgm:prSet/>
      <dgm:spPr/>
      <dgm:t>
        <a:bodyPr/>
        <a:lstStyle/>
        <a:p>
          <a:endParaRPr lang="en-US"/>
        </a:p>
      </dgm:t>
    </dgm:pt>
    <dgm:pt modelId="{CF093C7B-4768-4F5F-B04C-D56A24CF1CE4}">
      <dgm:prSet phldrT="[Text]"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entury Gothic" panose="020B0502020202020204"/>
            </a:rPr>
            <a:t>Project Planning</a:t>
          </a:r>
          <a:endParaRPr lang="en-US"/>
        </a:p>
      </dgm:t>
    </dgm:pt>
    <dgm:pt modelId="{83EA7888-DD1A-4030-BA2B-ECAC449F9557}" type="parTrans" cxnId="{23E39A3D-E692-4646-80F2-EC44EF0175A5}">
      <dgm:prSet/>
      <dgm:spPr/>
      <dgm:t>
        <a:bodyPr/>
        <a:lstStyle/>
        <a:p>
          <a:endParaRPr lang="en-US"/>
        </a:p>
      </dgm:t>
    </dgm:pt>
    <dgm:pt modelId="{0A17A4F6-F549-4E1C-9289-79C24941E7AF}" type="sibTrans" cxnId="{23E39A3D-E692-4646-80F2-EC44EF0175A5}">
      <dgm:prSet/>
      <dgm:spPr/>
      <dgm:t>
        <a:bodyPr/>
        <a:lstStyle/>
        <a:p>
          <a:endParaRPr lang="en-US"/>
        </a:p>
      </dgm:t>
    </dgm:pt>
    <dgm:pt modelId="{C5BECADC-3C91-4BF2-B3EF-B4E83A4226B4}">
      <dgm:prSet phldrT="[Text]" phldr="0"/>
      <dgm:spPr/>
      <dgm:t>
        <a:bodyPr/>
        <a:lstStyle/>
        <a:p>
          <a:pPr>
            <a:lnSpc>
              <a:spcPct val="100000"/>
            </a:lnSpc>
          </a:pPr>
          <a:r>
            <a:rPr lang="en-US" err="1">
              <a:latin typeface="Century Gothic" panose="020B0502020202020204"/>
            </a:rPr>
            <a:t>Analysing</a:t>
          </a:r>
          <a:r>
            <a:rPr lang="en-US">
              <a:latin typeface="Century Gothic" panose="020B0502020202020204"/>
            </a:rPr>
            <a:t> and Evaluating Information</a:t>
          </a:r>
          <a:endParaRPr lang="en-US"/>
        </a:p>
      </dgm:t>
    </dgm:pt>
    <dgm:pt modelId="{433A3641-B535-42C5-A4B2-E12E6CCC5294}" type="parTrans" cxnId="{8FB496C7-A5B7-4202-9CDB-7C85787EC378}">
      <dgm:prSet/>
      <dgm:spPr/>
      <dgm:t>
        <a:bodyPr/>
        <a:lstStyle/>
        <a:p>
          <a:endParaRPr lang="en-US"/>
        </a:p>
      </dgm:t>
    </dgm:pt>
    <dgm:pt modelId="{639426D9-B899-48F9-B06A-04E888F69E4F}" type="sibTrans" cxnId="{8FB496C7-A5B7-4202-9CDB-7C85787EC378}">
      <dgm:prSet/>
      <dgm:spPr/>
      <dgm:t>
        <a:bodyPr/>
        <a:lstStyle/>
        <a:p>
          <a:endParaRPr lang="en-US"/>
        </a:p>
      </dgm:t>
    </dgm:pt>
    <dgm:pt modelId="{2DCE803E-F944-4C9D-AC4C-7473579A7AF3}">
      <dgm:prSet phldrT="[Text]"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entury Gothic" panose="020B0502020202020204"/>
            </a:rPr>
            <a:t>Presenting Findings &amp; Perspectives</a:t>
          </a:r>
          <a:endParaRPr lang="en-US"/>
        </a:p>
      </dgm:t>
    </dgm:pt>
    <dgm:pt modelId="{47ED9946-6F49-4F48-8173-941F775E6E5B}" type="parTrans" cxnId="{5302530A-BB90-4182-B45A-992187F25D86}">
      <dgm:prSet/>
      <dgm:spPr/>
      <dgm:t>
        <a:bodyPr/>
        <a:lstStyle/>
        <a:p>
          <a:endParaRPr lang="en-US"/>
        </a:p>
      </dgm:t>
    </dgm:pt>
    <dgm:pt modelId="{A70F5BDB-AA12-41BA-988B-4FE502DB1B6C}" type="sibTrans" cxnId="{5302530A-BB90-4182-B45A-992187F25D86}">
      <dgm:prSet/>
      <dgm:spPr/>
      <dgm:t>
        <a:bodyPr/>
        <a:lstStyle/>
        <a:p>
          <a:endParaRPr lang="en-US"/>
        </a:p>
      </dgm:t>
    </dgm:pt>
    <dgm:pt modelId="{5043174A-4841-4A1D-97AF-1A88E512A428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entury Gothic" panose="020B0502020202020204"/>
            </a:rPr>
            <a:t>Acknowledging Sources</a:t>
          </a:r>
        </a:p>
      </dgm:t>
    </dgm:pt>
    <dgm:pt modelId="{1C1DACD6-0E03-4BA1-98F6-B249E26E4631}" type="parTrans" cxnId="{9D471C07-02AF-476D-A3F7-55ACEFB1E4A5}">
      <dgm:prSet/>
      <dgm:spPr/>
    </dgm:pt>
    <dgm:pt modelId="{64B5C4EE-E651-4FFF-A857-43288CFABC1F}" type="sibTrans" cxnId="{9D471C07-02AF-476D-A3F7-55ACEFB1E4A5}">
      <dgm:prSet/>
      <dgm:spPr/>
      <dgm:t>
        <a:bodyPr/>
        <a:lstStyle/>
        <a:p>
          <a:endParaRPr lang="en-US"/>
        </a:p>
      </dgm:t>
    </dgm:pt>
    <dgm:pt modelId="{77530C40-E886-4D50-B090-10EEDA611F62}" type="pres">
      <dgm:prSet presAssocID="{C243149E-4012-4537-A0EE-28A69E25FA5B}" presName="root" presStyleCnt="0">
        <dgm:presLayoutVars>
          <dgm:dir/>
          <dgm:resizeHandles val="exact"/>
        </dgm:presLayoutVars>
      </dgm:prSet>
      <dgm:spPr/>
    </dgm:pt>
    <dgm:pt modelId="{0BA81EC7-FACF-4A64-B23F-7E350F84F495}" type="pres">
      <dgm:prSet presAssocID="{31DC5096-B4AB-46D2-BEBF-959AD3F067A6}" presName="compNode" presStyleCnt="0"/>
      <dgm:spPr/>
    </dgm:pt>
    <dgm:pt modelId="{23B721D5-E93C-4798-BF2E-D23E2846D979}" type="pres">
      <dgm:prSet presAssocID="{31DC5096-B4AB-46D2-BEBF-959AD3F067A6}" presName="bgRect" presStyleLbl="bgShp" presStyleIdx="0" presStyleCnt="6"/>
      <dgm:spPr/>
    </dgm:pt>
    <dgm:pt modelId="{7C8AEF0A-0CDD-42AF-A770-ADBDB3F571BE}" type="pres">
      <dgm:prSet presAssocID="{31DC5096-B4AB-46D2-BEBF-959AD3F067A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4D473EDA-7D62-4EF1-88FC-783CFB80E6BD}" type="pres">
      <dgm:prSet presAssocID="{31DC5096-B4AB-46D2-BEBF-959AD3F067A6}" presName="spaceRect" presStyleCnt="0"/>
      <dgm:spPr/>
    </dgm:pt>
    <dgm:pt modelId="{84CDA221-875B-4665-96BC-24CEBD77986A}" type="pres">
      <dgm:prSet presAssocID="{31DC5096-B4AB-46D2-BEBF-959AD3F067A6}" presName="parTx" presStyleLbl="revTx" presStyleIdx="0" presStyleCnt="6">
        <dgm:presLayoutVars>
          <dgm:chMax val="0"/>
          <dgm:chPref val="0"/>
        </dgm:presLayoutVars>
      </dgm:prSet>
      <dgm:spPr/>
    </dgm:pt>
    <dgm:pt modelId="{EFF39EBB-7A52-4AAE-B2A2-38FCF9708637}" type="pres">
      <dgm:prSet presAssocID="{60BE6C7E-5449-47F7-BEC9-316BA9C1B178}" presName="sibTrans" presStyleCnt="0"/>
      <dgm:spPr/>
    </dgm:pt>
    <dgm:pt modelId="{31B35C3C-844C-4B0F-98E7-8561843BD03D}" type="pres">
      <dgm:prSet presAssocID="{06DBE375-AA18-4AB4-AB26-37D20316A8CC}" presName="compNode" presStyleCnt="0"/>
      <dgm:spPr/>
    </dgm:pt>
    <dgm:pt modelId="{51187729-D7FD-49CC-B025-CE94A0E69BA8}" type="pres">
      <dgm:prSet presAssocID="{06DBE375-AA18-4AB4-AB26-37D20316A8CC}" presName="bgRect" presStyleLbl="bgShp" presStyleIdx="1" presStyleCnt="6"/>
      <dgm:spPr/>
    </dgm:pt>
    <dgm:pt modelId="{8F66C3A8-78A7-47BF-B3F5-4EECA83A13CF}" type="pres">
      <dgm:prSet presAssocID="{06DBE375-AA18-4AB4-AB26-37D20316A8C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3CFBD91B-A80F-47D5-A193-114645B7DEB1}" type="pres">
      <dgm:prSet presAssocID="{06DBE375-AA18-4AB4-AB26-37D20316A8CC}" presName="spaceRect" presStyleCnt="0"/>
      <dgm:spPr/>
    </dgm:pt>
    <dgm:pt modelId="{B7BCDE51-786F-43F2-BAD4-BAA646A71164}" type="pres">
      <dgm:prSet presAssocID="{06DBE375-AA18-4AB4-AB26-37D20316A8CC}" presName="parTx" presStyleLbl="revTx" presStyleIdx="1" presStyleCnt="6">
        <dgm:presLayoutVars>
          <dgm:chMax val="0"/>
          <dgm:chPref val="0"/>
        </dgm:presLayoutVars>
      </dgm:prSet>
      <dgm:spPr/>
    </dgm:pt>
    <dgm:pt modelId="{B401C245-417F-4EA7-A85A-5AD2161BD617}" type="pres">
      <dgm:prSet presAssocID="{ACF92A1E-B22A-4FFB-9EA3-42EECC8773BC}" presName="sibTrans" presStyleCnt="0"/>
      <dgm:spPr/>
    </dgm:pt>
    <dgm:pt modelId="{33856E3A-4605-4135-AE3D-E8F34BE6103B}" type="pres">
      <dgm:prSet presAssocID="{CF093C7B-4768-4F5F-B04C-D56A24CF1CE4}" presName="compNode" presStyleCnt="0"/>
      <dgm:spPr/>
    </dgm:pt>
    <dgm:pt modelId="{76C14B18-2D10-44CE-8ABC-5A1D47ACDBE5}" type="pres">
      <dgm:prSet presAssocID="{CF093C7B-4768-4F5F-B04C-D56A24CF1CE4}" presName="bgRect" presStyleLbl="bgShp" presStyleIdx="2" presStyleCnt="6"/>
      <dgm:spPr/>
    </dgm:pt>
    <dgm:pt modelId="{93DB5844-4F1B-4C4F-8E86-AE7D73E21C68}" type="pres">
      <dgm:prSet presAssocID="{CF093C7B-4768-4F5F-B04C-D56A24CF1CE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A8835D31-839F-4ED1-85F0-967CD31126EF}" type="pres">
      <dgm:prSet presAssocID="{CF093C7B-4768-4F5F-B04C-D56A24CF1CE4}" presName="spaceRect" presStyleCnt="0"/>
      <dgm:spPr/>
    </dgm:pt>
    <dgm:pt modelId="{F343CD73-9753-4892-AFC2-B8A0283C43E7}" type="pres">
      <dgm:prSet presAssocID="{CF093C7B-4768-4F5F-B04C-D56A24CF1CE4}" presName="parTx" presStyleLbl="revTx" presStyleIdx="2" presStyleCnt="6">
        <dgm:presLayoutVars>
          <dgm:chMax val="0"/>
          <dgm:chPref val="0"/>
        </dgm:presLayoutVars>
      </dgm:prSet>
      <dgm:spPr/>
    </dgm:pt>
    <dgm:pt modelId="{73FBEE44-A657-4B9A-B94C-4133B2EA7BD9}" type="pres">
      <dgm:prSet presAssocID="{0A17A4F6-F549-4E1C-9289-79C24941E7AF}" presName="sibTrans" presStyleCnt="0"/>
      <dgm:spPr/>
    </dgm:pt>
    <dgm:pt modelId="{D4E4E072-7C72-4A8E-ACEA-77EAE1967085}" type="pres">
      <dgm:prSet presAssocID="{C5BECADC-3C91-4BF2-B3EF-B4E83A4226B4}" presName="compNode" presStyleCnt="0"/>
      <dgm:spPr/>
    </dgm:pt>
    <dgm:pt modelId="{41E05696-9CE9-48A5-A5CB-5D6EDD76D52B}" type="pres">
      <dgm:prSet presAssocID="{C5BECADC-3C91-4BF2-B3EF-B4E83A4226B4}" presName="bgRect" presStyleLbl="bgShp" presStyleIdx="3" presStyleCnt="6"/>
      <dgm:spPr/>
    </dgm:pt>
    <dgm:pt modelId="{85C13A97-58E2-44B9-A9E3-4009221C1CFB}" type="pres">
      <dgm:prSet presAssocID="{C5BECADC-3C91-4BF2-B3EF-B4E83A4226B4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CA789A66-F4D6-4C13-93A1-E9432E1CA744}" type="pres">
      <dgm:prSet presAssocID="{C5BECADC-3C91-4BF2-B3EF-B4E83A4226B4}" presName="spaceRect" presStyleCnt="0"/>
      <dgm:spPr/>
    </dgm:pt>
    <dgm:pt modelId="{8C5252CE-48F8-4FB4-A0C1-746BCE9E6F1B}" type="pres">
      <dgm:prSet presAssocID="{C5BECADC-3C91-4BF2-B3EF-B4E83A4226B4}" presName="parTx" presStyleLbl="revTx" presStyleIdx="3" presStyleCnt="6">
        <dgm:presLayoutVars>
          <dgm:chMax val="0"/>
          <dgm:chPref val="0"/>
        </dgm:presLayoutVars>
      </dgm:prSet>
      <dgm:spPr/>
    </dgm:pt>
    <dgm:pt modelId="{DB925885-5FF7-433E-BE13-2AA86331DB70}" type="pres">
      <dgm:prSet presAssocID="{639426D9-B899-48F9-B06A-04E888F69E4F}" presName="sibTrans" presStyleCnt="0"/>
      <dgm:spPr/>
    </dgm:pt>
    <dgm:pt modelId="{8C6E62B3-FE46-4DA1-BD11-D1F15745DD20}" type="pres">
      <dgm:prSet presAssocID="{2DCE803E-F944-4C9D-AC4C-7473579A7AF3}" presName="compNode" presStyleCnt="0"/>
      <dgm:spPr/>
    </dgm:pt>
    <dgm:pt modelId="{64E52746-F533-47A0-9F11-C1D3E944A8C3}" type="pres">
      <dgm:prSet presAssocID="{2DCE803E-F944-4C9D-AC4C-7473579A7AF3}" presName="bgRect" presStyleLbl="bgShp" presStyleIdx="4" presStyleCnt="6"/>
      <dgm:spPr/>
    </dgm:pt>
    <dgm:pt modelId="{266EAA06-C672-448C-8FE6-1214392D0F50}" type="pres">
      <dgm:prSet presAssocID="{2DCE803E-F944-4C9D-AC4C-7473579A7AF3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3BA72528-6904-44BA-9218-56730EDC2E94}" type="pres">
      <dgm:prSet presAssocID="{2DCE803E-F944-4C9D-AC4C-7473579A7AF3}" presName="spaceRect" presStyleCnt="0"/>
      <dgm:spPr/>
    </dgm:pt>
    <dgm:pt modelId="{BC5D4671-2E67-4EF9-850F-9E340EC4FE63}" type="pres">
      <dgm:prSet presAssocID="{2DCE803E-F944-4C9D-AC4C-7473579A7AF3}" presName="parTx" presStyleLbl="revTx" presStyleIdx="4" presStyleCnt="6">
        <dgm:presLayoutVars>
          <dgm:chMax val="0"/>
          <dgm:chPref val="0"/>
        </dgm:presLayoutVars>
      </dgm:prSet>
      <dgm:spPr/>
    </dgm:pt>
    <dgm:pt modelId="{DBAB6C71-A579-4814-925A-EBE8E3DA4F74}" type="pres">
      <dgm:prSet presAssocID="{A70F5BDB-AA12-41BA-988B-4FE502DB1B6C}" presName="sibTrans" presStyleCnt="0"/>
      <dgm:spPr/>
    </dgm:pt>
    <dgm:pt modelId="{BCF7F525-06CB-4576-9288-2653817B0717}" type="pres">
      <dgm:prSet presAssocID="{5043174A-4841-4A1D-97AF-1A88E512A428}" presName="compNode" presStyleCnt="0"/>
      <dgm:spPr/>
    </dgm:pt>
    <dgm:pt modelId="{77C24313-143D-4BC5-96EE-F8CA09A1B816}" type="pres">
      <dgm:prSet presAssocID="{5043174A-4841-4A1D-97AF-1A88E512A428}" presName="bgRect" presStyleLbl="bgShp" presStyleIdx="5" presStyleCnt="6"/>
      <dgm:spPr/>
    </dgm:pt>
    <dgm:pt modelId="{411A7B56-C49F-49E7-8E9C-0FAABE8ADFA4}" type="pres">
      <dgm:prSet presAssocID="{5043174A-4841-4A1D-97AF-1A88E512A428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B2C9F82-401D-4A63-B3DD-9D0F15087AF5}" type="pres">
      <dgm:prSet presAssocID="{5043174A-4841-4A1D-97AF-1A88E512A428}" presName="spaceRect" presStyleCnt="0"/>
      <dgm:spPr/>
    </dgm:pt>
    <dgm:pt modelId="{9B18F8F7-D225-478C-8BFA-4B5723829E76}" type="pres">
      <dgm:prSet presAssocID="{5043174A-4841-4A1D-97AF-1A88E512A428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9D471C07-02AF-476D-A3F7-55ACEFB1E4A5}" srcId="{C243149E-4012-4537-A0EE-28A69E25FA5B}" destId="{5043174A-4841-4A1D-97AF-1A88E512A428}" srcOrd="5" destOrd="0" parTransId="{1C1DACD6-0E03-4BA1-98F6-B249E26E4631}" sibTransId="{64B5C4EE-E651-4FFF-A857-43288CFABC1F}"/>
    <dgm:cxn modelId="{5302530A-BB90-4182-B45A-992187F25D86}" srcId="{C243149E-4012-4537-A0EE-28A69E25FA5B}" destId="{2DCE803E-F944-4C9D-AC4C-7473579A7AF3}" srcOrd="4" destOrd="0" parTransId="{47ED9946-6F49-4F48-8173-941F775E6E5B}" sibTransId="{A70F5BDB-AA12-41BA-988B-4FE502DB1B6C}"/>
    <dgm:cxn modelId="{C0D78D1A-722F-45C8-A3F8-9ED8B719276C}" type="presOf" srcId="{31DC5096-B4AB-46D2-BEBF-959AD3F067A6}" destId="{84CDA221-875B-4665-96BC-24CEBD77986A}" srcOrd="0" destOrd="0" presId="urn:microsoft.com/office/officeart/2018/2/layout/IconVerticalSolidList"/>
    <dgm:cxn modelId="{3047132A-FB9B-4B90-A66C-ED20252F5E65}" type="presOf" srcId="{2DCE803E-F944-4C9D-AC4C-7473579A7AF3}" destId="{BC5D4671-2E67-4EF9-850F-9E340EC4FE63}" srcOrd="0" destOrd="0" presId="urn:microsoft.com/office/officeart/2018/2/layout/IconVerticalSolidList"/>
    <dgm:cxn modelId="{23E39A3D-E692-4646-80F2-EC44EF0175A5}" srcId="{C243149E-4012-4537-A0EE-28A69E25FA5B}" destId="{CF093C7B-4768-4F5F-B04C-D56A24CF1CE4}" srcOrd="2" destOrd="0" parTransId="{83EA7888-DD1A-4030-BA2B-ECAC449F9557}" sibTransId="{0A17A4F6-F549-4E1C-9289-79C24941E7AF}"/>
    <dgm:cxn modelId="{A546203E-BE05-4344-8F89-0BC637FA244C}" srcId="{C243149E-4012-4537-A0EE-28A69E25FA5B}" destId="{06DBE375-AA18-4AB4-AB26-37D20316A8CC}" srcOrd="1" destOrd="0" parTransId="{A38F1A32-DF66-4DDE-AA73-5E2B0329B463}" sibTransId="{ACF92A1E-B22A-4FFB-9EA3-42EECC8773BC}"/>
    <dgm:cxn modelId="{5EC34173-DC87-4F8F-BF67-2E754FF14F60}" type="presOf" srcId="{C5BECADC-3C91-4BF2-B3EF-B4E83A4226B4}" destId="{8C5252CE-48F8-4FB4-A0C1-746BCE9E6F1B}" srcOrd="0" destOrd="0" presId="urn:microsoft.com/office/officeart/2018/2/layout/IconVerticalSolidList"/>
    <dgm:cxn modelId="{AD586C54-3DE9-4F61-9307-AE8D4A5663D5}" type="presOf" srcId="{5043174A-4841-4A1D-97AF-1A88E512A428}" destId="{9B18F8F7-D225-478C-8BFA-4B5723829E76}" srcOrd="0" destOrd="0" presId="urn:microsoft.com/office/officeart/2018/2/layout/IconVerticalSolidList"/>
    <dgm:cxn modelId="{DB96E79B-1059-48DD-8766-0C083687A4B2}" srcId="{C243149E-4012-4537-A0EE-28A69E25FA5B}" destId="{31DC5096-B4AB-46D2-BEBF-959AD3F067A6}" srcOrd="0" destOrd="0" parTransId="{48E7D91F-D52D-4338-8103-CE9AEA67192D}" sibTransId="{60BE6C7E-5449-47F7-BEC9-316BA9C1B178}"/>
    <dgm:cxn modelId="{CCD699BF-D0A8-4AD4-8AFB-C7C86ABF8123}" type="presOf" srcId="{CF093C7B-4768-4F5F-B04C-D56A24CF1CE4}" destId="{F343CD73-9753-4892-AFC2-B8A0283C43E7}" srcOrd="0" destOrd="0" presId="urn:microsoft.com/office/officeart/2018/2/layout/IconVerticalSolidList"/>
    <dgm:cxn modelId="{8FB496C7-A5B7-4202-9CDB-7C85787EC378}" srcId="{C243149E-4012-4537-A0EE-28A69E25FA5B}" destId="{C5BECADC-3C91-4BF2-B3EF-B4E83A4226B4}" srcOrd="3" destOrd="0" parTransId="{433A3641-B535-42C5-A4B2-E12E6CCC5294}" sibTransId="{639426D9-B899-48F9-B06A-04E888F69E4F}"/>
    <dgm:cxn modelId="{604F5CE8-9DE9-4E5A-8C15-44FA050B0822}" type="presOf" srcId="{06DBE375-AA18-4AB4-AB26-37D20316A8CC}" destId="{B7BCDE51-786F-43F2-BAD4-BAA646A71164}" srcOrd="0" destOrd="0" presId="urn:microsoft.com/office/officeart/2018/2/layout/IconVerticalSolidList"/>
    <dgm:cxn modelId="{0206FDF6-4505-46E2-BC01-F8916DBD0B2C}" type="presOf" srcId="{C243149E-4012-4537-A0EE-28A69E25FA5B}" destId="{77530C40-E886-4D50-B090-10EEDA611F62}" srcOrd="0" destOrd="0" presId="urn:microsoft.com/office/officeart/2018/2/layout/IconVerticalSolidList"/>
    <dgm:cxn modelId="{DFEEE1F7-6575-4F0A-A931-DD9F3963D518}" type="presParOf" srcId="{77530C40-E886-4D50-B090-10EEDA611F62}" destId="{0BA81EC7-FACF-4A64-B23F-7E350F84F495}" srcOrd="0" destOrd="0" presId="urn:microsoft.com/office/officeart/2018/2/layout/IconVerticalSolidList"/>
    <dgm:cxn modelId="{96427532-0D2E-4FC8-9B79-AFE77421EAA5}" type="presParOf" srcId="{0BA81EC7-FACF-4A64-B23F-7E350F84F495}" destId="{23B721D5-E93C-4798-BF2E-D23E2846D979}" srcOrd="0" destOrd="0" presId="urn:microsoft.com/office/officeart/2018/2/layout/IconVerticalSolidList"/>
    <dgm:cxn modelId="{1CAEF841-1F80-4C40-9603-458976824FD7}" type="presParOf" srcId="{0BA81EC7-FACF-4A64-B23F-7E350F84F495}" destId="{7C8AEF0A-0CDD-42AF-A770-ADBDB3F571BE}" srcOrd="1" destOrd="0" presId="urn:microsoft.com/office/officeart/2018/2/layout/IconVerticalSolidList"/>
    <dgm:cxn modelId="{7C192A18-E823-4F7C-BDA4-7FEC9C498C91}" type="presParOf" srcId="{0BA81EC7-FACF-4A64-B23F-7E350F84F495}" destId="{4D473EDA-7D62-4EF1-88FC-783CFB80E6BD}" srcOrd="2" destOrd="0" presId="urn:microsoft.com/office/officeart/2018/2/layout/IconVerticalSolidList"/>
    <dgm:cxn modelId="{0B3637DF-7385-4B79-9CFE-6A04890ED396}" type="presParOf" srcId="{0BA81EC7-FACF-4A64-B23F-7E350F84F495}" destId="{84CDA221-875B-4665-96BC-24CEBD77986A}" srcOrd="3" destOrd="0" presId="urn:microsoft.com/office/officeart/2018/2/layout/IconVerticalSolidList"/>
    <dgm:cxn modelId="{22858DE3-99E0-4DC8-B127-4723018EB250}" type="presParOf" srcId="{77530C40-E886-4D50-B090-10EEDA611F62}" destId="{EFF39EBB-7A52-4AAE-B2A2-38FCF9708637}" srcOrd="1" destOrd="0" presId="urn:microsoft.com/office/officeart/2018/2/layout/IconVerticalSolidList"/>
    <dgm:cxn modelId="{1CA0E58E-B5AB-4020-BF90-C1DC1E28FE76}" type="presParOf" srcId="{77530C40-E886-4D50-B090-10EEDA611F62}" destId="{31B35C3C-844C-4B0F-98E7-8561843BD03D}" srcOrd="2" destOrd="0" presId="urn:microsoft.com/office/officeart/2018/2/layout/IconVerticalSolidList"/>
    <dgm:cxn modelId="{77BA379E-4A79-4433-90A0-DE7B6D54D4CD}" type="presParOf" srcId="{31B35C3C-844C-4B0F-98E7-8561843BD03D}" destId="{51187729-D7FD-49CC-B025-CE94A0E69BA8}" srcOrd="0" destOrd="0" presId="urn:microsoft.com/office/officeart/2018/2/layout/IconVerticalSolidList"/>
    <dgm:cxn modelId="{78D20F6A-F99C-4146-BDD4-0F5C91591596}" type="presParOf" srcId="{31B35C3C-844C-4B0F-98E7-8561843BD03D}" destId="{8F66C3A8-78A7-47BF-B3F5-4EECA83A13CF}" srcOrd="1" destOrd="0" presId="urn:microsoft.com/office/officeart/2018/2/layout/IconVerticalSolidList"/>
    <dgm:cxn modelId="{FC724CAF-E803-4413-B7B7-EC3E8F27829F}" type="presParOf" srcId="{31B35C3C-844C-4B0F-98E7-8561843BD03D}" destId="{3CFBD91B-A80F-47D5-A193-114645B7DEB1}" srcOrd="2" destOrd="0" presId="urn:microsoft.com/office/officeart/2018/2/layout/IconVerticalSolidList"/>
    <dgm:cxn modelId="{BBEDF4D8-2E39-4AAA-9478-AE7746411473}" type="presParOf" srcId="{31B35C3C-844C-4B0F-98E7-8561843BD03D}" destId="{B7BCDE51-786F-43F2-BAD4-BAA646A71164}" srcOrd="3" destOrd="0" presId="urn:microsoft.com/office/officeart/2018/2/layout/IconVerticalSolidList"/>
    <dgm:cxn modelId="{4D034BB8-162D-4707-81E9-01D46B243AA2}" type="presParOf" srcId="{77530C40-E886-4D50-B090-10EEDA611F62}" destId="{B401C245-417F-4EA7-A85A-5AD2161BD617}" srcOrd="3" destOrd="0" presId="urn:microsoft.com/office/officeart/2018/2/layout/IconVerticalSolidList"/>
    <dgm:cxn modelId="{A07FD83F-5CF1-4C69-8101-9BED4B084BF4}" type="presParOf" srcId="{77530C40-E886-4D50-B090-10EEDA611F62}" destId="{33856E3A-4605-4135-AE3D-E8F34BE6103B}" srcOrd="4" destOrd="0" presId="urn:microsoft.com/office/officeart/2018/2/layout/IconVerticalSolidList"/>
    <dgm:cxn modelId="{AB560755-669B-4614-98D8-76ADDD08F391}" type="presParOf" srcId="{33856E3A-4605-4135-AE3D-E8F34BE6103B}" destId="{76C14B18-2D10-44CE-8ABC-5A1D47ACDBE5}" srcOrd="0" destOrd="0" presId="urn:microsoft.com/office/officeart/2018/2/layout/IconVerticalSolidList"/>
    <dgm:cxn modelId="{778AD8F0-E32B-4310-9502-ACFC2F2C4C28}" type="presParOf" srcId="{33856E3A-4605-4135-AE3D-E8F34BE6103B}" destId="{93DB5844-4F1B-4C4F-8E86-AE7D73E21C68}" srcOrd="1" destOrd="0" presId="urn:microsoft.com/office/officeart/2018/2/layout/IconVerticalSolidList"/>
    <dgm:cxn modelId="{25DB771A-3532-4993-9E87-1BCABEA8E3AB}" type="presParOf" srcId="{33856E3A-4605-4135-AE3D-E8F34BE6103B}" destId="{A8835D31-839F-4ED1-85F0-967CD31126EF}" srcOrd="2" destOrd="0" presId="urn:microsoft.com/office/officeart/2018/2/layout/IconVerticalSolidList"/>
    <dgm:cxn modelId="{307391EC-1889-4F09-8FF3-830F041DC218}" type="presParOf" srcId="{33856E3A-4605-4135-AE3D-E8F34BE6103B}" destId="{F343CD73-9753-4892-AFC2-B8A0283C43E7}" srcOrd="3" destOrd="0" presId="urn:microsoft.com/office/officeart/2018/2/layout/IconVerticalSolidList"/>
    <dgm:cxn modelId="{8642D1E3-9CFE-469C-A986-3C38A7D73EDF}" type="presParOf" srcId="{77530C40-E886-4D50-B090-10EEDA611F62}" destId="{73FBEE44-A657-4B9A-B94C-4133B2EA7BD9}" srcOrd="5" destOrd="0" presId="urn:microsoft.com/office/officeart/2018/2/layout/IconVerticalSolidList"/>
    <dgm:cxn modelId="{BB6CE170-9EC3-44CB-A853-AA505ABA3935}" type="presParOf" srcId="{77530C40-E886-4D50-B090-10EEDA611F62}" destId="{D4E4E072-7C72-4A8E-ACEA-77EAE1967085}" srcOrd="6" destOrd="0" presId="urn:microsoft.com/office/officeart/2018/2/layout/IconVerticalSolidList"/>
    <dgm:cxn modelId="{2E6613A7-77D0-4B71-8ACA-ADE0919F25AE}" type="presParOf" srcId="{D4E4E072-7C72-4A8E-ACEA-77EAE1967085}" destId="{41E05696-9CE9-48A5-A5CB-5D6EDD76D52B}" srcOrd="0" destOrd="0" presId="urn:microsoft.com/office/officeart/2018/2/layout/IconVerticalSolidList"/>
    <dgm:cxn modelId="{D85C5122-1911-49FE-A73B-B7580DA31883}" type="presParOf" srcId="{D4E4E072-7C72-4A8E-ACEA-77EAE1967085}" destId="{85C13A97-58E2-44B9-A9E3-4009221C1CFB}" srcOrd="1" destOrd="0" presId="urn:microsoft.com/office/officeart/2018/2/layout/IconVerticalSolidList"/>
    <dgm:cxn modelId="{CD60B863-7D06-4F8F-8997-8696DF333379}" type="presParOf" srcId="{D4E4E072-7C72-4A8E-ACEA-77EAE1967085}" destId="{CA789A66-F4D6-4C13-93A1-E9432E1CA744}" srcOrd="2" destOrd="0" presId="urn:microsoft.com/office/officeart/2018/2/layout/IconVerticalSolidList"/>
    <dgm:cxn modelId="{1BB6AACF-3000-41D7-A547-9F9D365E571E}" type="presParOf" srcId="{D4E4E072-7C72-4A8E-ACEA-77EAE1967085}" destId="{8C5252CE-48F8-4FB4-A0C1-746BCE9E6F1B}" srcOrd="3" destOrd="0" presId="urn:microsoft.com/office/officeart/2018/2/layout/IconVerticalSolidList"/>
    <dgm:cxn modelId="{FEE67DF6-5BC4-4548-BC58-0B5F8A861BDF}" type="presParOf" srcId="{77530C40-E886-4D50-B090-10EEDA611F62}" destId="{DB925885-5FF7-433E-BE13-2AA86331DB70}" srcOrd="7" destOrd="0" presId="urn:microsoft.com/office/officeart/2018/2/layout/IconVerticalSolidList"/>
    <dgm:cxn modelId="{624A938B-A10C-4763-A3C8-5DBCEDD0FCD6}" type="presParOf" srcId="{77530C40-E886-4D50-B090-10EEDA611F62}" destId="{8C6E62B3-FE46-4DA1-BD11-D1F15745DD20}" srcOrd="8" destOrd="0" presId="urn:microsoft.com/office/officeart/2018/2/layout/IconVerticalSolidList"/>
    <dgm:cxn modelId="{42CDE5EF-F35D-4EB6-9081-93C6E0B89D88}" type="presParOf" srcId="{8C6E62B3-FE46-4DA1-BD11-D1F15745DD20}" destId="{64E52746-F533-47A0-9F11-C1D3E944A8C3}" srcOrd="0" destOrd="0" presId="urn:microsoft.com/office/officeart/2018/2/layout/IconVerticalSolidList"/>
    <dgm:cxn modelId="{12B20D89-40AF-4DE4-8915-8EEA75808E1A}" type="presParOf" srcId="{8C6E62B3-FE46-4DA1-BD11-D1F15745DD20}" destId="{266EAA06-C672-448C-8FE6-1214392D0F50}" srcOrd="1" destOrd="0" presId="urn:microsoft.com/office/officeart/2018/2/layout/IconVerticalSolidList"/>
    <dgm:cxn modelId="{2DC9E1CE-2E96-4D75-A28B-62FD10AE4ACA}" type="presParOf" srcId="{8C6E62B3-FE46-4DA1-BD11-D1F15745DD20}" destId="{3BA72528-6904-44BA-9218-56730EDC2E94}" srcOrd="2" destOrd="0" presId="urn:microsoft.com/office/officeart/2018/2/layout/IconVerticalSolidList"/>
    <dgm:cxn modelId="{022EA96D-B624-4A09-B9E5-3EC87C37F79B}" type="presParOf" srcId="{8C6E62B3-FE46-4DA1-BD11-D1F15745DD20}" destId="{BC5D4671-2E67-4EF9-850F-9E340EC4FE63}" srcOrd="3" destOrd="0" presId="urn:microsoft.com/office/officeart/2018/2/layout/IconVerticalSolidList"/>
    <dgm:cxn modelId="{ED483543-B45A-4133-B01B-89CC79B94161}" type="presParOf" srcId="{77530C40-E886-4D50-B090-10EEDA611F62}" destId="{DBAB6C71-A579-4814-925A-EBE8E3DA4F74}" srcOrd="9" destOrd="0" presId="urn:microsoft.com/office/officeart/2018/2/layout/IconVerticalSolidList"/>
    <dgm:cxn modelId="{672EE13A-BF66-48CC-92D9-C60C41471BAC}" type="presParOf" srcId="{77530C40-E886-4D50-B090-10EEDA611F62}" destId="{BCF7F525-06CB-4576-9288-2653817B0717}" srcOrd="10" destOrd="0" presId="urn:microsoft.com/office/officeart/2018/2/layout/IconVerticalSolidList"/>
    <dgm:cxn modelId="{28AE8128-5897-4B38-A281-98700828847B}" type="presParOf" srcId="{BCF7F525-06CB-4576-9288-2653817B0717}" destId="{77C24313-143D-4BC5-96EE-F8CA09A1B816}" srcOrd="0" destOrd="0" presId="urn:microsoft.com/office/officeart/2018/2/layout/IconVerticalSolidList"/>
    <dgm:cxn modelId="{FCC27D80-5E70-4500-8098-B1ED40599C5E}" type="presParOf" srcId="{BCF7F525-06CB-4576-9288-2653817B0717}" destId="{411A7B56-C49F-49E7-8E9C-0FAABE8ADFA4}" srcOrd="1" destOrd="0" presId="urn:microsoft.com/office/officeart/2018/2/layout/IconVerticalSolidList"/>
    <dgm:cxn modelId="{D832D638-27FB-4B25-B1BC-A4FAF6221F84}" type="presParOf" srcId="{BCF7F525-06CB-4576-9288-2653817B0717}" destId="{1B2C9F82-401D-4A63-B3DD-9D0F15087AF5}" srcOrd="2" destOrd="0" presId="urn:microsoft.com/office/officeart/2018/2/layout/IconVerticalSolidList"/>
    <dgm:cxn modelId="{F3FD8B1F-F041-43C8-AEBA-FDAF4BC52964}" type="presParOf" srcId="{BCF7F525-06CB-4576-9288-2653817B0717}" destId="{9B18F8F7-D225-478C-8BFA-4B5723829E7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B6D24F-4664-45E9-A86B-94CB1EE61E96}">
      <dsp:nvSpPr>
        <dsp:cNvPr id="0" name=""/>
        <dsp:cNvSpPr/>
      </dsp:nvSpPr>
      <dsp:spPr>
        <a:xfrm>
          <a:off x="0" y="49866"/>
          <a:ext cx="4216401" cy="895050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Business, Economics, LCVP and </a:t>
          </a:r>
          <a:r>
            <a:rPr lang="en-US" sz="1600" kern="1200" err="1"/>
            <a:t>Maths</a:t>
          </a:r>
          <a:r>
            <a:rPr lang="en-US" sz="1600" kern="1200"/>
            <a:t> teacher in Newbridge College </a:t>
          </a:r>
          <a:endParaRPr lang="en-US" sz="1600" b="1" kern="1200"/>
        </a:p>
      </dsp:txBody>
      <dsp:txXfrm>
        <a:off x="43693" y="93559"/>
        <a:ext cx="4129015" cy="807664"/>
      </dsp:txXfrm>
    </dsp:sp>
    <dsp:sp modelId="{803DB523-27DE-4B07-8C34-0ADF3B127107}">
      <dsp:nvSpPr>
        <dsp:cNvPr id="0" name=""/>
        <dsp:cNvSpPr/>
      </dsp:nvSpPr>
      <dsp:spPr>
        <a:xfrm>
          <a:off x="0" y="990997"/>
          <a:ext cx="4216401" cy="895050"/>
        </a:xfrm>
        <a:prstGeom prst="roundRect">
          <a:avLst/>
        </a:prstGeom>
        <a:solidFill>
          <a:schemeClr val="accent5">
            <a:shade val="80000"/>
            <a:hueOff val="-57894"/>
            <a:satOff val="4080"/>
            <a:lumOff val="674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Over 22 years’ experience teaching Leaving Certificate Business. </a:t>
          </a:r>
        </a:p>
      </dsp:txBody>
      <dsp:txXfrm>
        <a:off x="43693" y="1034690"/>
        <a:ext cx="4129015" cy="807664"/>
      </dsp:txXfrm>
    </dsp:sp>
    <dsp:sp modelId="{D3914D47-DBAC-4223-861F-5E72693ADDC0}">
      <dsp:nvSpPr>
        <dsp:cNvPr id="0" name=""/>
        <dsp:cNvSpPr/>
      </dsp:nvSpPr>
      <dsp:spPr>
        <a:xfrm>
          <a:off x="0" y="1932127"/>
          <a:ext cx="4216401" cy="895050"/>
        </a:xfrm>
        <a:prstGeom prst="roundRect">
          <a:avLst/>
        </a:prstGeom>
        <a:solidFill>
          <a:schemeClr val="accent5">
            <a:shade val="80000"/>
            <a:hueOff val="-115787"/>
            <a:satOff val="8159"/>
            <a:lumOff val="134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An active member of the BSTAI, serving as secretary and chairperson of the Kildare branch for many years. </a:t>
          </a:r>
        </a:p>
      </dsp:txBody>
      <dsp:txXfrm>
        <a:off x="43693" y="1975820"/>
        <a:ext cx="4129015" cy="807664"/>
      </dsp:txXfrm>
    </dsp:sp>
    <dsp:sp modelId="{171C3E26-7477-447C-85F2-AC1084C52522}">
      <dsp:nvSpPr>
        <dsp:cNvPr id="0" name=""/>
        <dsp:cNvSpPr/>
      </dsp:nvSpPr>
      <dsp:spPr>
        <a:xfrm>
          <a:off x="0" y="2873257"/>
          <a:ext cx="4216401" cy="895050"/>
        </a:xfrm>
        <a:prstGeom prst="roundRect">
          <a:avLst/>
        </a:prstGeom>
        <a:solidFill>
          <a:schemeClr val="accent5">
            <a:shade val="80000"/>
            <a:hueOff val="-173681"/>
            <a:satOff val="12239"/>
            <a:lumOff val="2023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Currently serving as Conference Treasurer on the BSTAI National Executive</a:t>
          </a:r>
        </a:p>
      </dsp:txBody>
      <dsp:txXfrm>
        <a:off x="43693" y="2916950"/>
        <a:ext cx="4129015" cy="8076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D0DB8A-DFCF-4560-833C-73B58222144A}">
      <dsp:nvSpPr>
        <dsp:cNvPr id="0" name=""/>
        <dsp:cNvSpPr/>
      </dsp:nvSpPr>
      <dsp:spPr>
        <a:xfrm>
          <a:off x="0" y="55773"/>
          <a:ext cx="3643425" cy="89505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latin typeface="Century Gothic" panose="020B0502020202020204"/>
            </a:rPr>
            <a:t>Business, LCVP and French teacher in Newbridge College</a:t>
          </a:r>
        </a:p>
      </dsp:txBody>
      <dsp:txXfrm>
        <a:off x="43693" y="99466"/>
        <a:ext cx="3556039" cy="807664"/>
      </dsp:txXfrm>
    </dsp:sp>
    <dsp:sp modelId="{40755B2C-C9A8-4AC7-8148-558B4318D7AB}">
      <dsp:nvSpPr>
        <dsp:cNvPr id="0" name=""/>
        <dsp:cNvSpPr/>
      </dsp:nvSpPr>
      <dsp:spPr>
        <a:xfrm>
          <a:off x="0" y="996903"/>
          <a:ext cx="3643425" cy="895050"/>
        </a:xfrm>
        <a:prstGeom prst="roundRect">
          <a:avLst/>
        </a:prstGeom>
        <a:solidFill>
          <a:schemeClr val="accent1">
            <a:shade val="50000"/>
            <a:hueOff val="0"/>
            <a:satOff val="-1985"/>
            <a:lumOff val="2184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latin typeface="Century Gothic" panose="020B0502020202020204"/>
            </a:rPr>
            <a:t>Over 16 years’ experience teaching Leaving Certificate Business. </a:t>
          </a:r>
        </a:p>
      </dsp:txBody>
      <dsp:txXfrm>
        <a:off x="43693" y="1040596"/>
        <a:ext cx="3556039" cy="807664"/>
      </dsp:txXfrm>
    </dsp:sp>
    <dsp:sp modelId="{51C685A0-F19C-4D72-946E-2BB0CFBF59E4}">
      <dsp:nvSpPr>
        <dsp:cNvPr id="0" name=""/>
        <dsp:cNvSpPr/>
      </dsp:nvSpPr>
      <dsp:spPr>
        <a:xfrm>
          <a:off x="0" y="1938034"/>
          <a:ext cx="3643425" cy="895050"/>
        </a:xfrm>
        <a:prstGeom prst="roundRect">
          <a:avLst/>
        </a:prstGeom>
        <a:solidFill>
          <a:schemeClr val="accent1">
            <a:shade val="50000"/>
            <a:hueOff val="0"/>
            <a:satOff val="-3970"/>
            <a:lumOff val="4369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latin typeface="Century Gothic" panose="020B0502020202020204"/>
            </a:rPr>
            <a:t>Has worked with the State Examinations Commission </a:t>
          </a:r>
        </a:p>
      </dsp:txBody>
      <dsp:txXfrm>
        <a:off x="43693" y="1981727"/>
        <a:ext cx="3556039" cy="807664"/>
      </dsp:txXfrm>
    </dsp:sp>
    <dsp:sp modelId="{041E86E2-2F54-4F4D-AD57-799994FBE6AE}">
      <dsp:nvSpPr>
        <dsp:cNvPr id="0" name=""/>
        <dsp:cNvSpPr/>
      </dsp:nvSpPr>
      <dsp:spPr>
        <a:xfrm>
          <a:off x="0" y="2879164"/>
          <a:ext cx="3643425" cy="895050"/>
        </a:xfrm>
        <a:prstGeom prst="roundRect">
          <a:avLst/>
        </a:prstGeom>
        <a:solidFill>
          <a:schemeClr val="accent1">
            <a:shade val="50000"/>
            <a:hueOff val="0"/>
            <a:satOff val="-1985"/>
            <a:lumOff val="2184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latin typeface="Century Gothic" panose="020B0502020202020204"/>
            </a:rPr>
            <a:t>Active member of the BSTAI, having presented with Julie on several occasions</a:t>
          </a:r>
        </a:p>
      </dsp:txBody>
      <dsp:txXfrm>
        <a:off x="43693" y="2922857"/>
        <a:ext cx="3556039" cy="8076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6DEE6-723F-439E-BAE3-BAAF3FD521AD}">
      <dsp:nvSpPr>
        <dsp:cNvPr id="0" name=""/>
        <dsp:cNvSpPr/>
      </dsp:nvSpPr>
      <dsp:spPr>
        <a:xfrm>
          <a:off x="3222" y="746860"/>
          <a:ext cx="3233432" cy="3233432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77947" tIns="26670" rIns="177947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Century Gothic" panose="020B0502020202020204"/>
            </a:rPr>
            <a:t>Exploring the Business Environment</a:t>
          </a:r>
          <a:endParaRPr lang="en-US" sz="2100" kern="1200"/>
        </a:p>
      </dsp:txBody>
      <dsp:txXfrm>
        <a:off x="476747" y="1220385"/>
        <a:ext cx="2286382" cy="2286382"/>
      </dsp:txXfrm>
    </dsp:sp>
    <dsp:sp modelId="{549A5CF3-E27B-4AC0-B6DB-B2C3C7B2B25E}">
      <dsp:nvSpPr>
        <dsp:cNvPr id="0" name=""/>
        <dsp:cNvSpPr/>
      </dsp:nvSpPr>
      <dsp:spPr>
        <a:xfrm>
          <a:off x="2589968" y="746860"/>
          <a:ext cx="3233432" cy="3233432"/>
        </a:xfrm>
        <a:prstGeom prst="ellipse">
          <a:avLst/>
        </a:prstGeom>
        <a:solidFill>
          <a:schemeClr val="accent5">
            <a:alpha val="50000"/>
            <a:hueOff val="1346427"/>
            <a:satOff val="4018"/>
            <a:lumOff val="523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77947" tIns="26670" rIns="177947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Century Gothic" panose="020B0502020202020204"/>
            </a:rPr>
            <a:t>Understanding Enterprise</a:t>
          </a:r>
          <a:endParaRPr lang="en-US" sz="2100" kern="1200"/>
        </a:p>
      </dsp:txBody>
      <dsp:txXfrm>
        <a:off x="3063493" y="1220385"/>
        <a:ext cx="2286382" cy="2286382"/>
      </dsp:txXfrm>
    </dsp:sp>
    <dsp:sp modelId="{3181D378-619F-4EB2-B847-658F21D5C307}">
      <dsp:nvSpPr>
        <dsp:cNvPr id="0" name=""/>
        <dsp:cNvSpPr/>
      </dsp:nvSpPr>
      <dsp:spPr>
        <a:xfrm>
          <a:off x="5176714" y="746860"/>
          <a:ext cx="3233432" cy="3233432"/>
        </a:xfrm>
        <a:prstGeom prst="ellipse">
          <a:avLst/>
        </a:prstGeom>
        <a:solidFill>
          <a:schemeClr val="accent5">
            <a:alpha val="50000"/>
            <a:hueOff val="2692854"/>
            <a:satOff val="8035"/>
            <a:lumOff val="1045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77947" tIns="26670" rIns="177947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Century Gothic" panose="020B0502020202020204"/>
            </a:rPr>
            <a:t>Leading in Business</a:t>
          </a:r>
          <a:endParaRPr lang="en-US" sz="2100" kern="1200"/>
        </a:p>
      </dsp:txBody>
      <dsp:txXfrm>
        <a:off x="5650239" y="1220385"/>
        <a:ext cx="2286382" cy="2286382"/>
      </dsp:txXfrm>
    </dsp:sp>
    <dsp:sp modelId="{722259EB-DB0F-475A-AB16-259F37029805}">
      <dsp:nvSpPr>
        <dsp:cNvPr id="0" name=""/>
        <dsp:cNvSpPr/>
      </dsp:nvSpPr>
      <dsp:spPr>
        <a:xfrm>
          <a:off x="7763460" y="746860"/>
          <a:ext cx="3233432" cy="3233432"/>
        </a:xfrm>
        <a:prstGeom prst="ellipse">
          <a:avLst/>
        </a:prstGeom>
        <a:solidFill>
          <a:schemeClr val="accent5">
            <a:alpha val="50000"/>
            <a:hueOff val="4039281"/>
            <a:satOff val="12053"/>
            <a:lumOff val="1568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77947" tIns="26670" rIns="177947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Century Gothic" panose="020B0502020202020204"/>
            </a:rPr>
            <a:t>Being Informed &amp; Making Informed decisions</a:t>
          </a:r>
        </a:p>
      </dsp:txBody>
      <dsp:txXfrm>
        <a:off x="8236985" y="1220385"/>
        <a:ext cx="2286382" cy="22863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B721D5-E93C-4798-BF2E-D23E2846D979}">
      <dsp:nvSpPr>
        <dsp:cNvPr id="0" name=""/>
        <dsp:cNvSpPr/>
      </dsp:nvSpPr>
      <dsp:spPr>
        <a:xfrm>
          <a:off x="0" y="1983"/>
          <a:ext cx="8166338" cy="845039"/>
        </a:xfrm>
        <a:prstGeom prst="roundRect">
          <a:avLst>
            <a:gd name="adj" fmla="val 10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8AEF0A-0CDD-42AF-A770-ADBDB3F571BE}">
      <dsp:nvSpPr>
        <dsp:cNvPr id="0" name=""/>
        <dsp:cNvSpPr/>
      </dsp:nvSpPr>
      <dsp:spPr>
        <a:xfrm>
          <a:off x="255624" y="192117"/>
          <a:ext cx="464771" cy="4647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CDA221-875B-4665-96BC-24CEBD77986A}">
      <dsp:nvSpPr>
        <dsp:cNvPr id="0" name=""/>
        <dsp:cNvSpPr/>
      </dsp:nvSpPr>
      <dsp:spPr>
        <a:xfrm>
          <a:off x="976020" y="1983"/>
          <a:ext cx="7190317" cy="845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433" tIns="89433" rIns="89433" bIns="894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entury Gothic" panose="020B0502020202020204"/>
            </a:rPr>
            <a:t>Developing questions to research</a:t>
          </a:r>
          <a:endParaRPr lang="en-US" sz="1900" kern="1200"/>
        </a:p>
      </dsp:txBody>
      <dsp:txXfrm>
        <a:off x="976020" y="1983"/>
        <a:ext cx="7190317" cy="845039"/>
      </dsp:txXfrm>
    </dsp:sp>
    <dsp:sp modelId="{51187729-D7FD-49CC-B025-CE94A0E69BA8}">
      <dsp:nvSpPr>
        <dsp:cNvPr id="0" name=""/>
        <dsp:cNvSpPr/>
      </dsp:nvSpPr>
      <dsp:spPr>
        <a:xfrm>
          <a:off x="0" y="1058282"/>
          <a:ext cx="8166338" cy="845039"/>
        </a:xfrm>
        <a:prstGeom prst="roundRect">
          <a:avLst>
            <a:gd name="adj" fmla="val 10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66C3A8-78A7-47BF-B3F5-4EECA83A13CF}">
      <dsp:nvSpPr>
        <dsp:cNvPr id="0" name=""/>
        <dsp:cNvSpPr/>
      </dsp:nvSpPr>
      <dsp:spPr>
        <a:xfrm>
          <a:off x="255624" y="1248416"/>
          <a:ext cx="464771" cy="4647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BCDE51-786F-43F2-BAD4-BAA646A71164}">
      <dsp:nvSpPr>
        <dsp:cNvPr id="0" name=""/>
        <dsp:cNvSpPr/>
      </dsp:nvSpPr>
      <dsp:spPr>
        <a:xfrm>
          <a:off x="976020" y="1058282"/>
          <a:ext cx="7190317" cy="845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433" tIns="89433" rIns="89433" bIns="894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entury Gothic" panose="020B0502020202020204"/>
            </a:rPr>
            <a:t>Managing Information</a:t>
          </a:r>
          <a:endParaRPr lang="en-US" sz="1900" kern="1200"/>
        </a:p>
      </dsp:txBody>
      <dsp:txXfrm>
        <a:off x="976020" y="1058282"/>
        <a:ext cx="7190317" cy="845039"/>
      </dsp:txXfrm>
    </dsp:sp>
    <dsp:sp modelId="{76C14B18-2D10-44CE-8ABC-5A1D47ACDBE5}">
      <dsp:nvSpPr>
        <dsp:cNvPr id="0" name=""/>
        <dsp:cNvSpPr/>
      </dsp:nvSpPr>
      <dsp:spPr>
        <a:xfrm>
          <a:off x="0" y="2114582"/>
          <a:ext cx="8166338" cy="845039"/>
        </a:xfrm>
        <a:prstGeom prst="roundRect">
          <a:avLst>
            <a:gd name="adj" fmla="val 10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DB5844-4F1B-4C4F-8E86-AE7D73E21C68}">
      <dsp:nvSpPr>
        <dsp:cNvPr id="0" name=""/>
        <dsp:cNvSpPr/>
      </dsp:nvSpPr>
      <dsp:spPr>
        <a:xfrm>
          <a:off x="255624" y="2304716"/>
          <a:ext cx="464771" cy="4647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43CD73-9753-4892-AFC2-B8A0283C43E7}">
      <dsp:nvSpPr>
        <dsp:cNvPr id="0" name=""/>
        <dsp:cNvSpPr/>
      </dsp:nvSpPr>
      <dsp:spPr>
        <a:xfrm>
          <a:off x="976020" y="2114582"/>
          <a:ext cx="7190317" cy="845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433" tIns="89433" rIns="89433" bIns="894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entury Gothic" panose="020B0502020202020204"/>
            </a:rPr>
            <a:t>Project Planning</a:t>
          </a:r>
          <a:endParaRPr lang="en-US" sz="1900" kern="1200"/>
        </a:p>
      </dsp:txBody>
      <dsp:txXfrm>
        <a:off x="976020" y="2114582"/>
        <a:ext cx="7190317" cy="845039"/>
      </dsp:txXfrm>
    </dsp:sp>
    <dsp:sp modelId="{41E05696-9CE9-48A5-A5CB-5D6EDD76D52B}">
      <dsp:nvSpPr>
        <dsp:cNvPr id="0" name=""/>
        <dsp:cNvSpPr/>
      </dsp:nvSpPr>
      <dsp:spPr>
        <a:xfrm>
          <a:off x="0" y="3170881"/>
          <a:ext cx="8166338" cy="845039"/>
        </a:xfrm>
        <a:prstGeom prst="roundRect">
          <a:avLst>
            <a:gd name="adj" fmla="val 10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13A97-58E2-44B9-A9E3-4009221C1CFB}">
      <dsp:nvSpPr>
        <dsp:cNvPr id="0" name=""/>
        <dsp:cNvSpPr/>
      </dsp:nvSpPr>
      <dsp:spPr>
        <a:xfrm>
          <a:off x="255624" y="3361015"/>
          <a:ext cx="464771" cy="4647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5252CE-48F8-4FB4-A0C1-746BCE9E6F1B}">
      <dsp:nvSpPr>
        <dsp:cNvPr id="0" name=""/>
        <dsp:cNvSpPr/>
      </dsp:nvSpPr>
      <dsp:spPr>
        <a:xfrm>
          <a:off x="976020" y="3170881"/>
          <a:ext cx="7190317" cy="845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433" tIns="89433" rIns="89433" bIns="894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err="1">
              <a:latin typeface="Century Gothic" panose="020B0502020202020204"/>
            </a:rPr>
            <a:t>Analysing</a:t>
          </a:r>
          <a:r>
            <a:rPr lang="en-US" sz="1900" kern="1200">
              <a:latin typeface="Century Gothic" panose="020B0502020202020204"/>
            </a:rPr>
            <a:t> and Evaluating Information</a:t>
          </a:r>
          <a:endParaRPr lang="en-US" sz="1900" kern="1200"/>
        </a:p>
      </dsp:txBody>
      <dsp:txXfrm>
        <a:off x="976020" y="3170881"/>
        <a:ext cx="7190317" cy="845039"/>
      </dsp:txXfrm>
    </dsp:sp>
    <dsp:sp modelId="{64E52746-F533-47A0-9F11-C1D3E944A8C3}">
      <dsp:nvSpPr>
        <dsp:cNvPr id="0" name=""/>
        <dsp:cNvSpPr/>
      </dsp:nvSpPr>
      <dsp:spPr>
        <a:xfrm>
          <a:off x="0" y="4227181"/>
          <a:ext cx="8166338" cy="845039"/>
        </a:xfrm>
        <a:prstGeom prst="roundRect">
          <a:avLst>
            <a:gd name="adj" fmla="val 10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6EAA06-C672-448C-8FE6-1214392D0F50}">
      <dsp:nvSpPr>
        <dsp:cNvPr id="0" name=""/>
        <dsp:cNvSpPr/>
      </dsp:nvSpPr>
      <dsp:spPr>
        <a:xfrm>
          <a:off x="255624" y="4417315"/>
          <a:ext cx="464771" cy="46477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5D4671-2E67-4EF9-850F-9E340EC4FE63}">
      <dsp:nvSpPr>
        <dsp:cNvPr id="0" name=""/>
        <dsp:cNvSpPr/>
      </dsp:nvSpPr>
      <dsp:spPr>
        <a:xfrm>
          <a:off x="976020" y="4227181"/>
          <a:ext cx="7190317" cy="845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433" tIns="89433" rIns="89433" bIns="894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entury Gothic" panose="020B0502020202020204"/>
            </a:rPr>
            <a:t>Presenting Findings &amp; Perspectives</a:t>
          </a:r>
          <a:endParaRPr lang="en-US" sz="1900" kern="1200"/>
        </a:p>
      </dsp:txBody>
      <dsp:txXfrm>
        <a:off x="976020" y="4227181"/>
        <a:ext cx="7190317" cy="845039"/>
      </dsp:txXfrm>
    </dsp:sp>
    <dsp:sp modelId="{77C24313-143D-4BC5-96EE-F8CA09A1B816}">
      <dsp:nvSpPr>
        <dsp:cNvPr id="0" name=""/>
        <dsp:cNvSpPr/>
      </dsp:nvSpPr>
      <dsp:spPr>
        <a:xfrm>
          <a:off x="0" y="5283481"/>
          <a:ext cx="8166338" cy="845039"/>
        </a:xfrm>
        <a:prstGeom prst="roundRect">
          <a:avLst>
            <a:gd name="adj" fmla="val 10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1A7B56-C49F-49E7-8E9C-0FAABE8ADFA4}">
      <dsp:nvSpPr>
        <dsp:cNvPr id="0" name=""/>
        <dsp:cNvSpPr/>
      </dsp:nvSpPr>
      <dsp:spPr>
        <a:xfrm>
          <a:off x="255624" y="5473615"/>
          <a:ext cx="464771" cy="46477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18F8F7-D225-478C-8BFA-4B5723829E76}">
      <dsp:nvSpPr>
        <dsp:cNvPr id="0" name=""/>
        <dsp:cNvSpPr/>
      </dsp:nvSpPr>
      <dsp:spPr>
        <a:xfrm>
          <a:off x="976020" y="5283481"/>
          <a:ext cx="7190317" cy="845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433" tIns="89433" rIns="89433" bIns="894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entury Gothic" panose="020B0502020202020204"/>
            </a:rPr>
            <a:t>Acknowledging Sources</a:t>
          </a:r>
        </a:p>
      </dsp:txBody>
      <dsp:txXfrm>
        <a:off x="976020" y="5283481"/>
        <a:ext cx="7190317" cy="845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0BB816-636F-4C40-9EC7-A3BA365B89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CE0D02-F780-4697-9A30-3F10F4D67C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9885C-64C6-4202-8B65-38170DBD673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0C7536-00AB-4C14-90D3-7D88603F2A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BC111-E561-48D6-9DB3-85F8BE552B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AA4D1-BF1D-4260-B442-EBD7859EC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46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49326-15A5-4041-B3F6-1CB1FE840753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39BA2-F127-4DB1-B8FD-D5A70CC3E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05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49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JLE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50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JLE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39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JOK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96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JOK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53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JLE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94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JOK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348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JOK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40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JLE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114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JLE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24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JOK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93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JLE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488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JLE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364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JLE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617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98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JOK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64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JLE – JOK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65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3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JOK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15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JOK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5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JOK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73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JLE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31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5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92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5960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75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045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80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21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3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31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90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5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28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3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93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6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3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2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69204825-AFDB-4D2D-A94E-B8B019610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5C23EE-E64D-AB51-7C34-4BAED358C3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661" b="11423"/>
          <a:stretch/>
        </p:blipFill>
        <p:spPr>
          <a:xfrm>
            <a:off x="3335867" y="10"/>
            <a:ext cx="8856133" cy="6857990"/>
          </a:xfrm>
          <a:prstGeom prst="rect">
            <a:avLst/>
          </a:prstGeom>
        </p:spPr>
      </p:pic>
      <p:pic>
        <p:nvPicPr>
          <p:cNvPr id="5" name="Picture 4" descr="light spots">
            <a:extLst>
              <a:ext uri="{FF2B5EF4-FFF2-40B4-BE49-F238E27FC236}">
                <a16:creationId xmlns:a16="http://schemas.microsoft.com/office/drawing/2014/main" id="{1A23FE0C-9A67-334E-9B7F-83AA9CF636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72" r="13055"/>
          <a:stretch/>
        </p:blipFill>
        <p:spPr>
          <a:xfrm>
            <a:off x="20" y="10"/>
            <a:ext cx="8092178" cy="6857990"/>
          </a:xfrm>
          <a:custGeom>
            <a:avLst/>
            <a:gdLst/>
            <a:ahLst/>
            <a:cxnLst/>
            <a:rect l="l" t="t" r="r" b="b"/>
            <a:pathLst>
              <a:path w="8092198" h="6858000">
                <a:moveTo>
                  <a:pt x="0" y="0"/>
                </a:moveTo>
                <a:lnTo>
                  <a:pt x="3412067" y="0"/>
                </a:lnTo>
                <a:lnTo>
                  <a:pt x="3536897" y="0"/>
                </a:lnTo>
                <a:cubicBezTo>
                  <a:pt x="3536897" y="0"/>
                  <a:pt x="3536897" y="0"/>
                  <a:pt x="7979176" y="4443265"/>
                </a:cubicBezTo>
                <a:cubicBezTo>
                  <a:pt x="8129873" y="4593996"/>
                  <a:pt x="8129873" y="4843028"/>
                  <a:pt x="7979176" y="4993759"/>
                </a:cubicBezTo>
                <a:cubicBezTo>
                  <a:pt x="7979176" y="4993759"/>
                  <a:pt x="7979176" y="4993759"/>
                  <a:pt x="6272840" y="6700475"/>
                </a:cubicBezTo>
                <a:lnTo>
                  <a:pt x="6115350" y="6858000"/>
                </a:lnTo>
                <a:lnTo>
                  <a:pt x="0" y="6858000"/>
                </a:lnTo>
                <a:close/>
              </a:path>
            </a:pathLst>
          </a:cu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57" name="Freeform 5">
            <a:extLst>
              <a:ext uri="{FF2B5EF4-FFF2-40B4-BE49-F238E27FC236}">
                <a16:creationId xmlns:a16="http://schemas.microsoft.com/office/drawing/2014/main" id="{DB9B0587-16E2-4EF4-89C1-E73A166B2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3632297"/>
            <a:ext cx="10602096" cy="2170389"/>
          </a:xfrm>
          <a:custGeom>
            <a:avLst/>
            <a:gdLst>
              <a:gd name="T0" fmla="*/ 2253 w 2259"/>
              <a:gd name="T1" fmla="*/ 195 h 413"/>
              <a:gd name="T2" fmla="*/ 2064 w 2259"/>
              <a:gd name="T3" fmla="*/ 7 h 413"/>
              <a:gd name="T4" fmla="*/ 2062 w 2259"/>
              <a:gd name="T5" fmla="*/ 5 h 413"/>
              <a:gd name="T6" fmla="*/ 2048 w 2259"/>
              <a:gd name="T7" fmla="*/ 0 h 413"/>
              <a:gd name="T8" fmla="*/ 891 w 2259"/>
              <a:gd name="T9" fmla="*/ 0 h 413"/>
              <a:gd name="T10" fmla="*/ 851 w 2259"/>
              <a:gd name="T11" fmla="*/ 0 h 413"/>
              <a:gd name="T12" fmla="*/ 541 w 2259"/>
              <a:gd name="T13" fmla="*/ 0 h 413"/>
              <a:gd name="T14" fmla="*/ 54 w 2259"/>
              <a:gd name="T15" fmla="*/ 0 h 413"/>
              <a:gd name="T16" fmla="*/ 0 w 2259"/>
              <a:gd name="T17" fmla="*/ 0 h 413"/>
              <a:gd name="T18" fmla="*/ 0 w 2259"/>
              <a:gd name="T19" fmla="*/ 413 h 413"/>
              <a:gd name="T20" fmla="*/ 54 w 2259"/>
              <a:gd name="T21" fmla="*/ 413 h 413"/>
              <a:gd name="T22" fmla="*/ 541 w 2259"/>
              <a:gd name="T23" fmla="*/ 413 h 413"/>
              <a:gd name="T24" fmla="*/ 851 w 2259"/>
              <a:gd name="T25" fmla="*/ 413 h 413"/>
              <a:gd name="T26" fmla="*/ 891 w 2259"/>
              <a:gd name="T27" fmla="*/ 413 h 413"/>
              <a:gd name="T28" fmla="*/ 2048 w 2259"/>
              <a:gd name="T29" fmla="*/ 413 h 413"/>
              <a:gd name="T30" fmla="*/ 2062 w 2259"/>
              <a:gd name="T31" fmla="*/ 408 h 413"/>
              <a:gd name="T32" fmla="*/ 2064 w 2259"/>
              <a:gd name="T33" fmla="*/ 406 h 413"/>
              <a:gd name="T34" fmla="*/ 2253 w 2259"/>
              <a:gd name="T35" fmla="*/ 217 h 413"/>
              <a:gd name="T36" fmla="*/ 2253 w 2259"/>
              <a:gd name="T37" fmla="*/ 195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259" h="413">
                <a:moveTo>
                  <a:pt x="2253" y="195"/>
                </a:moveTo>
                <a:cubicBezTo>
                  <a:pt x="2064" y="7"/>
                  <a:pt x="2064" y="7"/>
                  <a:pt x="2064" y="7"/>
                </a:cubicBezTo>
                <a:cubicBezTo>
                  <a:pt x="2064" y="6"/>
                  <a:pt x="2063" y="5"/>
                  <a:pt x="2062" y="5"/>
                </a:cubicBezTo>
                <a:cubicBezTo>
                  <a:pt x="2058" y="2"/>
                  <a:pt x="2053" y="0"/>
                  <a:pt x="2048" y="0"/>
                </a:cubicBezTo>
                <a:cubicBezTo>
                  <a:pt x="891" y="0"/>
                  <a:pt x="891" y="0"/>
                  <a:pt x="891" y="0"/>
                </a:cubicBezTo>
                <a:cubicBezTo>
                  <a:pt x="851" y="0"/>
                  <a:pt x="851" y="0"/>
                  <a:pt x="851" y="0"/>
                </a:cubicBezTo>
                <a:cubicBezTo>
                  <a:pt x="541" y="0"/>
                  <a:pt x="541" y="0"/>
                  <a:pt x="541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13"/>
                  <a:pt x="0" y="413"/>
                  <a:pt x="0" y="413"/>
                </a:cubicBezTo>
                <a:cubicBezTo>
                  <a:pt x="54" y="413"/>
                  <a:pt x="54" y="413"/>
                  <a:pt x="54" y="413"/>
                </a:cubicBezTo>
                <a:cubicBezTo>
                  <a:pt x="541" y="413"/>
                  <a:pt x="541" y="413"/>
                  <a:pt x="541" y="413"/>
                </a:cubicBezTo>
                <a:cubicBezTo>
                  <a:pt x="851" y="413"/>
                  <a:pt x="851" y="413"/>
                  <a:pt x="851" y="413"/>
                </a:cubicBezTo>
                <a:cubicBezTo>
                  <a:pt x="891" y="413"/>
                  <a:pt x="891" y="413"/>
                  <a:pt x="891" y="413"/>
                </a:cubicBezTo>
                <a:cubicBezTo>
                  <a:pt x="2048" y="413"/>
                  <a:pt x="2048" y="413"/>
                  <a:pt x="2048" y="413"/>
                </a:cubicBezTo>
                <a:cubicBezTo>
                  <a:pt x="2053" y="413"/>
                  <a:pt x="2058" y="411"/>
                  <a:pt x="2062" y="408"/>
                </a:cubicBezTo>
                <a:cubicBezTo>
                  <a:pt x="2063" y="407"/>
                  <a:pt x="2064" y="406"/>
                  <a:pt x="2064" y="406"/>
                </a:cubicBezTo>
                <a:cubicBezTo>
                  <a:pt x="2253" y="217"/>
                  <a:pt x="2253" y="217"/>
                  <a:pt x="2253" y="217"/>
                </a:cubicBezTo>
                <a:cubicBezTo>
                  <a:pt x="2259" y="211"/>
                  <a:pt x="2259" y="201"/>
                  <a:pt x="2253" y="195"/>
                </a:cubicBez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6081D-517B-5D43-A7B4-E67DDEDC0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3733" y="3962400"/>
            <a:ext cx="8458200" cy="95891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rgbClr val="FEFFFF"/>
                </a:solidFill>
              </a:rPr>
              <a:t>Let's Do Business</a:t>
            </a:r>
            <a:br>
              <a:rPr lang="en-US" sz="3100">
                <a:solidFill>
                  <a:srgbClr val="FEFFFF"/>
                </a:solidFill>
              </a:rPr>
            </a:br>
            <a:r>
              <a:rPr lang="en-US" sz="3100">
                <a:solidFill>
                  <a:srgbClr val="FEFFFF"/>
                </a:solidFill>
              </a:rPr>
              <a:t>EDCO Webinar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F05262DB-6398-4AF9-96A3-041CFB112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3733" y="4944531"/>
            <a:ext cx="8458200" cy="5249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rgbClr val="FEFFFF"/>
                </a:solidFill>
              </a:rPr>
              <a:t>Jayne Lenehan &amp; Julie O'Keeffe</a:t>
            </a:r>
          </a:p>
          <a:p>
            <a:pPr>
              <a:lnSpc>
                <a:spcPct val="90000"/>
              </a:lnSpc>
            </a:pPr>
            <a:r>
              <a:rPr lang="en-US" sz="1100">
                <a:solidFill>
                  <a:srgbClr val="FEFFFF"/>
                </a:solidFill>
              </a:rPr>
              <a:t>Monday 3rd March</a:t>
            </a:r>
          </a:p>
        </p:txBody>
      </p:sp>
    </p:spTree>
    <p:extLst>
      <p:ext uri="{BB962C8B-B14F-4D97-AF65-F5344CB8AC3E}">
        <p14:creationId xmlns:p14="http://schemas.microsoft.com/office/powerpoint/2010/main" val="312941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5F13B-0345-3A7D-6785-2912AB08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046" y="739129"/>
            <a:ext cx="8911687" cy="1280890"/>
          </a:xfrm>
        </p:spPr>
        <p:txBody>
          <a:bodyPr/>
          <a:lstStyle/>
          <a:p>
            <a:r>
              <a:rPr lang="en-US"/>
              <a:t>What's in v What's out!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9CB969E-B2EA-18F6-A497-9A59BE2041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69566"/>
              </p:ext>
            </p:extLst>
          </p:nvPr>
        </p:nvGraphicFramePr>
        <p:xfrm>
          <a:off x="390319" y="1390040"/>
          <a:ext cx="7085749" cy="359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6558">
                  <a:extLst>
                    <a:ext uri="{9D8B030D-6E8A-4147-A177-3AD203B41FA5}">
                      <a16:colId xmlns:a16="http://schemas.microsoft.com/office/drawing/2014/main" val="1282550564"/>
                    </a:ext>
                  </a:extLst>
                </a:gridCol>
                <a:gridCol w="3649191">
                  <a:extLst>
                    <a:ext uri="{9D8B030D-6E8A-4147-A177-3AD203B41FA5}">
                      <a16:colId xmlns:a16="http://schemas.microsoft.com/office/drawing/2014/main" val="3197255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What's in!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What's out!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994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Government Policies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Calculations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5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Business Governance and ESG Reporting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Mgmt</a:t>
                      </a:r>
                      <a:r>
                        <a:rPr lang="en-US"/>
                        <a:t> Activities – </a:t>
                      </a:r>
                      <a:r>
                        <a:rPr lang="en-US" err="1"/>
                        <a:t>Organising</a:t>
                      </a:r>
                      <a:r>
                        <a:rPr lang="en-US"/>
                        <a:t> + Controlling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502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Stakeholder Mapping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Breakeven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268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Design Thinking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Categories of Industry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6083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Business Models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European Policies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378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Business Model Canvas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Global Marketing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651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Emphasis on Digital 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784649"/>
                  </a:ext>
                </a:extLst>
              </a:tr>
            </a:tbl>
          </a:graphicData>
        </a:graphic>
      </p:graphicFrame>
      <p:pic>
        <p:nvPicPr>
          <p:cNvPr id="4" name="Picture 3" descr="A group of icons on a white background&#10;&#10;AI-generated content may be incorrect.">
            <a:extLst>
              <a:ext uri="{FF2B5EF4-FFF2-40B4-BE49-F238E27FC236}">
                <a16:creationId xmlns:a16="http://schemas.microsoft.com/office/drawing/2014/main" id="{0214800E-02C0-CBC0-1B92-9184E05A2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349" y="-449"/>
            <a:ext cx="4298472" cy="3623994"/>
          </a:xfrm>
          <a:prstGeom prst="rect">
            <a:avLst/>
          </a:prstGeom>
        </p:spPr>
      </p:pic>
      <p:pic>
        <p:nvPicPr>
          <p:cNvPr id="6" name="Picture 5" descr="A group of text on a green background&#10;&#10;AI-generated content may be incorrect.">
            <a:extLst>
              <a:ext uri="{FF2B5EF4-FFF2-40B4-BE49-F238E27FC236}">
                <a16:creationId xmlns:a16="http://schemas.microsoft.com/office/drawing/2014/main" id="{DCF9612E-C7D1-EB23-7422-A6431260B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9305" y="3625520"/>
            <a:ext cx="4306559" cy="323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97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06EA8-5C67-1C3D-E66E-DC16C7173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Strand 1</a:t>
            </a:r>
          </a:p>
        </p:txBody>
      </p:sp>
      <p:pic>
        <p:nvPicPr>
          <p:cNvPr id="4" name="Content Placeholder 3" descr="A group of people looking at a sign&#10;&#10;AI-generated content may be incorrect.">
            <a:extLst>
              <a:ext uri="{FF2B5EF4-FFF2-40B4-BE49-F238E27FC236}">
                <a16:creationId xmlns:a16="http://schemas.microsoft.com/office/drawing/2014/main" id="{69F86EEA-680A-E935-3761-C5AE5104F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94199" y="5751"/>
            <a:ext cx="5255084" cy="6839998"/>
          </a:xfr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796CAA2-1B52-CDFC-BE30-4950B94237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840293"/>
              </p:ext>
            </p:extLst>
          </p:nvPr>
        </p:nvGraphicFramePr>
        <p:xfrm>
          <a:off x="892497" y="1530457"/>
          <a:ext cx="5976000" cy="4673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000">
                  <a:extLst>
                    <a:ext uri="{9D8B030D-6E8A-4147-A177-3AD203B41FA5}">
                      <a16:colId xmlns:a16="http://schemas.microsoft.com/office/drawing/2014/main" val="3602662625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2619680249"/>
                    </a:ext>
                  </a:extLst>
                </a:gridCol>
              </a:tblGrid>
              <a:tr h="425312">
                <a:tc>
                  <a:txBody>
                    <a:bodyPr/>
                    <a:lstStyle/>
                    <a:p>
                      <a:r>
                        <a:rPr lang="en-GB" sz="2400"/>
                        <a:t>What’s familiar…</a:t>
                      </a:r>
                      <a:endParaRPr lang="en-I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What’s new…</a:t>
                      </a:r>
                      <a:endParaRPr lang="en-IE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433714"/>
                  </a:ext>
                </a:extLst>
              </a:tr>
              <a:tr h="467186">
                <a:tc>
                  <a:txBody>
                    <a:bodyPr/>
                    <a:lstStyle/>
                    <a:p>
                      <a:r>
                        <a:rPr lang="en-GB"/>
                        <a:t>Stakeholders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Stakeholder mapping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9696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Forms of Business</a:t>
                      </a:r>
                    </a:p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Business regulation &amp; governance </a:t>
                      </a:r>
                    </a:p>
                    <a:p>
                      <a:r>
                        <a:rPr lang="en-GB"/>
                        <a:t>ESG reports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2022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Economic indicators </a:t>
                      </a:r>
                    </a:p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Value of the business economy in Ireland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3877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/>
                        <a:t>European Union (main bodies/directives, directives &amp; opinions)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National policy </a:t>
                      </a:r>
                    </a:p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3640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/>
                        <a:t>International Trade (BOP &amp; BOT </a:t>
                      </a:r>
                      <a:r>
                        <a:rPr lang="en-IE" err="1"/>
                        <a:t>incl</a:t>
                      </a:r>
                      <a:r>
                        <a:rPr lang="en-IE"/>
                        <a:t>) </a:t>
                      </a:r>
                    </a:p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/>
                        <a:t>Globalisation &amp; FDI (incl. role of technology) </a:t>
                      </a:r>
                    </a:p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789611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APPLYING MY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177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5190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E2A01-22F1-ACC3-7507-1B68EFF90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757" y="0"/>
            <a:ext cx="8911687" cy="1280890"/>
          </a:xfrm>
        </p:spPr>
        <p:txBody>
          <a:bodyPr/>
          <a:lstStyle/>
          <a:p>
            <a:r>
              <a:rPr lang="en-US"/>
              <a:t>Strand 2</a:t>
            </a:r>
          </a:p>
        </p:txBody>
      </p:sp>
      <p:pic>
        <p:nvPicPr>
          <p:cNvPr id="4" name="Content Placeholder 3" descr="A person talking on a phone&#10;&#10;AI-generated content may be incorrect.">
            <a:extLst>
              <a:ext uri="{FF2B5EF4-FFF2-40B4-BE49-F238E27FC236}">
                <a16:creationId xmlns:a16="http://schemas.microsoft.com/office/drawing/2014/main" id="{6872D312-765B-6517-B77D-8DFB8D4EC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16381" y="5751"/>
            <a:ext cx="5025099" cy="6868753"/>
          </a:xfr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C6C2016-341A-302C-4BCD-CF67A47B65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471875"/>
              </p:ext>
            </p:extLst>
          </p:nvPr>
        </p:nvGraphicFramePr>
        <p:xfrm>
          <a:off x="764045" y="640445"/>
          <a:ext cx="6336000" cy="613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000">
                  <a:extLst>
                    <a:ext uri="{9D8B030D-6E8A-4147-A177-3AD203B41FA5}">
                      <a16:colId xmlns:a16="http://schemas.microsoft.com/office/drawing/2014/main" val="1036728926"/>
                    </a:ext>
                  </a:extLst>
                </a:gridCol>
                <a:gridCol w="3168000">
                  <a:extLst>
                    <a:ext uri="{9D8B030D-6E8A-4147-A177-3AD203B41FA5}">
                      <a16:colId xmlns:a16="http://schemas.microsoft.com/office/drawing/2014/main" val="2525945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/>
                        <a:t>What’s familiar…</a:t>
                      </a:r>
                      <a:endParaRPr lang="en-I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What’s new…</a:t>
                      </a:r>
                      <a:endParaRPr lang="en-IE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792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Enterprise </a:t>
                      </a:r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Role of government</a:t>
                      </a:r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224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Idea development </a:t>
                      </a:r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Design thinking </a:t>
                      </a:r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579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Business planning </a:t>
                      </a:r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Business models. Ethics &amp; sustainability in planning</a:t>
                      </a:r>
                    </a:p>
                    <a:p>
                      <a:r>
                        <a:rPr lang="en-GB"/>
                        <a:t>Business model canvas. Technology driven business models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226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Target market &amp; Marketing </a:t>
                      </a:r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7P’s. USP analysis. Evaluating &amp; improving marketing mix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5672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Power Interest Grid. STEEPLE analysis </a:t>
                      </a:r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516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Cashflow </a:t>
                      </a:r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Operational model (Key costs &amp; revenues) </a:t>
                      </a:r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793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Growth, development &amp; expansion</a:t>
                      </a:r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Porters Five Forces. Cost-Benefit Analysis </a:t>
                      </a:r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63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Insurance as a risk management strategy</a:t>
                      </a:r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Risk Management</a:t>
                      </a:r>
                    </a:p>
                    <a:p>
                      <a:r>
                        <a:rPr lang="en-GB"/>
                        <a:t>APPLYING MY LEARNING</a:t>
                      </a:r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945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6124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CA725-74E0-391A-AD50-5DC515CB5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Strand 3 </a:t>
            </a:r>
          </a:p>
        </p:txBody>
      </p:sp>
      <p:pic>
        <p:nvPicPr>
          <p:cNvPr id="5" name="Picture 4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1DBA56C6-6536-24C6-F364-276E74368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050" y="629"/>
            <a:ext cx="4901600" cy="6842364"/>
          </a:xfrm>
          <a:prstGeom prst="rect">
            <a:avLst/>
          </a:prstGeom>
        </p:spPr>
      </p:pic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92914500-40CA-9A87-36EA-A62E76C2D9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9851574"/>
              </p:ext>
            </p:extLst>
          </p:nvPr>
        </p:nvGraphicFramePr>
        <p:xfrm>
          <a:off x="687388" y="1460254"/>
          <a:ext cx="6480000" cy="504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000">
                  <a:extLst>
                    <a:ext uri="{9D8B030D-6E8A-4147-A177-3AD203B41FA5}">
                      <a16:colId xmlns:a16="http://schemas.microsoft.com/office/drawing/2014/main" val="1716762312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34606134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/>
                        <a:t>What’s familiar…</a:t>
                      </a:r>
                      <a:endParaRPr lang="en-I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What’s new…</a:t>
                      </a:r>
                      <a:endParaRPr lang="en-IE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276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Leadership</a:t>
                      </a:r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Organisational culture </a:t>
                      </a:r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546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Management </a:t>
                      </a:r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Workplace conflict &amp; resolution</a:t>
                      </a:r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301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Workforce planning. Recruitment</a:t>
                      </a:r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Ethics &amp; sustainability. Digital transformation. </a:t>
                      </a:r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351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Motivation</a:t>
                      </a:r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Employee appraisal </a:t>
                      </a:r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116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Human Capital Management</a:t>
                      </a:r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Teamwork &amp; collaboration. Remote working. Corporate wellness </a:t>
                      </a:r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203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Communication </a:t>
                      </a:r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2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Rational for planning. Strategic &amp; contingency planning. </a:t>
                      </a:r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Resistance to change &amp; overcoming it. </a:t>
                      </a:r>
                    </a:p>
                    <a:p>
                      <a:r>
                        <a:rPr lang="en-GB"/>
                        <a:t>Force Field Analysis.</a:t>
                      </a:r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011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APPLYING MY LEARNING</a:t>
                      </a:r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879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9337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57B8A-3DDC-671C-F98F-3147FCB82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793" y="229877"/>
            <a:ext cx="8911687" cy="1280890"/>
          </a:xfrm>
        </p:spPr>
        <p:txBody>
          <a:bodyPr/>
          <a:lstStyle/>
          <a:p>
            <a:r>
              <a:rPr lang="en-US"/>
              <a:t>Strand 4</a:t>
            </a:r>
          </a:p>
        </p:txBody>
      </p:sp>
      <p:pic>
        <p:nvPicPr>
          <p:cNvPr id="5" name="Picture 4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CD0F15EC-8414-DF67-C973-E8C26C7DD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674" y="-4133"/>
            <a:ext cx="4849483" cy="6909399"/>
          </a:xfrm>
          <a:prstGeom prst="rect">
            <a:avLst/>
          </a:prstGeom>
        </p:spPr>
      </p:pic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D5E57C65-6CFD-1731-6FC6-057D813442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6864011"/>
              </p:ext>
            </p:extLst>
          </p:nvPr>
        </p:nvGraphicFramePr>
        <p:xfrm>
          <a:off x="382607" y="1076839"/>
          <a:ext cx="6768000" cy="559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000">
                  <a:extLst>
                    <a:ext uri="{9D8B030D-6E8A-4147-A177-3AD203B41FA5}">
                      <a16:colId xmlns:a16="http://schemas.microsoft.com/office/drawing/2014/main" val="160208379"/>
                    </a:ext>
                  </a:extLst>
                </a:gridCol>
                <a:gridCol w="3384000">
                  <a:extLst>
                    <a:ext uri="{9D8B030D-6E8A-4147-A177-3AD203B41FA5}">
                      <a16:colId xmlns:a16="http://schemas.microsoft.com/office/drawing/2014/main" val="27910204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/>
                        <a:t>What’s familiar….</a:t>
                      </a:r>
                      <a:endParaRPr lang="en-I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What’s new…</a:t>
                      </a:r>
                      <a:endParaRPr lang="en-IE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3041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Consumer Legislation </a:t>
                      </a:r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Ethics &amp; sustainability. Shadow economy. Circular economy. </a:t>
                      </a:r>
                    </a:p>
                    <a:p>
                      <a:r>
                        <a:rPr lang="en-GB"/>
                        <a:t>Impact of technology </a:t>
                      </a:r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334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European data regulation</a:t>
                      </a:r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Understand &amp; discuss consumer related stories. </a:t>
                      </a:r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442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Saving, borrowing, investing. </a:t>
                      </a:r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316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Risk Tolerance, Fintech. Central Bank Digital Currency. Financial fraud. </a:t>
                      </a:r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8601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Understand &amp; discuss finance related stories</a:t>
                      </a:r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080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Employment Legislation</a:t>
                      </a:r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Gig-based economy. </a:t>
                      </a:r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099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Impact of annual budget </a:t>
                      </a:r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152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Understand &amp; discuss workplace related stories</a:t>
                      </a:r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409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0410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8286F759-5814-4BF7-85A6-F049AA06B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person holding a fish&#10;&#10;AI-generated content may be incorrect.">
            <a:extLst>
              <a:ext uri="{FF2B5EF4-FFF2-40B4-BE49-F238E27FC236}">
                <a16:creationId xmlns:a16="http://schemas.microsoft.com/office/drawing/2014/main" id="{EAC54A9B-8EF1-D950-72DD-10DA347B3A6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l="1414" r="1418" b="1"/>
          <a:stretch/>
        </p:blipFill>
        <p:spPr>
          <a:xfrm>
            <a:off x="4828581" y="10"/>
            <a:ext cx="7363416" cy="685799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B34AE34-6309-6E3B-36BF-F1AD9E99CDB0}"/>
              </a:ext>
            </a:extLst>
          </p:cNvPr>
          <p:cNvSpPr>
            <a:spLocks noGrp="1"/>
          </p:cNvSpPr>
          <p:nvPr/>
        </p:nvSpPr>
        <p:spPr>
          <a:xfrm>
            <a:off x="6483096" y="624110"/>
            <a:ext cx="5021516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Case Studies</a:t>
            </a:r>
          </a:p>
        </p:txBody>
      </p:sp>
      <p:pic>
        <p:nvPicPr>
          <p:cNvPr id="6" name="Picture 5" descr="A blue and white text with a flag and stars&#10;&#10;AI-generated content may be incorrect.">
            <a:extLst>
              <a:ext uri="{FF2B5EF4-FFF2-40B4-BE49-F238E27FC236}">
                <a16:creationId xmlns:a16="http://schemas.microsoft.com/office/drawing/2014/main" id="{6BBB5EE1-CB18-ED4A-88A7-A069C3EE5C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1"/>
          <a:stretch/>
        </p:blipFill>
        <p:spPr>
          <a:xfrm>
            <a:off x="-2650" y="10"/>
            <a:ext cx="4646985" cy="3428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54DDED-6B6E-E9B0-155E-208E12E86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l="20043" r="2" b="2"/>
          <a:stretch/>
        </p:blipFill>
        <p:spPr>
          <a:xfrm>
            <a:off x="-1549" y="3429000"/>
            <a:ext cx="4660353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EB2847BE-8B9D-454E-9ACE-83AACA67C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33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6934" y="3429000"/>
            <a:ext cx="4662638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D6E51BA-15A9-73E5-8E0D-A840D55F5F4E}"/>
              </a:ext>
            </a:extLst>
          </p:cNvPr>
          <p:cNvSpPr txBox="1"/>
          <p:nvPr/>
        </p:nvSpPr>
        <p:spPr>
          <a:xfrm>
            <a:off x="6148984" y="1217430"/>
            <a:ext cx="5617403" cy="5266452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900">
                <a:solidFill>
                  <a:schemeClr val="tx1">
                    <a:lumMod val="75000"/>
                    <a:lumOff val="25000"/>
                  </a:schemeClr>
                </a:solidFill>
              </a:rPr>
              <a:t>Over 40 case studies throughout the book  -  local, national and international examples.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19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900">
                <a:solidFill>
                  <a:schemeClr val="tx1">
                    <a:lumMod val="75000"/>
                    <a:lumOff val="25000"/>
                  </a:schemeClr>
                </a:solidFill>
              </a:rPr>
              <a:t>Companies vary from Donegal to Cork, Tipperary to Kildare.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19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900">
                <a:solidFill>
                  <a:schemeClr val="tx1">
                    <a:lumMod val="75000"/>
                    <a:lumOff val="25000"/>
                  </a:schemeClr>
                </a:solidFill>
              </a:rPr>
              <a:t>Topical for LC students  - links drawn to Cros Cutting themes.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19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900">
                <a:solidFill>
                  <a:schemeClr val="tx1">
                    <a:lumMod val="75000"/>
                    <a:lumOff val="25000"/>
                  </a:schemeClr>
                </a:solidFill>
              </a:rPr>
              <a:t>Embedded throughout the book and not just at the start.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19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900">
                <a:solidFill>
                  <a:schemeClr val="tx1">
                    <a:lumMod val="75000"/>
                    <a:lumOff val="25000"/>
                  </a:schemeClr>
                </a:solidFill>
              </a:rPr>
              <a:t>Stimulate learning, allows for development of key competencies.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ED5F7121-62C0-46FB-AC03-7AB96961B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2834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134" name="Freeform 11">
              <a:extLst>
                <a:ext uri="{FF2B5EF4-FFF2-40B4-BE49-F238E27FC236}">
                  <a16:creationId xmlns:a16="http://schemas.microsoft.com/office/drawing/2014/main" id="{E95E05AB-0877-4DEE-9790-3189606AD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35" name="Freeform 12">
              <a:extLst>
                <a:ext uri="{FF2B5EF4-FFF2-40B4-BE49-F238E27FC236}">
                  <a16:creationId xmlns:a16="http://schemas.microsoft.com/office/drawing/2014/main" id="{52DB2406-F195-4E86-AFF7-5ED28ACE2F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36" name="Freeform 13">
              <a:extLst>
                <a:ext uri="{FF2B5EF4-FFF2-40B4-BE49-F238E27FC236}">
                  <a16:creationId xmlns:a16="http://schemas.microsoft.com/office/drawing/2014/main" id="{3A550E6B-06D6-47F2-98EB-086BF4959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37" name="Freeform 14">
              <a:extLst>
                <a:ext uri="{FF2B5EF4-FFF2-40B4-BE49-F238E27FC236}">
                  <a16:creationId xmlns:a16="http://schemas.microsoft.com/office/drawing/2014/main" id="{DD6B4E89-04AB-4608-8E08-C6F1D80EF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38" name="Freeform 15">
              <a:extLst>
                <a:ext uri="{FF2B5EF4-FFF2-40B4-BE49-F238E27FC236}">
                  <a16:creationId xmlns:a16="http://schemas.microsoft.com/office/drawing/2014/main" id="{370597B2-AAD3-444F-81B3-77E38BC492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39" name="Freeform 16">
              <a:extLst>
                <a:ext uri="{FF2B5EF4-FFF2-40B4-BE49-F238E27FC236}">
                  <a16:creationId xmlns:a16="http://schemas.microsoft.com/office/drawing/2014/main" id="{38C7A5AB-59A1-4A4D-AC6A-A8DD2C1A8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40" name="Freeform 17">
              <a:extLst>
                <a:ext uri="{FF2B5EF4-FFF2-40B4-BE49-F238E27FC236}">
                  <a16:creationId xmlns:a16="http://schemas.microsoft.com/office/drawing/2014/main" id="{AB701726-CE9F-4891-8E60-02EDD4363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41" name="Freeform 18">
              <a:extLst>
                <a:ext uri="{FF2B5EF4-FFF2-40B4-BE49-F238E27FC236}">
                  <a16:creationId xmlns:a16="http://schemas.microsoft.com/office/drawing/2014/main" id="{DBAE6DB1-4771-4232-8146-63EA58C59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42" name="Freeform 19">
              <a:extLst>
                <a:ext uri="{FF2B5EF4-FFF2-40B4-BE49-F238E27FC236}">
                  <a16:creationId xmlns:a16="http://schemas.microsoft.com/office/drawing/2014/main" id="{31052727-756B-4C64-A0CF-E09A0E4B7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43" name="Freeform 20">
              <a:extLst>
                <a:ext uri="{FF2B5EF4-FFF2-40B4-BE49-F238E27FC236}">
                  <a16:creationId xmlns:a16="http://schemas.microsoft.com/office/drawing/2014/main" id="{A35B841C-3933-42D9-A281-9E56B2D97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44" name="Freeform 21">
              <a:extLst>
                <a:ext uri="{FF2B5EF4-FFF2-40B4-BE49-F238E27FC236}">
                  <a16:creationId xmlns:a16="http://schemas.microsoft.com/office/drawing/2014/main" id="{3940D980-56D5-4A1A-80AD-AB919B226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45" name="Freeform 22">
              <a:extLst>
                <a:ext uri="{FF2B5EF4-FFF2-40B4-BE49-F238E27FC236}">
                  <a16:creationId xmlns:a16="http://schemas.microsoft.com/office/drawing/2014/main" id="{A27064CF-1E6B-4F00-954E-7A2EF57790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6C0E9555-3A8D-4F74-9033-C49210378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50049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48" name="Freeform 27">
              <a:extLst>
                <a:ext uri="{FF2B5EF4-FFF2-40B4-BE49-F238E27FC236}">
                  <a16:creationId xmlns:a16="http://schemas.microsoft.com/office/drawing/2014/main" id="{F46F3980-1B81-433B-9E37-9FFCBC299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49" name="Freeform 28">
              <a:extLst>
                <a:ext uri="{FF2B5EF4-FFF2-40B4-BE49-F238E27FC236}">
                  <a16:creationId xmlns:a16="http://schemas.microsoft.com/office/drawing/2014/main" id="{0B8D6322-C95C-478C-8719-E6D498BEF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50" name="Freeform 29">
              <a:extLst>
                <a:ext uri="{FF2B5EF4-FFF2-40B4-BE49-F238E27FC236}">
                  <a16:creationId xmlns:a16="http://schemas.microsoft.com/office/drawing/2014/main" id="{B9AD9DD8-1B51-47DB-994E-7D6F3CE052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51" name="Freeform 30">
              <a:extLst>
                <a:ext uri="{FF2B5EF4-FFF2-40B4-BE49-F238E27FC236}">
                  <a16:creationId xmlns:a16="http://schemas.microsoft.com/office/drawing/2014/main" id="{A1B76D88-5B80-4B90-B431-E824F9FA3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52" name="Freeform 31">
              <a:extLst>
                <a:ext uri="{FF2B5EF4-FFF2-40B4-BE49-F238E27FC236}">
                  <a16:creationId xmlns:a16="http://schemas.microsoft.com/office/drawing/2014/main" id="{D7A1F9AA-2760-4ADF-8FA0-C004C0DA9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53" name="Freeform 32">
              <a:extLst>
                <a:ext uri="{FF2B5EF4-FFF2-40B4-BE49-F238E27FC236}">
                  <a16:creationId xmlns:a16="http://schemas.microsoft.com/office/drawing/2014/main" id="{C5DF2594-A6AF-417D-978E-F103D9689F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54" name="Freeform 33">
              <a:extLst>
                <a:ext uri="{FF2B5EF4-FFF2-40B4-BE49-F238E27FC236}">
                  <a16:creationId xmlns:a16="http://schemas.microsoft.com/office/drawing/2014/main" id="{F5F80454-018F-4E14-B89F-A1828DE19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55" name="Freeform 34">
              <a:extLst>
                <a:ext uri="{FF2B5EF4-FFF2-40B4-BE49-F238E27FC236}">
                  <a16:creationId xmlns:a16="http://schemas.microsoft.com/office/drawing/2014/main" id="{CB3D50DB-0DA4-4175-907B-6C54F17AA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56" name="Freeform 35">
              <a:extLst>
                <a:ext uri="{FF2B5EF4-FFF2-40B4-BE49-F238E27FC236}">
                  <a16:creationId xmlns:a16="http://schemas.microsoft.com/office/drawing/2014/main" id="{E3872AAB-C7F3-4B0E-A9E8-F8F265890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57" name="Freeform 36">
              <a:extLst>
                <a:ext uri="{FF2B5EF4-FFF2-40B4-BE49-F238E27FC236}">
                  <a16:creationId xmlns:a16="http://schemas.microsoft.com/office/drawing/2014/main" id="{6D6484ED-A0B7-4CF7-844C-01DB963E8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58" name="Freeform 37">
              <a:extLst>
                <a:ext uri="{FF2B5EF4-FFF2-40B4-BE49-F238E27FC236}">
                  <a16:creationId xmlns:a16="http://schemas.microsoft.com/office/drawing/2014/main" id="{B598DB3E-03B1-49F9-9990-492A3788B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59" name="Freeform 38">
              <a:extLst>
                <a:ext uri="{FF2B5EF4-FFF2-40B4-BE49-F238E27FC236}">
                  <a16:creationId xmlns:a16="http://schemas.microsoft.com/office/drawing/2014/main" id="{EE65B09F-735B-41FF-A578-FD4724DDA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161" name="Rectangle 160">
            <a:extLst>
              <a:ext uri="{FF2B5EF4-FFF2-40B4-BE49-F238E27FC236}">
                <a16:creationId xmlns:a16="http://schemas.microsoft.com/office/drawing/2014/main" id="{6A1AA090-B95D-444B-A978-CBB2276AA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163" name="Freeform 11">
            <a:extLst>
              <a:ext uri="{FF2B5EF4-FFF2-40B4-BE49-F238E27FC236}">
                <a16:creationId xmlns:a16="http://schemas.microsoft.com/office/drawing/2014/main" id="{FB1F2242-8D4F-4663-A26B-7CF376380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26958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CD48CD-5B67-0B1B-9135-7BBE3FDD2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23" y="174373"/>
            <a:ext cx="6110387" cy="4730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1B2EBA-ECE3-B492-62B0-2BE761EAA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597" y="2540608"/>
            <a:ext cx="5902783" cy="42462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D22C61-95F6-1D9C-8DC1-3EE13DB4AFC6}"/>
              </a:ext>
            </a:extLst>
          </p:cNvPr>
          <p:cNvSpPr txBox="1"/>
          <p:nvPr/>
        </p:nvSpPr>
        <p:spPr>
          <a:xfrm>
            <a:off x="1389395" y="5047907"/>
            <a:ext cx="4161342" cy="14773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/>
              <a:t>Use the examples generated in this STOP &amp; RESEARCH! activity to generate further class discussion. Make sure to have LOCAL examples too</a:t>
            </a:r>
            <a:endParaRPr lang="en-I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D777B5-DB34-634E-A40B-4CAEB569EB6F}"/>
              </a:ext>
            </a:extLst>
          </p:cNvPr>
          <p:cNvSpPr txBox="1">
            <a:spLocks/>
          </p:cNvSpPr>
          <p:nvPr/>
        </p:nvSpPr>
        <p:spPr>
          <a:xfrm>
            <a:off x="6383041" y="291726"/>
            <a:ext cx="5544696" cy="128089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Sample Lesson – Business Model Canvas!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5716B6-EB7E-5584-6F86-DB129ECF69D0}"/>
              </a:ext>
            </a:extLst>
          </p:cNvPr>
          <p:cNvCxnSpPr/>
          <p:nvPr/>
        </p:nvCxnSpPr>
        <p:spPr>
          <a:xfrm flipH="1" flipV="1">
            <a:off x="5594934" y="3580180"/>
            <a:ext cx="480646" cy="27490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BB537B0-8CDF-2048-B24F-397215E8C2F1}"/>
              </a:ext>
            </a:extLst>
          </p:cNvPr>
          <p:cNvSpPr txBox="1"/>
          <p:nvPr/>
        </p:nvSpPr>
        <p:spPr>
          <a:xfrm>
            <a:off x="7556259" y="1715128"/>
            <a:ext cx="4161342" cy="6463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Note the references to the Cross Cutting themes – visual logos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24A77B-5F96-CF39-4752-B24E8E376080}"/>
              </a:ext>
            </a:extLst>
          </p:cNvPr>
          <p:cNvCxnSpPr>
            <a:cxnSpLocks/>
          </p:cNvCxnSpPr>
          <p:nvPr/>
        </p:nvCxnSpPr>
        <p:spPr>
          <a:xfrm>
            <a:off x="9973504" y="2384427"/>
            <a:ext cx="164123" cy="15474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57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BDB8BD-3AA0-CF22-D261-F0FF54607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89" y="77133"/>
            <a:ext cx="7241079" cy="45205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7E4EF8-B456-6345-1290-C42720EF8CDD}"/>
              </a:ext>
            </a:extLst>
          </p:cNvPr>
          <p:cNvSpPr txBox="1"/>
          <p:nvPr/>
        </p:nvSpPr>
        <p:spPr>
          <a:xfrm>
            <a:off x="7749131" y="238719"/>
            <a:ext cx="4161342" cy="14773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Clear graphic will help students to work through the theory that follows. </a:t>
            </a:r>
          </a:p>
          <a:p>
            <a:r>
              <a:rPr lang="en-GB" err="1"/>
              <a:t>Simpflying</a:t>
            </a:r>
            <a:r>
              <a:rPr lang="en-GB"/>
              <a:t> theory as go through each part of the chapter</a:t>
            </a:r>
          </a:p>
        </p:txBody>
      </p:sp>
      <p:pic>
        <p:nvPicPr>
          <p:cNvPr id="2" name="Picture 1" descr="A group of icons on a white background&#10;&#10;AI-generated content may be incorrect.">
            <a:extLst>
              <a:ext uri="{FF2B5EF4-FFF2-40B4-BE49-F238E27FC236}">
                <a16:creationId xmlns:a16="http://schemas.microsoft.com/office/drawing/2014/main" id="{E326B89E-0B25-5832-1417-E8CAFD42D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109" y="2283036"/>
            <a:ext cx="4559192" cy="39328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9ED0C0-A8ED-FF83-2599-BF6D8BEA733C}"/>
              </a:ext>
            </a:extLst>
          </p:cNvPr>
          <p:cNvSpPr txBox="1"/>
          <p:nvPr/>
        </p:nvSpPr>
        <p:spPr>
          <a:xfrm>
            <a:off x="1447976" y="5010011"/>
            <a:ext cx="4161342" cy="120032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Clear , well presented content. Allows for easy navigation through the material. Ideal opportunity for a TPS – Think Pair Share activity</a:t>
            </a:r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B130F76-8466-9E2B-CEE7-E37479227567}"/>
              </a:ext>
            </a:extLst>
          </p:cNvPr>
          <p:cNvCxnSpPr/>
          <p:nvPr/>
        </p:nvCxnSpPr>
        <p:spPr>
          <a:xfrm flipH="1" flipV="1">
            <a:off x="3631319" y="3064364"/>
            <a:ext cx="1740877" cy="23035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E93F9AC-B608-97D0-BF5B-9839135247B9}"/>
              </a:ext>
            </a:extLst>
          </p:cNvPr>
          <p:cNvCxnSpPr>
            <a:cxnSpLocks/>
          </p:cNvCxnSpPr>
          <p:nvPr/>
        </p:nvCxnSpPr>
        <p:spPr>
          <a:xfrm>
            <a:off x="8402611" y="1751379"/>
            <a:ext cx="767861" cy="9085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light bulb with blue text&#10;&#10;AI-generated content may be incorrect.">
            <a:extLst>
              <a:ext uri="{FF2B5EF4-FFF2-40B4-BE49-F238E27FC236}">
                <a16:creationId xmlns:a16="http://schemas.microsoft.com/office/drawing/2014/main" id="{32BF4F33-03B6-3BFD-8440-D238FD557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420" y="4771292"/>
            <a:ext cx="1389561" cy="1899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71956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9F06E-9AED-5A9C-9015-5BF850284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681" y="488022"/>
            <a:ext cx="6017929" cy="588498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568A621-59FC-9568-8CB3-8CADC3D1A91D}"/>
              </a:ext>
            </a:extLst>
          </p:cNvPr>
          <p:cNvSpPr txBox="1">
            <a:spLocks/>
          </p:cNvSpPr>
          <p:nvPr/>
        </p:nvSpPr>
        <p:spPr>
          <a:xfrm>
            <a:off x="1656929" y="608512"/>
            <a:ext cx="3692450" cy="160913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lIns="91440" tIns="45720" rIns="91440" bIns="4572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Wingdings"/>
              <a:buChar char="Ø"/>
            </a:pPr>
            <a:r>
              <a:rPr lang="en-US" sz="1900"/>
              <a:t>Clear identifiable definition to begin with. </a:t>
            </a:r>
          </a:p>
          <a:p>
            <a:pPr marL="285750" indent="-285750">
              <a:buFont typeface="Wingdings"/>
              <a:buChar char="Ø"/>
            </a:pPr>
            <a:r>
              <a:rPr lang="en-US" sz="1900"/>
              <a:t>Student friendly language (any difficult terms simplified for students)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4CD38F2-F8B7-CEA1-25BA-C54A3F033C9D}"/>
              </a:ext>
            </a:extLst>
          </p:cNvPr>
          <p:cNvSpPr txBox="1">
            <a:spLocks/>
          </p:cNvSpPr>
          <p:nvPr/>
        </p:nvSpPr>
        <p:spPr>
          <a:xfrm>
            <a:off x="1656928" y="3011742"/>
            <a:ext cx="3692450" cy="160913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91440" tIns="45720" rIns="91440" bIns="4572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Wingdings"/>
              <a:buChar char="Ø"/>
            </a:pPr>
            <a:r>
              <a:rPr lang="en-US" sz="1900"/>
              <a:t>Blank business model canvas with headings, </a:t>
            </a:r>
          </a:p>
          <a:p>
            <a:pPr marL="285750" indent="-285750">
              <a:buFont typeface="Wingdings"/>
              <a:buChar char="Ø"/>
            </a:pPr>
            <a:r>
              <a:rPr lang="en-US" sz="1900"/>
              <a:t>Won't overwhelm students, start small and build knowledge with them.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5A1EF4-DA6E-6EFA-337F-75F33DE5A7D3}"/>
              </a:ext>
            </a:extLst>
          </p:cNvPr>
          <p:cNvSpPr txBox="1">
            <a:spLocks/>
          </p:cNvSpPr>
          <p:nvPr/>
        </p:nvSpPr>
        <p:spPr>
          <a:xfrm>
            <a:off x="1656927" y="5192233"/>
            <a:ext cx="3692450" cy="10112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lIns="91440" tIns="45720" rIns="91440" bIns="4572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Wingdings"/>
              <a:buChar char="Ø"/>
            </a:pPr>
            <a:r>
              <a:rPr lang="en-US" sz="1900"/>
              <a:t>Further explanation of the topic/ scaffolded for stronger students.</a:t>
            </a:r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1C3CC2-2815-E705-024D-0865C9561AB3}"/>
              </a:ext>
            </a:extLst>
          </p:cNvPr>
          <p:cNvCxnSpPr/>
          <p:nvPr/>
        </p:nvCxnSpPr>
        <p:spPr>
          <a:xfrm flipV="1">
            <a:off x="4950165" y="1270733"/>
            <a:ext cx="1090245" cy="4865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B904FA-07A9-69DB-8A93-41B3E4B29D38}"/>
              </a:ext>
            </a:extLst>
          </p:cNvPr>
          <p:cNvCxnSpPr>
            <a:cxnSpLocks/>
          </p:cNvCxnSpPr>
          <p:nvPr/>
        </p:nvCxnSpPr>
        <p:spPr>
          <a:xfrm flipV="1">
            <a:off x="5073257" y="3064364"/>
            <a:ext cx="1090245" cy="4865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CB19E4-5BCB-CD60-9D0B-ED2681EF10CA}"/>
              </a:ext>
            </a:extLst>
          </p:cNvPr>
          <p:cNvCxnSpPr>
            <a:cxnSpLocks/>
          </p:cNvCxnSpPr>
          <p:nvPr/>
        </p:nvCxnSpPr>
        <p:spPr>
          <a:xfrm>
            <a:off x="4803627" y="5942380"/>
            <a:ext cx="1008184" cy="996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546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DA78FA-3D5B-6B3B-F565-7E440EEB9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68" y="242122"/>
            <a:ext cx="7142039" cy="2840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CF24F9-B998-560A-37D4-B7CD3C7EF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001" y="343080"/>
            <a:ext cx="7053493" cy="642183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3B6019D-9A9B-D1CC-9B05-B09D28DB2B4B}"/>
              </a:ext>
            </a:extLst>
          </p:cNvPr>
          <p:cNvSpPr txBox="1">
            <a:spLocks/>
          </p:cNvSpPr>
          <p:nvPr/>
        </p:nvSpPr>
        <p:spPr>
          <a:xfrm>
            <a:off x="707360" y="3310681"/>
            <a:ext cx="3692450" cy="12926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lIns="91440" tIns="45720" rIns="91440" bIns="4572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Wingdings"/>
              <a:buChar char="Ø"/>
            </a:pPr>
            <a:r>
              <a:rPr lang="en-US" sz="1900"/>
              <a:t>Video to cement explanation of term – differentiated &amp; appeals to all learning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213206-8503-6718-8F17-A62381E808C5}"/>
              </a:ext>
            </a:extLst>
          </p:cNvPr>
          <p:cNvSpPr txBox="1">
            <a:spLocks/>
          </p:cNvSpPr>
          <p:nvPr/>
        </p:nvSpPr>
        <p:spPr>
          <a:xfrm>
            <a:off x="707360" y="4840543"/>
            <a:ext cx="3692450" cy="189048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lIns="91440" tIns="45720" rIns="91440" bIns="4572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Wingdings"/>
              <a:buChar char="Ø"/>
            </a:pPr>
            <a:r>
              <a:rPr lang="en-US" sz="1900"/>
              <a:t>Building on knowledge – Each key heading explained with sample questions which will aid completing a business model canvas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9CF9C99-77F9-59ED-36D8-2A191446EF7F}"/>
              </a:ext>
            </a:extLst>
          </p:cNvPr>
          <p:cNvCxnSpPr>
            <a:cxnSpLocks/>
          </p:cNvCxnSpPr>
          <p:nvPr/>
        </p:nvCxnSpPr>
        <p:spPr>
          <a:xfrm flipV="1">
            <a:off x="4053349" y="4154611"/>
            <a:ext cx="1465383" cy="12250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EDAA41-C6F5-72E7-C673-54B7E7CAC8D0}"/>
              </a:ext>
            </a:extLst>
          </p:cNvPr>
          <p:cNvCxnSpPr>
            <a:cxnSpLocks/>
          </p:cNvCxnSpPr>
          <p:nvPr/>
        </p:nvCxnSpPr>
        <p:spPr>
          <a:xfrm flipH="1" flipV="1">
            <a:off x="3115503" y="2331673"/>
            <a:ext cx="533401" cy="12250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468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F28FB-54E9-0A74-3287-5A9D7862E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756" y="688587"/>
            <a:ext cx="4245176" cy="696100"/>
          </a:xfrm>
        </p:spPr>
        <p:txBody>
          <a:bodyPr>
            <a:normAutofit/>
          </a:bodyPr>
          <a:lstStyle/>
          <a:p>
            <a:r>
              <a:rPr lang="en-US"/>
              <a:t>About the authors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CDBACADD-0289-4A40-0358-3F4A4AF288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2170183"/>
              </p:ext>
            </p:extLst>
          </p:nvPr>
        </p:nvGraphicFramePr>
        <p:xfrm>
          <a:off x="3329111" y="2062747"/>
          <a:ext cx="4216401" cy="3818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blue and green sign with white text&#10;&#10;AI-generated content may be incorrect.">
            <a:extLst>
              <a:ext uri="{FF2B5EF4-FFF2-40B4-BE49-F238E27FC236}">
                <a16:creationId xmlns:a16="http://schemas.microsoft.com/office/drawing/2014/main" id="{EAD485EB-12BC-A9AE-D826-9F035B372F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233" y="2161499"/>
            <a:ext cx="3280690" cy="36302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540C74F5-7BC5-129A-BF43-EA4BA2E43B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3176909"/>
              </p:ext>
            </p:extLst>
          </p:nvPr>
        </p:nvGraphicFramePr>
        <p:xfrm>
          <a:off x="7929465" y="2061566"/>
          <a:ext cx="3643425" cy="3829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78" name="Title 1">
            <a:extLst>
              <a:ext uri="{FF2B5EF4-FFF2-40B4-BE49-F238E27FC236}">
                <a16:creationId xmlns:a16="http://schemas.microsoft.com/office/drawing/2014/main" id="{2B1BF114-31EB-FD4E-55B2-BA2E33BE75A7}"/>
              </a:ext>
            </a:extLst>
          </p:cNvPr>
          <p:cNvSpPr txBox="1">
            <a:spLocks/>
          </p:cNvSpPr>
          <p:nvPr/>
        </p:nvSpPr>
        <p:spPr>
          <a:xfrm>
            <a:off x="3702528" y="1413964"/>
            <a:ext cx="3465455" cy="129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>
                <a:solidFill>
                  <a:schemeClr val="tx2">
                    <a:lumMod val="49000"/>
                  </a:schemeClr>
                </a:solidFill>
              </a:rPr>
              <a:t>Julie O'Keeffe</a:t>
            </a:r>
          </a:p>
        </p:txBody>
      </p:sp>
      <p:sp>
        <p:nvSpPr>
          <p:cNvPr id="379" name="Title 1">
            <a:extLst>
              <a:ext uri="{FF2B5EF4-FFF2-40B4-BE49-F238E27FC236}">
                <a16:creationId xmlns:a16="http://schemas.microsoft.com/office/drawing/2014/main" id="{2DFBBD50-1C14-DFA6-1638-6110E58F3AB8}"/>
              </a:ext>
            </a:extLst>
          </p:cNvPr>
          <p:cNvSpPr txBox="1">
            <a:spLocks/>
          </p:cNvSpPr>
          <p:nvPr/>
        </p:nvSpPr>
        <p:spPr>
          <a:xfrm>
            <a:off x="7931923" y="1413964"/>
            <a:ext cx="3760803" cy="129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>
                <a:solidFill>
                  <a:schemeClr val="tx2">
                    <a:lumMod val="49000"/>
                  </a:schemeClr>
                </a:solidFill>
              </a:rPr>
              <a:t>Jayne Lenehan</a:t>
            </a:r>
          </a:p>
        </p:txBody>
      </p:sp>
    </p:spTree>
    <p:extLst>
      <p:ext uri="{BB962C8B-B14F-4D97-AF65-F5344CB8AC3E}">
        <p14:creationId xmlns:p14="http://schemas.microsoft.com/office/powerpoint/2010/main" val="3790253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AA77711-03A4-44BD-9F84-2460C553C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DF7B4BE-8A0C-4496-8982-631F52DEC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E59E9F1-A63C-4537-A62F-7F0BCB361E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173167B-413B-4E93-8079-4E9B01B1B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3A1D2A9-D6BB-4713-954F-5B362A032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8B2B5AB-23F4-4A1C-A6B0-0D955D216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10B6068-B130-4C4B-8524-A793BE2AE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66BC454-86DE-4D31-8B4D-6809ED8FE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E6331B2-8AFB-4A7A-B773-13D9451F20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0AE2CCF-11C5-4C3B-A2E7-0995ED9E9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41CC60E-3DFE-481D-86DD-14CCB7C0E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FB2B514-85FF-426E-8892-167C04CBFE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1503001-5525-4086-9C5D-6F6FBBAB0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D692DD2-3FFE-42A1-875B-C19FFA519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DD5B9D02-0AD7-47F1-8B14-07EF17C17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AECB9A36-16AB-4797-B977-16CB61E7D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6B6DF64C-3D47-44F0-8034-B184A67A0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B8AB9ECD-CC2B-44A3-895D-523159FE0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EFE6DAB-B8F9-4E59-9A30-C66AFD5C5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2FC5E78B-3D5F-4CCC-BB43-FB6B1ABEE5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620A947E-8F93-454B-B366-FD321E992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F76079F9-081E-4A92-A80C-BE27071B7A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91CC4064-5A47-4F02-AEC5-7B30E2CC9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441210F0-330B-4B88-ADFA-F44110958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5C5FDA0A-072C-4497-84D9-424863DC5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E41D9AE6-3EB2-4AE3-9CB0-DE29C3FDB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6497723A-C7CA-4455-BB85-763B23D47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41" name="Freeform 6">
            <a:extLst>
              <a:ext uri="{FF2B5EF4-FFF2-40B4-BE49-F238E27FC236}">
                <a16:creationId xmlns:a16="http://schemas.microsoft.com/office/drawing/2014/main" id="{43808904-AEFE-4025-9A80-182C07420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IE"/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8F9DA7D-A840-4425-B2B1-0763DE297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66A8191-F2AA-EBF2-B7A4-46E215C057F0}"/>
              </a:ext>
            </a:extLst>
          </p:cNvPr>
          <p:cNvSpPr txBox="1">
            <a:spLocks/>
          </p:cNvSpPr>
          <p:nvPr/>
        </p:nvSpPr>
        <p:spPr>
          <a:xfrm>
            <a:off x="6680737" y="456185"/>
            <a:ext cx="5202181" cy="25060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/>
              <a:t>Student Activity Book: Corresponding Activities</a:t>
            </a:r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651DA5F-8032-4FE2-890E-C2EF34E2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047" y="935646"/>
            <a:ext cx="4851190" cy="4968016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CA8E3A-9D09-B3BF-1406-927027DFE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956" y="1250067"/>
            <a:ext cx="2840959" cy="2081003"/>
          </a:xfrm>
          <a:prstGeom prst="rect">
            <a:avLst/>
          </a:prstGeom>
        </p:spPr>
      </p:pic>
      <p:pic>
        <p:nvPicPr>
          <p:cNvPr id="6" name="Picture 5" descr="A questionnaire with black text&#10;&#10;AI-generated content may be incorrect.">
            <a:extLst>
              <a:ext uri="{FF2B5EF4-FFF2-40B4-BE49-F238E27FC236}">
                <a16:creationId xmlns:a16="http://schemas.microsoft.com/office/drawing/2014/main" id="{8F125BFA-EC00-9A4E-9CAD-3394E71C3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75" y="3626850"/>
            <a:ext cx="2026327" cy="1818628"/>
          </a:xfrm>
          <a:prstGeom prst="rect">
            <a:avLst/>
          </a:prstGeom>
        </p:spPr>
      </p:pic>
      <p:pic>
        <p:nvPicPr>
          <p:cNvPr id="5" name="Picture 4" descr="A screenshot of a diagram&#10;&#10;AI-generated content may be incorrect.">
            <a:extLst>
              <a:ext uri="{FF2B5EF4-FFF2-40B4-BE49-F238E27FC236}">
                <a16:creationId xmlns:a16="http://schemas.microsoft.com/office/drawing/2014/main" id="{0172F13D-FCA7-C447-92AE-CFFCB7914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6868" y="3745896"/>
            <a:ext cx="2026327" cy="1580535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AD3C0434-96B3-4A8E-9B9A-8FFD9887F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4378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C3138763-90A5-4020-9D17-DCDDEF5F4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D7835D3C-D3CD-4F8C-BFEA-02012667D8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83283965-70DC-4E22-936B-95D55D2CF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F26053CA-6373-4945-9685-CFB0F8F36E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D5922F94-9842-4756-8A0A-58AA75B3C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FD377A67-94A7-4AA6-BE02-F39721052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FF32D6CC-96C6-48EA-97CA-61BDBF897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224E83F7-CEF2-4801-B9DA-8D8C78770B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2F2E611C-D07D-4A93-A59D-EA353F348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E9375BD2-CBE6-4A99-8D1C-A9332CD6F5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id="{6CAEF866-7A7D-4119-B8C8-E30CCFC28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70380B2C-766B-45F5-A4A2-4F6A25BE3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BA2BFE2-C0E3-4FCA-8CDF-CAF14F34E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7100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A657D5F0-223D-47BA-8CA0-DCFD766554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63" name="Freeform 28">
              <a:extLst>
                <a:ext uri="{FF2B5EF4-FFF2-40B4-BE49-F238E27FC236}">
                  <a16:creationId xmlns:a16="http://schemas.microsoft.com/office/drawing/2014/main" id="{DC91DD8C-789A-4F39-9765-D4A278F7BF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64" name="Freeform 29">
              <a:extLst>
                <a:ext uri="{FF2B5EF4-FFF2-40B4-BE49-F238E27FC236}">
                  <a16:creationId xmlns:a16="http://schemas.microsoft.com/office/drawing/2014/main" id="{061DF928-00B6-4AD9-835C-A7F5AAE49C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65" name="Freeform 30">
              <a:extLst>
                <a:ext uri="{FF2B5EF4-FFF2-40B4-BE49-F238E27FC236}">
                  <a16:creationId xmlns:a16="http://schemas.microsoft.com/office/drawing/2014/main" id="{4B8B9FDA-8C39-4769-A609-F50560679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66" name="Freeform 31">
              <a:extLst>
                <a:ext uri="{FF2B5EF4-FFF2-40B4-BE49-F238E27FC236}">
                  <a16:creationId xmlns:a16="http://schemas.microsoft.com/office/drawing/2014/main" id="{4A61D753-BB04-4F51-B88E-1AE53C2C8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67" name="Freeform 32">
              <a:extLst>
                <a:ext uri="{FF2B5EF4-FFF2-40B4-BE49-F238E27FC236}">
                  <a16:creationId xmlns:a16="http://schemas.microsoft.com/office/drawing/2014/main" id="{FFDFDBDC-133B-42E9-9289-482ABDF6E0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68" name="Freeform 33">
              <a:extLst>
                <a:ext uri="{FF2B5EF4-FFF2-40B4-BE49-F238E27FC236}">
                  <a16:creationId xmlns:a16="http://schemas.microsoft.com/office/drawing/2014/main" id="{A4F710F2-B436-4419-9FDE-1799E4163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69" name="Freeform 34">
              <a:extLst>
                <a:ext uri="{FF2B5EF4-FFF2-40B4-BE49-F238E27FC236}">
                  <a16:creationId xmlns:a16="http://schemas.microsoft.com/office/drawing/2014/main" id="{F9F6F56E-AC52-4967-9CF6-35C4985DE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70" name="Freeform 35">
              <a:extLst>
                <a:ext uri="{FF2B5EF4-FFF2-40B4-BE49-F238E27FC236}">
                  <a16:creationId xmlns:a16="http://schemas.microsoft.com/office/drawing/2014/main" id="{146ED2FB-9C9F-4C99-B938-980707824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71" name="Freeform 36">
              <a:extLst>
                <a:ext uri="{FF2B5EF4-FFF2-40B4-BE49-F238E27FC236}">
                  <a16:creationId xmlns:a16="http://schemas.microsoft.com/office/drawing/2014/main" id="{41DFB9E8-8E52-4CCC-9B43-3DDCD42FA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72" name="Freeform 37">
              <a:extLst>
                <a:ext uri="{FF2B5EF4-FFF2-40B4-BE49-F238E27FC236}">
                  <a16:creationId xmlns:a16="http://schemas.microsoft.com/office/drawing/2014/main" id="{6E7F6AA1-41DA-4477-90AF-E6C9BB0A8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73" name="Freeform 38">
              <a:extLst>
                <a:ext uri="{FF2B5EF4-FFF2-40B4-BE49-F238E27FC236}">
                  <a16:creationId xmlns:a16="http://schemas.microsoft.com/office/drawing/2014/main" id="{B9A5E3AB-7997-4BE4-943C-555382ED4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7E3322A6-532A-459E-B7DA-95319E59E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355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77" name="Freeform 33">
            <a:extLst>
              <a:ext uri="{FF2B5EF4-FFF2-40B4-BE49-F238E27FC236}">
                <a16:creationId xmlns:a16="http://schemas.microsoft.com/office/drawing/2014/main" id="{A3C34324-3D8C-4750-A32B-73AF03A51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87355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I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ECD4BE3-9EBA-D0C6-06F5-34F7FB295148}"/>
              </a:ext>
            </a:extLst>
          </p:cNvPr>
          <p:cNvSpPr txBox="1">
            <a:spLocks/>
          </p:cNvSpPr>
          <p:nvPr/>
        </p:nvSpPr>
        <p:spPr>
          <a:xfrm>
            <a:off x="713690" y="45876"/>
            <a:ext cx="5202181" cy="8238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>
                <a:solidFill>
                  <a:schemeClr val="accent1"/>
                </a:solidFill>
              </a:rPr>
              <a:t>One Stop Shop!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8EF0A9-736E-8167-A090-B6E4BA09C08C}"/>
              </a:ext>
            </a:extLst>
          </p:cNvPr>
          <p:cNvSpPr txBox="1"/>
          <p:nvPr/>
        </p:nvSpPr>
        <p:spPr>
          <a:xfrm>
            <a:off x="7971692" y="3141783"/>
            <a:ext cx="3645876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/>
              <a:t>Activities to reinforce learning</a:t>
            </a:r>
          </a:p>
          <a:p>
            <a:pPr marL="285750" indent="-285750">
              <a:buFont typeface="Wingdings"/>
              <a:buChar char="Ø"/>
            </a:pPr>
            <a:r>
              <a:rPr lang="en-US"/>
              <a:t>Range of activities for different learning styles </a:t>
            </a:r>
          </a:p>
          <a:p>
            <a:pPr marL="285750" indent="-285750">
              <a:buFont typeface="Wingdings"/>
              <a:buChar char="Ø"/>
            </a:pPr>
            <a:r>
              <a:rPr lang="en-US"/>
              <a:t>Sample of blank business model canvas to complete, multiple choice questions at the start to aid recall of information, graphic </a:t>
            </a:r>
            <a:r>
              <a:rPr lang="en-US" err="1"/>
              <a:t>organiser</a:t>
            </a:r>
            <a:r>
              <a:rPr lang="en-US"/>
              <a:t> to </a:t>
            </a:r>
            <a:r>
              <a:rPr lang="en-US" err="1"/>
              <a:t>summarise</a:t>
            </a:r>
            <a:r>
              <a:rPr lang="en-US"/>
              <a:t> learning.</a:t>
            </a:r>
          </a:p>
        </p:txBody>
      </p:sp>
    </p:spTree>
    <p:extLst>
      <p:ext uri="{BB962C8B-B14F-4D97-AF65-F5344CB8AC3E}">
        <p14:creationId xmlns:p14="http://schemas.microsoft.com/office/powerpoint/2010/main" val="3505270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DA477A2-DDBC-1A0D-C588-7894517B28C3}"/>
              </a:ext>
            </a:extLst>
          </p:cNvPr>
          <p:cNvSpPr txBox="1">
            <a:spLocks/>
          </p:cNvSpPr>
          <p:nvPr/>
        </p:nvSpPr>
        <p:spPr>
          <a:xfrm>
            <a:off x="1305054" y="614161"/>
            <a:ext cx="5719301" cy="128089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/>
              <a:t>Student Activity Book</a:t>
            </a:r>
          </a:p>
        </p:txBody>
      </p:sp>
      <p:pic>
        <p:nvPicPr>
          <p:cNvPr id="4" name="Picture 3" descr="A book cover with a group of people&#10;&#10;AI-generated content may be incorrect.">
            <a:extLst>
              <a:ext uri="{FF2B5EF4-FFF2-40B4-BE49-F238E27FC236}">
                <a16:creationId xmlns:a16="http://schemas.microsoft.com/office/drawing/2014/main" id="{4B6985B0-A265-B063-D142-17D1D96F5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424" y="0"/>
            <a:ext cx="487598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082AD7-30EC-9550-8ED6-733D9074F093}"/>
              </a:ext>
            </a:extLst>
          </p:cNvPr>
          <p:cNvSpPr txBox="1"/>
          <p:nvPr/>
        </p:nvSpPr>
        <p:spPr>
          <a:xfrm>
            <a:off x="845343" y="1464467"/>
            <a:ext cx="5834062" cy="56630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/>
              <a:t>Broad range of activities, including 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200"/>
              <a:t>Multiple Choice Questions at the start of every chapter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200"/>
              <a:t>Short questions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200"/>
              <a:t>Matchup 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200"/>
              <a:t>Cloze texts [</a:t>
            </a:r>
            <a:r>
              <a:rPr lang="en-US" sz="2200" err="1"/>
              <a:t>wordbanks</a:t>
            </a:r>
            <a:r>
              <a:rPr lang="en-US" sz="2200"/>
              <a:t> provided]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200"/>
              <a:t>Wordsearches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200"/>
              <a:t>Diamond 9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200" err="1"/>
              <a:t>Mindmapping</a:t>
            </a:r>
            <a:endParaRPr lang="en-US" sz="2200"/>
          </a:p>
          <a:p>
            <a:pPr marL="742950" lvl="1" indent="-285750">
              <a:buFont typeface="Courier New"/>
              <a:buChar char="o"/>
            </a:pPr>
            <a:r>
              <a:rPr lang="en-US" sz="2200"/>
              <a:t>Ladder diagrams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200"/>
              <a:t>Acronym completion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200"/>
              <a:t>Learning </a:t>
            </a:r>
            <a:r>
              <a:rPr lang="en-US" sz="2200" err="1"/>
              <a:t>traingle</a:t>
            </a:r>
            <a:endParaRPr lang="en-US" sz="2200"/>
          </a:p>
          <a:p>
            <a:pPr marL="742950" lvl="1" indent="-285750">
              <a:buFont typeface="Courier New"/>
              <a:buChar char="o"/>
            </a:pPr>
            <a:r>
              <a:rPr lang="en-US" sz="2200"/>
              <a:t>Video Worksheets</a:t>
            </a:r>
          </a:p>
          <a:p>
            <a:pPr marL="3028950" lvl="6" indent="-285750">
              <a:buFont typeface="Arial"/>
              <a:buChar char="•"/>
            </a:pPr>
            <a:r>
              <a:rPr lang="en-US" sz="2200"/>
              <a:t>And more!!!</a:t>
            </a:r>
          </a:p>
          <a:p>
            <a:pPr marL="742950" lvl="1" indent="-285750">
              <a:buFont typeface="Courier New"/>
              <a:buChar char="o"/>
            </a:pPr>
            <a:endParaRPr lang="en-US">
              <a:highlight>
                <a:srgbClr val="FFFF00"/>
              </a:highlight>
            </a:endParaRPr>
          </a:p>
          <a:p>
            <a:pPr marL="742950" lvl="1" indent="-285750">
              <a:buFont typeface="Courier New"/>
              <a:buChar char="o"/>
            </a:pPr>
            <a:endParaRPr lang="en-US"/>
          </a:p>
          <a:p>
            <a:r>
              <a:rPr lang="en-US"/>
              <a:t> </a:t>
            </a:r>
          </a:p>
        </p:txBody>
      </p:sp>
      <p:pic>
        <p:nvPicPr>
          <p:cNvPr id="2" name="Picture 1" descr="A blue and white diamond with black lines&#10;&#10;AI-generated content may be incorrect.">
            <a:extLst>
              <a:ext uri="{FF2B5EF4-FFF2-40B4-BE49-F238E27FC236}">
                <a16:creationId xmlns:a16="http://schemas.microsoft.com/office/drawing/2014/main" id="{D83CE5B5-4508-4713-662F-D51788C0F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943" y="616857"/>
            <a:ext cx="4636586" cy="5424715"/>
          </a:xfrm>
          <a:prstGeom prst="rect">
            <a:avLst/>
          </a:prstGeom>
        </p:spPr>
      </p:pic>
      <p:pic>
        <p:nvPicPr>
          <p:cNvPr id="6" name="Picture 5" descr="A screenshot of a computer game&#10;&#10;AI-generated content may be incorrect.">
            <a:extLst>
              <a:ext uri="{FF2B5EF4-FFF2-40B4-BE49-F238E27FC236}">
                <a16:creationId xmlns:a16="http://schemas.microsoft.com/office/drawing/2014/main" id="{15864DFB-CCC7-7F6B-F667-A4C0D6EB2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001" y="816428"/>
            <a:ext cx="4537213" cy="5025573"/>
          </a:xfrm>
          <a:prstGeom prst="rect">
            <a:avLst/>
          </a:prstGeom>
        </p:spPr>
      </p:pic>
      <p:pic>
        <p:nvPicPr>
          <p:cNvPr id="7" name="Picture 6" descr="A diagram of a diagram&#10;&#10;AI-generated content may be incorrect.">
            <a:extLst>
              <a:ext uri="{FF2B5EF4-FFF2-40B4-BE49-F238E27FC236}">
                <a16:creationId xmlns:a16="http://schemas.microsoft.com/office/drawing/2014/main" id="{C93EC93D-41FE-348C-9D52-B115BA986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1972" y="408214"/>
            <a:ext cx="4825199" cy="60506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434908-C442-8DB8-B2FA-241992E61C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020" y="335643"/>
            <a:ext cx="4433103" cy="5705929"/>
          </a:xfrm>
          <a:prstGeom prst="rect">
            <a:avLst/>
          </a:prstGeom>
        </p:spPr>
      </p:pic>
      <p:pic>
        <p:nvPicPr>
          <p:cNvPr id="10" name="Picture 9" descr="A screenshot of a book&#10;&#10;AI-generated content may be incorrect.">
            <a:extLst>
              <a:ext uri="{FF2B5EF4-FFF2-40B4-BE49-F238E27FC236}">
                <a16:creationId xmlns:a16="http://schemas.microsoft.com/office/drawing/2014/main" id="{578EC5DE-1AF5-C8A9-9591-72BB3FCBC9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2281" y="64476"/>
            <a:ext cx="4609883" cy="6740770"/>
          </a:xfrm>
          <a:prstGeom prst="rect">
            <a:avLst/>
          </a:prstGeom>
        </p:spPr>
      </p:pic>
      <p:pic>
        <p:nvPicPr>
          <p:cNvPr id="11" name="Picture 10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47160E60-3FEF-268D-D6B8-ACFB70ED8B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4703" y="625011"/>
            <a:ext cx="4619851" cy="5830585"/>
          </a:xfrm>
          <a:prstGeom prst="rect">
            <a:avLst/>
          </a:prstGeom>
        </p:spPr>
      </p:pic>
      <p:pic>
        <p:nvPicPr>
          <p:cNvPr id="12" name="Picture 11" descr="A screenshot of a document&#10;&#10;AI-generated content may be incorrect.">
            <a:extLst>
              <a:ext uri="{FF2B5EF4-FFF2-40B4-BE49-F238E27FC236}">
                <a16:creationId xmlns:a16="http://schemas.microsoft.com/office/drawing/2014/main" id="{3B57E3E9-2D5D-9840-D99C-5BDC1F861C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9146" y="530831"/>
            <a:ext cx="5025552" cy="579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0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ook cover with a picture of people&#10;&#10;AI-generated content may be incorrect.">
            <a:extLst>
              <a:ext uri="{FF2B5EF4-FFF2-40B4-BE49-F238E27FC236}">
                <a16:creationId xmlns:a16="http://schemas.microsoft.com/office/drawing/2014/main" id="{24ADD5BA-0CA3-1FF9-45E7-E7D29339F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413" y="0"/>
            <a:ext cx="4897704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A994157-9FFB-4718-6AEF-E026C8E73902}"/>
              </a:ext>
            </a:extLst>
          </p:cNvPr>
          <p:cNvSpPr txBox="1">
            <a:spLocks/>
          </p:cNvSpPr>
          <p:nvPr/>
        </p:nvSpPr>
        <p:spPr>
          <a:xfrm>
            <a:off x="1495554" y="614161"/>
            <a:ext cx="5719301" cy="128089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/>
              <a:t>Teachers Resource Book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3474AB-22D0-1AD4-D86F-C630CF1D199B}"/>
              </a:ext>
            </a:extLst>
          </p:cNvPr>
          <p:cNvSpPr txBox="1"/>
          <p:nvPr/>
        </p:nvSpPr>
        <p:spPr>
          <a:xfrm>
            <a:off x="2706395" y="1476380"/>
            <a:ext cx="4209311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We have created this Teacher’s Resource Book to help you navigate through the new Leaving Certificate Business course. 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Accompanies the Let’s Do Business textbook, Student’s Activity Book and Investigative Study Guide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Digital Resources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Solutions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Additional Activities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Planning materials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Comprehensive guide and sample answers on how to approach LC questions.</a:t>
            </a:r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36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C65AFC-5F81-FA75-11CC-7CD4E6361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540546" y="-1013673"/>
            <a:ext cx="5054536" cy="865371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1AA68C7-81A9-E528-9508-A46AFA85C749}"/>
              </a:ext>
            </a:extLst>
          </p:cNvPr>
          <p:cNvSpPr txBox="1">
            <a:spLocks/>
          </p:cNvSpPr>
          <p:nvPr/>
        </p:nvSpPr>
        <p:spPr>
          <a:xfrm>
            <a:off x="707360" y="3310681"/>
            <a:ext cx="2004327" cy="12926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lIns="91440" tIns="45720" rIns="91440" bIns="4572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Wingdings"/>
              <a:buChar char="Ø"/>
            </a:pPr>
            <a:r>
              <a:rPr lang="en-US" sz="1900"/>
              <a:t>L.O's clearly outlined for teachers.</a:t>
            </a:r>
          </a:p>
          <a:p>
            <a:pPr marL="285750" indent="-285750">
              <a:buFont typeface="Wingdings"/>
              <a:buChar char="Ø"/>
            </a:pPr>
            <a:endParaRPr lang="en-US" sz="19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930FE05-35D5-A588-87BF-659903162920}"/>
              </a:ext>
            </a:extLst>
          </p:cNvPr>
          <p:cNvSpPr txBox="1">
            <a:spLocks/>
          </p:cNvSpPr>
          <p:nvPr/>
        </p:nvSpPr>
        <p:spPr>
          <a:xfrm>
            <a:off x="5607606" y="5362219"/>
            <a:ext cx="3692450" cy="12926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91440" tIns="45720" rIns="91440" bIns="4572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Wingdings"/>
              <a:buChar char="Ø"/>
            </a:pPr>
            <a:r>
              <a:rPr lang="en-US" sz="1900"/>
              <a:t>Learner Experiences: Quick and easy to see how the students will engage with the learning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3B0EE14-9165-8E5F-2A9F-0E64359A0E65}"/>
              </a:ext>
            </a:extLst>
          </p:cNvPr>
          <p:cNvSpPr txBox="1">
            <a:spLocks/>
          </p:cNvSpPr>
          <p:nvPr/>
        </p:nvSpPr>
        <p:spPr>
          <a:xfrm>
            <a:off x="8204268" y="-1088"/>
            <a:ext cx="3692450" cy="98781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lIns="91440" tIns="45720" rIns="91440" bIns="4572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Wingdings"/>
              <a:buChar char="Ø"/>
            </a:pPr>
            <a:r>
              <a:rPr lang="en-US" sz="1900"/>
              <a:t>Evaluation broken down in formative / summative / alternative.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ED9FC5A-BF1E-0325-76CD-556F5BE31BE4}"/>
              </a:ext>
            </a:extLst>
          </p:cNvPr>
          <p:cNvCxnSpPr>
            <a:cxnSpLocks/>
          </p:cNvCxnSpPr>
          <p:nvPr/>
        </p:nvCxnSpPr>
        <p:spPr>
          <a:xfrm>
            <a:off x="2511766" y="3990488"/>
            <a:ext cx="2678721" cy="2227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EE7E4B7-9D9B-1AAD-CA17-AC5459F431BC}"/>
              </a:ext>
            </a:extLst>
          </p:cNvPr>
          <p:cNvCxnSpPr>
            <a:cxnSpLocks/>
          </p:cNvCxnSpPr>
          <p:nvPr/>
        </p:nvCxnSpPr>
        <p:spPr>
          <a:xfrm flipH="1" flipV="1">
            <a:off x="8244349" y="4688011"/>
            <a:ext cx="1002324" cy="9085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CEDA814-449B-1C1E-3E65-70FE9BCD8649}"/>
              </a:ext>
            </a:extLst>
          </p:cNvPr>
          <p:cNvCxnSpPr>
            <a:cxnSpLocks/>
          </p:cNvCxnSpPr>
          <p:nvPr/>
        </p:nvCxnSpPr>
        <p:spPr>
          <a:xfrm flipH="1">
            <a:off x="10999273" y="743197"/>
            <a:ext cx="386862" cy="10843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BED82C04-F11D-1758-FF2B-15279D352AFD}"/>
              </a:ext>
            </a:extLst>
          </p:cNvPr>
          <p:cNvSpPr txBox="1">
            <a:spLocks/>
          </p:cNvSpPr>
          <p:nvPr/>
        </p:nvSpPr>
        <p:spPr>
          <a:xfrm>
            <a:off x="-107577" y="74899"/>
            <a:ext cx="5719301" cy="128089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/>
              <a:t>Sample Planning Doc</a:t>
            </a:r>
          </a:p>
        </p:txBody>
      </p:sp>
    </p:spTree>
    <p:extLst>
      <p:ext uri="{BB962C8B-B14F-4D97-AF65-F5344CB8AC3E}">
        <p14:creationId xmlns:p14="http://schemas.microsoft.com/office/powerpoint/2010/main" val="414202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3E4354C-59B3-A0B4-9FBA-4F7369E72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751" y="0"/>
            <a:ext cx="531699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938A5E-B492-503A-CBD3-0B6D00A8F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969" y="0"/>
            <a:ext cx="4915591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032221A-2A80-E160-5119-7CD57672E9A9}"/>
              </a:ext>
            </a:extLst>
          </p:cNvPr>
          <p:cNvSpPr txBox="1">
            <a:spLocks/>
          </p:cNvSpPr>
          <p:nvPr/>
        </p:nvSpPr>
        <p:spPr>
          <a:xfrm>
            <a:off x="322079" y="2000726"/>
            <a:ext cx="2004327" cy="16443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lIns="91440" tIns="45720" rIns="91440" bIns="4572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Wingdings"/>
              <a:buChar char="Ø"/>
            </a:pPr>
            <a:r>
              <a:rPr lang="en-US" sz="1900"/>
              <a:t>Layout of each chapter with additional activities.</a:t>
            </a:r>
          </a:p>
          <a:p>
            <a:pPr marL="285750" indent="-285750">
              <a:buFont typeface="Wingdings"/>
              <a:buChar char="Ø"/>
            </a:pPr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2957757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E5F90B-4A8F-5656-335A-56F83070B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0" y="457200"/>
            <a:ext cx="62865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68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69204825-AFDB-4D2D-A94E-B8B019610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book cover with a picture of people&#10;&#10;AI-generated content may be incorrect.">
            <a:extLst>
              <a:ext uri="{FF2B5EF4-FFF2-40B4-BE49-F238E27FC236}">
                <a16:creationId xmlns:a16="http://schemas.microsoft.com/office/drawing/2014/main" id="{37FE4503-8D58-4E74-BA59-F133470CE1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621" r="-2" b="19623"/>
          <a:stretch/>
        </p:blipFill>
        <p:spPr>
          <a:xfrm>
            <a:off x="3335867" y="10"/>
            <a:ext cx="8856133" cy="6857990"/>
          </a:xfrm>
          <a:prstGeom prst="rect">
            <a:avLst/>
          </a:prstGeom>
        </p:spPr>
      </p:pic>
      <p:pic>
        <p:nvPicPr>
          <p:cNvPr id="5" name="Picture 4" descr="light spots">
            <a:extLst>
              <a:ext uri="{FF2B5EF4-FFF2-40B4-BE49-F238E27FC236}">
                <a16:creationId xmlns:a16="http://schemas.microsoft.com/office/drawing/2014/main" id="{1A23FE0C-9A67-334E-9B7F-83AA9CF636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72" r="13055"/>
          <a:stretch/>
        </p:blipFill>
        <p:spPr>
          <a:xfrm>
            <a:off x="20" y="10"/>
            <a:ext cx="8092178" cy="6857990"/>
          </a:xfrm>
          <a:custGeom>
            <a:avLst/>
            <a:gdLst/>
            <a:ahLst/>
            <a:cxnLst/>
            <a:rect l="l" t="t" r="r" b="b"/>
            <a:pathLst>
              <a:path w="8092198" h="6858000">
                <a:moveTo>
                  <a:pt x="0" y="0"/>
                </a:moveTo>
                <a:lnTo>
                  <a:pt x="3412067" y="0"/>
                </a:lnTo>
                <a:lnTo>
                  <a:pt x="3536897" y="0"/>
                </a:lnTo>
                <a:cubicBezTo>
                  <a:pt x="3536897" y="0"/>
                  <a:pt x="3536897" y="0"/>
                  <a:pt x="7979176" y="4443265"/>
                </a:cubicBezTo>
                <a:cubicBezTo>
                  <a:pt x="8129873" y="4593996"/>
                  <a:pt x="8129873" y="4843028"/>
                  <a:pt x="7979176" y="4993759"/>
                </a:cubicBezTo>
                <a:cubicBezTo>
                  <a:pt x="7979176" y="4993759"/>
                  <a:pt x="7979176" y="4993759"/>
                  <a:pt x="6272840" y="6700475"/>
                </a:cubicBezTo>
                <a:lnTo>
                  <a:pt x="6115350" y="6858000"/>
                </a:lnTo>
                <a:lnTo>
                  <a:pt x="0" y="6858000"/>
                </a:lnTo>
                <a:close/>
              </a:path>
            </a:pathLst>
          </a:cu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52" name="Freeform 5">
            <a:extLst>
              <a:ext uri="{FF2B5EF4-FFF2-40B4-BE49-F238E27FC236}">
                <a16:creationId xmlns:a16="http://schemas.microsoft.com/office/drawing/2014/main" id="{DB9B0587-16E2-4EF4-89C1-E73A166B2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3632297"/>
            <a:ext cx="10602096" cy="2170389"/>
          </a:xfrm>
          <a:custGeom>
            <a:avLst/>
            <a:gdLst>
              <a:gd name="T0" fmla="*/ 2253 w 2259"/>
              <a:gd name="T1" fmla="*/ 195 h 413"/>
              <a:gd name="T2" fmla="*/ 2064 w 2259"/>
              <a:gd name="T3" fmla="*/ 7 h 413"/>
              <a:gd name="T4" fmla="*/ 2062 w 2259"/>
              <a:gd name="T5" fmla="*/ 5 h 413"/>
              <a:gd name="T6" fmla="*/ 2048 w 2259"/>
              <a:gd name="T7" fmla="*/ 0 h 413"/>
              <a:gd name="T8" fmla="*/ 891 w 2259"/>
              <a:gd name="T9" fmla="*/ 0 h 413"/>
              <a:gd name="T10" fmla="*/ 851 w 2259"/>
              <a:gd name="T11" fmla="*/ 0 h 413"/>
              <a:gd name="T12" fmla="*/ 541 w 2259"/>
              <a:gd name="T13" fmla="*/ 0 h 413"/>
              <a:gd name="T14" fmla="*/ 54 w 2259"/>
              <a:gd name="T15" fmla="*/ 0 h 413"/>
              <a:gd name="T16" fmla="*/ 0 w 2259"/>
              <a:gd name="T17" fmla="*/ 0 h 413"/>
              <a:gd name="T18" fmla="*/ 0 w 2259"/>
              <a:gd name="T19" fmla="*/ 413 h 413"/>
              <a:gd name="T20" fmla="*/ 54 w 2259"/>
              <a:gd name="T21" fmla="*/ 413 h 413"/>
              <a:gd name="T22" fmla="*/ 541 w 2259"/>
              <a:gd name="T23" fmla="*/ 413 h 413"/>
              <a:gd name="T24" fmla="*/ 851 w 2259"/>
              <a:gd name="T25" fmla="*/ 413 h 413"/>
              <a:gd name="T26" fmla="*/ 891 w 2259"/>
              <a:gd name="T27" fmla="*/ 413 h 413"/>
              <a:gd name="T28" fmla="*/ 2048 w 2259"/>
              <a:gd name="T29" fmla="*/ 413 h 413"/>
              <a:gd name="T30" fmla="*/ 2062 w 2259"/>
              <a:gd name="T31" fmla="*/ 408 h 413"/>
              <a:gd name="T32" fmla="*/ 2064 w 2259"/>
              <a:gd name="T33" fmla="*/ 406 h 413"/>
              <a:gd name="T34" fmla="*/ 2253 w 2259"/>
              <a:gd name="T35" fmla="*/ 217 h 413"/>
              <a:gd name="T36" fmla="*/ 2253 w 2259"/>
              <a:gd name="T37" fmla="*/ 195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259" h="413">
                <a:moveTo>
                  <a:pt x="2253" y="195"/>
                </a:moveTo>
                <a:cubicBezTo>
                  <a:pt x="2064" y="7"/>
                  <a:pt x="2064" y="7"/>
                  <a:pt x="2064" y="7"/>
                </a:cubicBezTo>
                <a:cubicBezTo>
                  <a:pt x="2064" y="6"/>
                  <a:pt x="2063" y="5"/>
                  <a:pt x="2062" y="5"/>
                </a:cubicBezTo>
                <a:cubicBezTo>
                  <a:pt x="2058" y="2"/>
                  <a:pt x="2053" y="0"/>
                  <a:pt x="2048" y="0"/>
                </a:cubicBezTo>
                <a:cubicBezTo>
                  <a:pt x="891" y="0"/>
                  <a:pt x="891" y="0"/>
                  <a:pt x="891" y="0"/>
                </a:cubicBezTo>
                <a:cubicBezTo>
                  <a:pt x="851" y="0"/>
                  <a:pt x="851" y="0"/>
                  <a:pt x="851" y="0"/>
                </a:cubicBezTo>
                <a:cubicBezTo>
                  <a:pt x="541" y="0"/>
                  <a:pt x="541" y="0"/>
                  <a:pt x="541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13"/>
                  <a:pt x="0" y="413"/>
                  <a:pt x="0" y="413"/>
                </a:cubicBezTo>
                <a:cubicBezTo>
                  <a:pt x="54" y="413"/>
                  <a:pt x="54" y="413"/>
                  <a:pt x="54" y="413"/>
                </a:cubicBezTo>
                <a:cubicBezTo>
                  <a:pt x="541" y="413"/>
                  <a:pt x="541" y="413"/>
                  <a:pt x="541" y="413"/>
                </a:cubicBezTo>
                <a:cubicBezTo>
                  <a:pt x="851" y="413"/>
                  <a:pt x="851" y="413"/>
                  <a:pt x="851" y="413"/>
                </a:cubicBezTo>
                <a:cubicBezTo>
                  <a:pt x="891" y="413"/>
                  <a:pt x="891" y="413"/>
                  <a:pt x="891" y="413"/>
                </a:cubicBezTo>
                <a:cubicBezTo>
                  <a:pt x="2048" y="413"/>
                  <a:pt x="2048" y="413"/>
                  <a:pt x="2048" y="413"/>
                </a:cubicBezTo>
                <a:cubicBezTo>
                  <a:pt x="2053" y="413"/>
                  <a:pt x="2058" y="411"/>
                  <a:pt x="2062" y="408"/>
                </a:cubicBezTo>
                <a:cubicBezTo>
                  <a:pt x="2063" y="407"/>
                  <a:pt x="2064" y="406"/>
                  <a:pt x="2064" y="406"/>
                </a:cubicBezTo>
                <a:cubicBezTo>
                  <a:pt x="2253" y="217"/>
                  <a:pt x="2253" y="217"/>
                  <a:pt x="2253" y="217"/>
                </a:cubicBezTo>
                <a:cubicBezTo>
                  <a:pt x="2259" y="211"/>
                  <a:pt x="2259" y="201"/>
                  <a:pt x="2253" y="195"/>
                </a:cubicBez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6081D-517B-5D43-A7B4-E67DDEDC0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3733" y="3962400"/>
            <a:ext cx="8458200" cy="958911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EFFFF"/>
                </a:solidFill>
              </a:rPr>
              <a:t>Thank you for listening!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D75439-C766-134A-A0D0-BE002D8B0A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3733" y="4944531"/>
            <a:ext cx="8458200" cy="524935"/>
          </a:xfrm>
        </p:spPr>
        <p:txBody>
          <a:bodyPr>
            <a:normAutofit fontScale="62500" lnSpcReduction="20000"/>
          </a:bodyPr>
          <a:lstStyle/>
          <a:p>
            <a:r>
              <a:rPr lang="en-US">
                <a:solidFill>
                  <a:srgbClr val="FEFFFF"/>
                </a:solidFill>
              </a:rPr>
              <a:t>We welcome any questions you may have!</a:t>
            </a:r>
          </a:p>
          <a:p>
            <a:r>
              <a:rPr lang="en-US">
                <a:solidFill>
                  <a:srgbClr val="FEFFFF"/>
                </a:solidFill>
              </a:rPr>
              <a:t> </a:t>
            </a:r>
          </a:p>
        </p:txBody>
      </p:sp>
    </p:spTree>
    <p:extLst>
      <p:ext uri="{BB962C8B-B14F-4D97-AF65-F5344CB8AC3E}">
        <p14:creationId xmlns:p14="http://schemas.microsoft.com/office/powerpoint/2010/main" val="4063739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3E6730-E933-78EE-DB8D-7F25EF46B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985" y="1616"/>
            <a:ext cx="5179801" cy="685476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94079A-666F-7904-B3F6-20E51F69F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10" y="285864"/>
            <a:ext cx="3938635" cy="1280890"/>
          </a:xfrm>
        </p:spPr>
        <p:txBody>
          <a:bodyPr>
            <a:normAutofit/>
          </a:bodyPr>
          <a:lstStyle/>
          <a:p>
            <a:r>
              <a:rPr lang="en-US"/>
              <a:t>Webinar Plan!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7FDBF6-E5BC-6A3A-5A76-E7CD39B2D072}"/>
              </a:ext>
            </a:extLst>
          </p:cNvPr>
          <p:cNvSpPr txBox="1"/>
          <p:nvPr/>
        </p:nvSpPr>
        <p:spPr>
          <a:xfrm>
            <a:off x="1470526" y="1717210"/>
            <a:ext cx="5007104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Courier New"/>
              <a:buChar char="o"/>
            </a:pPr>
            <a:r>
              <a:rPr lang="en-US" sz="3000"/>
              <a:t> Key Competencies</a:t>
            </a:r>
            <a:endParaRPr lang="en-US"/>
          </a:p>
          <a:p>
            <a:pPr marL="457200" indent="-457200">
              <a:buFont typeface="Courier New"/>
              <a:buChar char="o"/>
            </a:pPr>
            <a:r>
              <a:rPr lang="en-US" sz="3000"/>
              <a:t>Cross Cutting themes</a:t>
            </a:r>
            <a:endParaRPr lang="en-US"/>
          </a:p>
          <a:p>
            <a:pPr marL="457200" indent="-457200">
              <a:buFont typeface="Courier New"/>
              <a:buChar char="o"/>
            </a:pPr>
            <a:r>
              <a:rPr lang="en-US" sz="3000"/>
              <a:t>What's in! What's out!</a:t>
            </a:r>
          </a:p>
          <a:p>
            <a:pPr marL="457200" indent="-457200">
              <a:buFont typeface="Courier New"/>
              <a:buChar char="o"/>
            </a:pPr>
            <a:r>
              <a:rPr lang="en-US" sz="3000"/>
              <a:t>Breakdown of strands</a:t>
            </a:r>
          </a:p>
          <a:p>
            <a:pPr marL="457200" indent="-457200">
              <a:buFont typeface="Courier New"/>
              <a:buChar char="o"/>
            </a:pPr>
            <a:r>
              <a:rPr lang="en-US" sz="3000"/>
              <a:t>Unifying Strand</a:t>
            </a:r>
          </a:p>
          <a:p>
            <a:pPr marL="457200" indent="-457200">
              <a:buFont typeface="Courier New"/>
              <a:buChar char="o"/>
            </a:pPr>
            <a:r>
              <a:rPr lang="en-US" sz="3000"/>
              <a:t>Investigative Study</a:t>
            </a:r>
          </a:p>
          <a:p>
            <a:pPr marL="457200" indent="-457200">
              <a:buFont typeface="Courier New"/>
              <a:buChar char="o"/>
            </a:pPr>
            <a:r>
              <a:rPr lang="en-US" sz="3000"/>
              <a:t>Sample lesson </a:t>
            </a:r>
          </a:p>
          <a:p>
            <a:pPr marL="457200" indent="-457200">
              <a:buFont typeface="Courier New"/>
              <a:buChar char="o"/>
            </a:pPr>
            <a:r>
              <a:rPr lang="en-US" sz="3000"/>
              <a:t>Student Activity Book</a:t>
            </a:r>
          </a:p>
          <a:p>
            <a:pPr marL="457200" indent="-457200">
              <a:buFont typeface="Courier New"/>
              <a:buChar char="o"/>
            </a:pPr>
            <a:r>
              <a:rPr lang="en-US" sz="3000"/>
              <a:t>Teachers Resource Book</a:t>
            </a:r>
          </a:p>
        </p:txBody>
      </p:sp>
    </p:spTree>
    <p:extLst>
      <p:ext uri="{BB962C8B-B14F-4D97-AF65-F5344CB8AC3E}">
        <p14:creationId xmlns:p14="http://schemas.microsoft.com/office/powerpoint/2010/main" val="4280808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68BBE-6228-918E-96BC-0BB7514E6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612" y="436952"/>
            <a:ext cx="3634139" cy="1280890"/>
          </a:xfrm>
        </p:spPr>
        <p:txBody>
          <a:bodyPr>
            <a:normAutofit/>
          </a:bodyPr>
          <a:lstStyle/>
          <a:p>
            <a:pPr algn="ctr"/>
            <a:r>
              <a:rPr lang="en-US"/>
              <a:t>Key Competencies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DE5799-D55C-21C7-C9B9-F3F355BC0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583" y="1545389"/>
            <a:ext cx="3637852" cy="37776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Refers to the KNOWLEDGE, SKILLS, VALUES + DISPOSITIONS that students learn as they go through the course</a:t>
            </a:r>
          </a:p>
          <a:p>
            <a:r>
              <a:rPr lang="en-US"/>
              <a:t>Clear emphasis on these throughout the TB and the SAB in the form of activities and research methodologies.</a:t>
            </a:r>
          </a:p>
        </p:txBody>
      </p:sp>
      <p:pic>
        <p:nvPicPr>
          <p:cNvPr id="4" name="Content Placeholder 3" descr="A diagram of a key competencies in senior cycle&#10;&#10;AI-generated content may be incorrect.">
            <a:extLst>
              <a:ext uri="{FF2B5EF4-FFF2-40B4-BE49-F238E27FC236}">
                <a16:creationId xmlns:a16="http://schemas.microsoft.com/office/drawing/2014/main" id="{10A27084-ABF7-A787-1165-67C2D18CF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389" y="404871"/>
            <a:ext cx="6803097" cy="6044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970829-BF9B-B5E3-4BBF-352B4AB0FD32}"/>
              </a:ext>
            </a:extLst>
          </p:cNvPr>
          <p:cNvSpPr txBox="1"/>
          <p:nvPr/>
        </p:nvSpPr>
        <p:spPr>
          <a:xfrm>
            <a:off x="593177" y="4664259"/>
            <a:ext cx="5498123" cy="19697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ea typeface="+mn-lt"/>
                <a:cs typeface="+mn-lt"/>
              </a:rPr>
              <a:t>Students learning in senior cycle is expected to take two forms; their learning </a:t>
            </a:r>
            <a:r>
              <a:rPr lang="en-GB" b="1">
                <a:ea typeface="+mn-lt"/>
                <a:cs typeface="+mn-lt"/>
              </a:rPr>
              <a:t>within</a:t>
            </a:r>
            <a:r>
              <a:rPr lang="en-GB">
                <a:ea typeface="+mn-lt"/>
                <a:cs typeface="+mn-lt"/>
              </a:rPr>
              <a:t> all of their subjects and modules and learning that takes place </a:t>
            </a:r>
            <a:r>
              <a:rPr lang="en-GB" b="1">
                <a:ea typeface="+mn-lt"/>
                <a:cs typeface="+mn-lt"/>
              </a:rPr>
              <a:t>across</a:t>
            </a:r>
            <a:r>
              <a:rPr lang="en-GB">
                <a:ea typeface="+mn-lt"/>
                <a:cs typeface="+mn-lt"/>
              </a:rPr>
              <a:t> all of their subjects. </a:t>
            </a:r>
            <a:endParaRPr lang="en-US" sz="2000"/>
          </a:p>
          <a:p>
            <a:r>
              <a:rPr lang="en-GB" sz="1600">
                <a:latin typeface="Century Gothic"/>
              </a:rPr>
              <a:t>The learning that takes place across all subjects is characterised as key competencies. 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63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BB4B6C7-27BF-4141-9977-EE04F69A9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D1688218-38C2-4880-A2A9-9301A8DA5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272394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IE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5D969D-9C2D-4566-9347-9A0384E7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394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32C19FDB-C85B-4B37-A315-370AEC1C5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280CA109-2006-4842-A086-58540AB0B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2CC39F26-B9B6-4FF5-97E7-B7229E402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D0BFD309-3889-401B-8D54-247D82CF9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450FC42C-8721-4504-B8C0-2D71CDF634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7021FEB3-0161-425E-BC9E-7E3370E5B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8F50F3CD-2B84-41D1-B8D1-E400F9FD2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B1CC3348-0F61-454F-8EA8-387198CB9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E4C56808-299F-4A7D-A47D-24B9AB0CF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4E9198EF-A2A5-4C82-88AC-30CADB545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50ADD6D0-7F50-4AC9-BD15-A3230D86C8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C9F3AE17-9258-4109-A7D2-F89AA4CC73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2CD13D2-637F-4ACC-8DCA-90608EB2B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5116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46" name="Freeform 27">
              <a:extLst>
                <a:ext uri="{FF2B5EF4-FFF2-40B4-BE49-F238E27FC236}">
                  <a16:creationId xmlns:a16="http://schemas.microsoft.com/office/drawing/2014/main" id="{FF3A6EE2-A26B-4FB8-B791-8DDBD4F60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F57415A9-D82A-4C5C-A320-8D569CCBD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F60C4D6C-9529-4293-8F92-FB526AF65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9" name="Freeform 30">
              <a:extLst>
                <a:ext uri="{FF2B5EF4-FFF2-40B4-BE49-F238E27FC236}">
                  <a16:creationId xmlns:a16="http://schemas.microsoft.com/office/drawing/2014/main" id="{368DB1D0-5932-4F6E-9BE9-884838437D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0" name="Freeform 31">
              <a:extLst>
                <a:ext uri="{FF2B5EF4-FFF2-40B4-BE49-F238E27FC236}">
                  <a16:creationId xmlns:a16="http://schemas.microsoft.com/office/drawing/2014/main" id="{FFEB43CC-A88E-4956-9280-7F2E98E30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1" name="Freeform 32">
              <a:extLst>
                <a:ext uri="{FF2B5EF4-FFF2-40B4-BE49-F238E27FC236}">
                  <a16:creationId xmlns:a16="http://schemas.microsoft.com/office/drawing/2014/main" id="{7817C770-E6EA-4238-8DD2-E51174AAC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2" name="Freeform 33">
              <a:extLst>
                <a:ext uri="{FF2B5EF4-FFF2-40B4-BE49-F238E27FC236}">
                  <a16:creationId xmlns:a16="http://schemas.microsoft.com/office/drawing/2014/main" id="{31FD68FF-4AA9-4A18-BB91-B277492B0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3" name="Freeform 34">
              <a:extLst>
                <a:ext uri="{FF2B5EF4-FFF2-40B4-BE49-F238E27FC236}">
                  <a16:creationId xmlns:a16="http://schemas.microsoft.com/office/drawing/2014/main" id="{8DCDBFC7-982E-446F-B3EF-A4D6CDCE3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4" name="Freeform 35">
              <a:extLst>
                <a:ext uri="{FF2B5EF4-FFF2-40B4-BE49-F238E27FC236}">
                  <a16:creationId xmlns:a16="http://schemas.microsoft.com/office/drawing/2014/main" id="{4A283BBB-734C-4289-99DB-5F0B0EA9AA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5" name="Freeform 36">
              <a:extLst>
                <a:ext uri="{FF2B5EF4-FFF2-40B4-BE49-F238E27FC236}">
                  <a16:creationId xmlns:a16="http://schemas.microsoft.com/office/drawing/2014/main" id="{54151E0A-034F-4553-B46C-25AC2EA76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6" name="Freeform 37">
              <a:extLst>
                <a:ext uri="{FF2B5EF4-FFF2-40B4-BE49-F238E27FC236}">
                  <a16:creationId xmlns:a16="http://schemas.microsoft.com/office/drawing/2014/main" id="{D21BD64B-6D37-4EE2-843D-7DEDBD076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7" name="Freeform 38">
              <a:extLst>
                <a:ext uri="{FF2B5EF4-FFF2-40B4-BE49-F238E27FC236}">
                  <a16:creationId xmlns:a16="http://schemas.microsoft.com/office/drawing/2014/main" id="{E1071926-5CEB-4FD4-B302-988C5D0FD8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BA8ED47-43EB-1EB2-0781-B1DD21BF1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520" y="624110"/>
            <a:ext cx="6845092" cy="1280890"/>
          </a:xfrm>
        </p:spPr>
        <p:txBody>
          <a:bodyPr>
            <a:normAutofit/>
          </a:bodyPr>
          <a:lstStyle/>
          <a:p>
            <a:r>
              <a:rPr lang="en-US"/>
              <a:t>Cross Cutting themes</a:t>
            </a:r>
          </a:p>
        </p:txBody>
      </p:sp>
      <p:pic>
        <p:nvPicPr>
          <p:cNvPr id="5" name="Picture 4" descr="A group of icons with text&#10;&#10;AI-generated content may be incorrect.">
            <a:extLst>
              <a:ext uri="{FF2B5EF4-FFF2-40B4-BE49-F238E27FC236}">
                <a16:creationId xmlns:a16="http://schemas.microsoft.com/office/drawing/2014/main" id="{B430A509-1F3D-7A94-BC2F-8ACDA3F88A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963"/>
          <a:stretch/>
        </p:blipFill>
        <p:spPr>
          <a:xfrm>
            <a:off x="20" y="10"/>
            <a:ext cx="2725091" cy="342899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10F4AA2E-5F76-49F2-AB35-82A293A07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2394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pic>
        <p:nvPicPr>
          <p:cNvPr id="4" name="Content Placeholder 3" descr="A diagram of a student&#10;&#10;AI-generated content may be incorrect.">
            <a:extLst>
              <a:ext uri="{FF2B5EF4-FFF2-40B4-BE49-F238E27FC236}">
                <a16:creationId xmlns:a16="http://schemas.microsoft.com/office/drawing/2014/main" id="{7829B259-5E80-15A2-2C62-C616CF2BFD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465" r="13062"/>
          <a:stretch/>
        </p:blipFill>
        <p:spPr>
          <a:xfrm>
            <a:off x="20" y="3429000"/>
            <a:ext cx="2723919" cy="3429000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4C3151A-90D5-4C65-B851-4EC863E2F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6934" y="3429000"/>
            <a:ext cx="2733254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BCBB2E55-C8C4-1774-706F-88C8D2C83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8529" y="1659055"/>
            <a:ext cx="7214176" cy="48172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/>
              <a:t>Clearly identifiable throughout the book using these icons.</a:t>
            </a:r>
          </a:p>
          <a:p>
            <a:pPr>
              <a:lnSpc>
                <a:spcPct val="90000"/>
              </a:lnSpc>
            </a:pPr>
            <a:r>
              <a:rPr lang="en-US" sz="1700"/>
              <a:t>All about exploring the dynamic world of business.</a:t>
            </a:r>
          </a:p>
          <a:p>
            <a:pPr>
              <a:lnSpc>
                <a:spcPct val="90000"/>
              </a:lnSpc>
            </a:pPr>
            <a:r>
              <a:rPr lang="en-US" sz="1700" b="1">
                <a:solidFill>
                  <a:schemeClr val="tx2">
                    <a:lumMod val="49000"/>
                  </a:schemeClr>
                </a:solidFill>
                <a:ea typeface="+mn-lt"/>
                <a:cs typeface="+mn-lt"/>
              </a:rPr>
              <a:t>Ethics &amp; Sustainability</a:t>
            </a:r>
            <a:r>
              <a:rPr lang="en-US" sz="1700">
                <a:solidFill>
                  <a:schemeClr val="tx2">
                    <a:lumMod val="49000"/>
                  </a:schemeClr>
                </a:solidFill>
                <a:ea typeface="+mn-lt"/>
                <a:cs typeface="+mn-lt"/>
              </a:rPr>
              <a:t>:</a:t>
            </a:r>
            <a:r>
              <a:rPr lang="en-US" sz="1700">
                <a:ea typeface="+mn-lt"/>
                <a:cs typeface="+mn-lt"/>
              </a:rPr>
              <a:t> Businesses must act ethically and sustainably, ensuring transparency and responsible engagement with customers, employees, communities, and the environment.</a:t>
            </a:r>
          </a:p>
          <a:p>
            <a:pPr>
              <a:lnSpc>
                <a:spcPct val="90000"/>
              </a:lnSpc>
            </a:pPr>
            <a:r>
              <a:rPr lang="en-US" sz="1700" b="1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Entrepreneurial Thinking</a:t>
            </a:r>
            <a:r>
              <a:rPr lang="en-US" sz="1700">
                <a:solidFill>
                  <a:schemeClr val="accent5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:</a:t>
            </a:r>
            <a:r>
              <a:rPr lang="en-US" sz="1700">
                <a:ea typeface="+mn-lt"/>
                <a:cs typeface="+mn-lt"/>
              </a:rPr>
              <a:t> Developing an entrepreneurial mindset helps students spot opportunities, manage risks, adapt to change, and drive innovation for personal and business growth.</a:t>
            </a:r>
          </a:p>
          <a:p>
            <a:pPr>
              <a:lnSpc>
                <a:spcPct val="90000"/>
              </a:lnSpc>
            </a:pPr>
            <a:r>
              <a:rPr lang="en-US" sz="1700" b="1">
                <a:solidFill>
                  <a:schemeClr val="accent3"/>
                </a:solidFill>
                <a:ea typeface="+mn-lt"/>
                <a:cs typeface="+mn-lt"/>
              </a:rPr>
              <a:t>Business &amp; Financial Literacy</a:t>
            </a:r>
            <a:r>
              <a:rPr lang="en-US" sz="1700">
                <a:solidFill>
                  <a:schemeClr val="accent3"/>
                </a:solidFill>
                <a:ea typeface="+mn-lt"/>
                <a:cs typeface="+mn-lt"/>
              </a:rPr>
              <a:t>:</a:t>
            </a:r>
            <a:r>
              <a:rPr lang="en-US" sz="1700">
                <a:ea typeface="+mn-lt"/>
                <a:cs typeface="+mn-lt"/>
              </a:rPr>
              <a:t> Understanding business and finance empowers individuals to make informed decisions, supporting lifelong learning and responsible financial choices.</a:t>
            </a:r>
          </a:p>
          <a:p>
            <a:pPr>
              <a:lnSpc>
                <a:spcPct val="90000"/>
              </a:lnSpc>
            </a:pPr>
            <a:r>
              <a:rPr lang="en-US" sz="1700" b="1">
                <a:solidFill>
                  <a:schemeClr val="accent6">
                    <a:lumMod val="76000"/>
                  </a:schemeClr>
                </a:solidFill>
                <a:ea typeface="+mn-lt"/>
                <a:cs typeface="+mn-lt"/>
              </a:rPr>
              <a:t>Digital Transformation</a:t>
            </a:r>
            <a:r>
              <a:rPr lang="en-US" sz="1700">
                <a:solidFill>
                  <a:schemeClr val="accent6">
                    <a:lumMod val="76000"/>
                  </a:schemeClr>
                </a:solidFill>
                <a:ea typeface="+mn-lt"/>
                <a:cs typeface="+mn-lt"/>
              </a:rPr>
              <a:t>: </a:t>
            </a:r>
            <a:r>
              <a:rPr lang="en-US" sz="1700">
                <a:ea typeface="+mn-lt"/>
                <a:cs typeface="+mn-lt"/>
              </a:rPr>
              <a:t>Advances in technology, such as AI and big data, are reshaping business operations, customer interactions, and decision-making, requiring businesses to embrace innovation while managing challenges.</a:t>
            </a:r>
          </a:p>
          <a:p>
            <a:pPr>
              <a:lnSpc>
                <a:spcPct val="90000"/>
              </a:lnSpc>
            </a:pPr>
            <a:endParaRPr lang="en-US" sz="1400"/>
          </a:p>
          <a:p>
            <a:pPr>
              <a:lnSpc>
                <a:spcPct val="90000"/>
              </a:lnSpc>
            </a:pPr>
            <a:endParaRPr lang="en-US" sz="140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22F759D-AC5F-D2DD-4667-4073AAA4D562}"/>
              </a:ext>
            </a:extLst>
          </p:cNvPr>
          <p:cNvCxnSpPr/>
          <p:nvPr/>
        </p:nvCxnSpPr>
        <p:spPr>
          <a:xfrm flipH="1" flipV="1">
            <a:off x="2414801" y="747248"/>
            <a:ext cx="2032000" cy="1122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5354F87-D634-1FFF-439C-132447623B0F}"/>
              </a:ext>
            </a:extLst>
          </p:cNvPr>
          <p:cNvCxnSpPr>
            <a:cxnSpLocks/>
          </p:cNvCxnSpPr>
          <p:nvPr/>
        </p:nvCxnSpPr>
        <p:spPr>
          <a:xfrm flipH="1" flipV="1">
            <a:off x="2465004" y="1755114"/>
            <a:ext cx="2197397" cy="637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24B3BB-1679-2098-DFF4-06E0BC02B73B}"/>
              </a:ext>
            </a:extLst>
          </p:cNvPr>
          <p:cNvCxnSpPr>
            <a:cxnSpLocks/>
          </p:cNvCxnSpPr>
          <p:nvPr/>
        </p:nvCxnSpPr>
        <p:spPr>
          <a:xfrm flipH="1">
            <a:off x="2525461" y="2536625"/>
            <a:ext cx="2286002" cy="413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760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9D17E3F-9160-4D16-8F1D-F8FE94E2A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2" descr="light spots">
            <a:extLst>
              <a:ext uri="{FF2B5EF4-FFF2-40B4-BE49-F238E27FC236}">
                <a16:creationId xmlns:a16="http://schemas.microsoft.com/office/drawing/2014/main" id="{91359E98-53EA-154C-9838-95AAA23C9E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800" y="606707"/>
            <a:ext cx="9780634" cy="732785"/>
          </a:xfrm>
        </p:spPr>
        <p:txBody>
          <a:bodyPr>
            <a:normAutofit fontScale="90000"/>
          </a:bodyPr>
          <a:lstStyle/>
          <a:p>
            <a:r>
              <a:rPr lang="en-US"/>
              <a:t>4 Strands -  new material in each of the strands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3DBB853-C277-42C7-80D0-110A8842E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D2CA353-4AC3-432A-8704-A618563EEC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1685CFF-C2D8-4119-9CDA-504914853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119C20C9-05B5-4384-9F4E-B4B8FA299C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F78ACAA7-E69F-43D4-919F-59DCA6482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96704AC3-E553-4428-AD42-796DD344AD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3144CE2D-2D9E-4E16-92AA-F685E45492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CD4C0C99-C139-4838-92A2-2C0551481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6D356AA9-ECE0-4E40-A277-44AC6EF765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5A9C3CFE-942C-43DB-9652-8B2647552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F3DDB2C0-7B2C-4BA5-8ECA-4632746722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CCB346B3-FD72-422B-9688-F54E77399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A5E738B1-537A-48F5-B99B-72BF4EA8B0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5CAAAF8-C872-447C-BCD0-F5CD3016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3CD192F9-4898-4362-B1A2-3DDAA54614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25658BAB-0A60-4CAE-B735-5297A284A9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B176DB7C-2C45-4E08-956B-5D2E339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671B014E-7E67-4978-A9AB-7C6E2F99F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193156F8-3B15-4064-8C4B-F21ED4F37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96B721A4-876F-43D1-B231-585A55B38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3D9AB238-BB7F-4D15-83B0-BD6CA92CC7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7" name="Freeform 34" hidden="1">
              <a:extLst>
                <a:ext uri="{FF2B5EF4-FFF2-40B4-BE49-F238E27FC236}">
                  <a16:creationId xmlns:a16="http://schemas.microsoft.com/office/drawing/2014/main" id="{85F91E03-6B79-4561-AADA-9D9EE5194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A2B05A7B-02BB-4384-AB3F-6300769C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10C0CEA7-547A-4AB3-99B0-971B1E98A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643A7C23-A309-4BDC-AC90-7E150B0A7A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61" name="Freeform 38">
              <a:extLst>
                <a:ext uri="{FF2B5EF4-FFF2-40B4-BE49-F238E27FC236}">
                  <a16:creationId xmlns:a16="http://schemas.microsoft.com/office/drawing/2014/main" id="{CDFCEA60-6323-4E47-A467-83E3D32C0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42D62A3B-08B7-4F45-B0BC-A23B2CC9C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65" name="Freeform 11">
            <a:extLst>
              <a:ext uri="{FF2B5EF4-FFF2-40B4-BE49-F238E27FC236}">
                <a16:creationId xmlns:a16="http://schemas.microsoft.com/office/drawing/2014/main" id="{7527CAFC-17AC-48FE-AB33-811D38361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IE"/>
          </a:p>
        </p:txBody>
      </p:sp>
      <p:graphicFrame>
        <p:nvGraphicFramePr>
          <p:cNvPr id="62" name="Content Placeholder 2" descr="Icon SmartArt Graphic">
            <a:extLst>
              <a:ext uri="{FF2B5EF4-FFF2-40B4-BE49-F238E27FC236}">
                <a16:creationId xmlns:a16="http://schemas.microsoft.com/office/drawing/2014/main" id="{4F2B137F-C2B7-49C4-9A78-29FD71A009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237484"/>
              </p:ext>
            </p:extLst>
          </p:nvPr>
        </p:nvGraphicFramePr>
        <p:xfrm>
          <a:off x="792044" y="709233"/>
          <a:ext cx="11000116" cy="4727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9FD83A2-2D30-3ADC-0217-0C0E0660706F}"/>
              </a:ext>
            </a:extLst>
          </p:cNvPr>
          <p:cNvSpPr txBox="1"/>
          <p:nvPr/>
        </p:nvSpPr>
        <p:spPr>
          <a:xfrm>
            <a:off x="1002631" y="5080000"/>
            <a:ext cx="2486527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Content similar to elements of Unit 1,6+7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CE7508-9822-9B0E-38D1-7D4DA71F5612}"/>
              </a:ext>
            </a:extLst>
          </p:cNvPr>
          <p:cNvSpPr txBox="1"/>
          <p:nvPr/>
        </p:nvSpPr>
        <p:spPr>
          <a:xfrm>
            <a:off x="3716420" y="5079999"/>
            <a:ext cx="2486527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Content similar to elements of Unit 2,5+6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30028F-0E36-D69F-1474-38DA5518E158}"/>
              </a:ext>
            </a:extLst>
          </p:cNvPr>
          <p:cNvSpPr txBox="1"/>
          <p:nvPr/>
        </p:nvSpPr>
        <p:spPr>
          <a:xfrm>
            <a:off x="6403473" y="5080000"/>
            <a:ext cx="2486527" cy="923330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Content similar to elements of Unit 3,4+5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ACEEFE-CCDE-1505-B92E-83DA0DF5DDF6}"/>
              </a:ext>
            </a:extLst>
          </p:cNvPr>
          <p:cNvSpPr txBox="1"/>
          <p:nvPr/>
        </p:nvSpPr>
        <p:spPr>
          <a:xfrm>
            <a:off x="9117261" y="5079999"/>
            <a:ext cx="2486527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Content similar to elements of Unit 1</a:t>
            </a:r>
          </a:p>
        </p:txBody>
      </p:sp>
    </p:spTree>
    <p:extLst>
      <p:ext uri="{BB962C8B-B14F-4D97-AF65-F5344CB8AC3E}">
        <p14:creationId xmlns:p14="http://schemas.microsoft.com/office/powerpoint/2010/main" val="1436557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FC5700F-7321-4B30-B1DC-BC4F2165B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8F50300C-C744-4948-BE34-534215C74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IE"/>
          </a:p>
        </p:txBody>
      </p:sp>
      <p:pic>
        <p:nvPicPr>
          <p:cNvPr id="4" name="Content Placeholder 3" descr="A group of people holding puzzle pieces&#10;&#10;AI-generated content may be incorrect.">
            <a:extLst>
              <a:ext uri="{FF2B5EF4-FFF2-40B4-BE49-F238E27FC236}">
                <a16:creationId xmlns:a16="http://schemas.microsoft.com/office/drawing/2014/main" id="{0F652882-EBB2-32D2-BB1B-400BE21958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34" r="248"/>
          <a:stretch/>
        </p:blipFill>
        <p:spPr>
          <a:xfrm>
            <a:off x="20" y="1731"/>
            <a:ext cx="465583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EF50F21-ED59-4E25-B7BC-73AD45B395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54305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B4BBD743-AED0-444D-9902-8DB24436E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AD54B70A-5178-48BC-B033-10C4CA75E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20FBEA6E-CA5E-44BD-B307-ABC9ECECFB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D99675B1-DB47-4C3A-AB88-AAFF5D482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E31454EC-7A3E-4AC8-AABC-52AA6AA7E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3109BB6F-A346-49B5-82E9-F2650BBF1B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F81FA27F-C104-4E7D-BE92-7A2811CDD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B677B330-FB3E-4C6C-919C-12B90BE61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6BE1B8BD-E8A5-4794-81A6-F0AC9F3C9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18C329D0-2CD6-440D-8585-7BE8A8135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DD7E021D-22D7-42E8-9DDE-FF9AB9482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7E3DAB05-2B17-4064-B002-E9BCAFE084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72F9DC4-C2C4-43CF-9C2C-2EE1826F7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1520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4E0064C5-2224-49BF-884A-D0118AEAB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0D33309E-8132-42DA-B37B-4CAF0F6D1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739DA087-BAEC-4E31-946D-3BA859C62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395F1535-595E-4F4C-BEC0-F2EA90625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FFFD4D55-2142-47EB-B7EB-5C049C731E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22CAF07E-CB2F-438A-AD2E-86E3A409B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148C41FD-1EDA-45D8-AAA4-E79A761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3D1F13F1-22C7-4224-85FE-622B9F3C9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0AD99730-19F0-4DB7-8108-25AF31361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143A6D61-3504-4654-982B-80B7F0B5B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990038CA-7285-43A9-A8FE-30824AC14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0346AEBE-37DC-4BAB-B50D-E0D7638434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35677A3-B030-BD21-F2AC-F85DC1B07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en-US" b="1"/>
              <a:t>Unifying Strand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CA72FCB-DBCC-435A-838B-682978F47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B95B57-6DFE-A215-BD8F-01508D832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9770" y="1425074"/>
            <a:ext cx="5146629" cy="503425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000">
                <a:solidFill>
                  <a:schemeClr val="accent1"/>
                </a:solidFill>
              </a:rPr>
              <a:t>What is it?</a:t>
            </a:r>
          </a:p>
          <a:p>
            <a:r>
              <a:rPr lang="en-US" sz="2000">
                <a:ea typeface="+mn-lt"/>
                <a:cs typeface="+mn-lt"/>
              </a:rPr>
              <a:t>This learning covers all four strands and shows how to work with information and data to make informed conclusions, decisions, and recommendations.</a:t>
            </a:r>
          </a:p>
          <a:p>
            <a:r>
              <a:rPr lang="en-US" sz="2000">
                <a:ea typeface="+mn-lt"/>
                <a:cs typeface="+mn-lt"/>
              </a:rPr>
              <a:t>This Unifying Strand is designed to inspire an entrepreneurial mindset, encouraging students, to think like an entrepreneur, to be innovative and creative, to </a:t>
            </a:r>
            <a:r>
              <a:rPr lang="en-US" sz="2000" err="1">
                <a:ea typeface="+mn-lt"/>
                <a:cs typeface="+mn-lt"/>
              </a:rPr>
              <a:t>maximise</a:t>
            </a:r>
            <a:r>
              <a:rPr lang="en-US" sz="2000">
                <a:ea typeface="+mn-lt"/>
                <a:cs typeface="+mn-lt"/>
              </a:rPr>
              <a:t> opportunities, to </a:t>
            </a:r>
            <a:r>
              <a:rPr lang="en-US" sz="2000" err="1">
                <a:ea typeface="+mn-lt"/>
                <a:cs typeface="+mn-lt"/>
              </a:rPr>
              <a:t>analyse</a:t>
            </a:r>
            <a:r>
              <a:rPr lang="en-US" sz="2000">
                <a:ea typeface="+mn-lt"/>
                <a:cs typeface="+mn-lt"/>
              </a:rPr>
              <a:t> risk, to develop resilience and to adapt to change.</a:t>
            </a:r>
            <a:endParaRPr lang="en-US" sz="2000"/>
          </a:p>
          <a:p>
            <a:r>
              <a:rPr lang="en-US" sz="2000"/>
              <a:t>Completed in the form of reports , letters, charts, diagrams, articles from newspapers, graphs etc. 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567827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4F24F87-DA25-B05F-7552-5244269A50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7328206"/>
              </p:ext>
            </p:extLst>
          </p:nvPr>
        </p:nvGraphicFramePr>
        <p:xfrm>
          <a:off x="589472" y="320616"/>
          <a:ext cx="8166338" cy="6130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 descr="A group of people looking at a computer&#10;&#10;AI-generated content may be incorrect.">
            <a:extLst>
              <a:ext uri="{FF2B5EF4-FFF2-40B4-BE49-F238E27FC236}">
                <a16:creationId xmlns:a16="http://schemas.microsoft.com/office/drawing/2014/main" id="{D156C052-8EB0-D343-DFFC-5CCD7300A2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3340" y="-629"/>
            <a:ext cx="4903397" cy="2431031"/>
          </a:xfrm>
          <a:prstGeom prst="rect">
            <a:avLst/>
          </a:prstGeom>
        </p:spPr>
      </p:pic>
      <p:pic>
        <p:nvPicPr>
          <p:cNvPr id="13" name="Picture 12" descr="A person looking through a glass with post-it notes&#10;&#10;AI-generated content may be incorrect.">
            <a:extLst>
              <a:ext uri="{FF2B5EF4-FFF2-40B4-BE49-F238E27FC236}">
                <a16:creationId xmlns:a16="http://schemas.microsoft.com/office/drawing/2014/main" id="{B4027FC6-0D19-E842-7975-CCA144CE4D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0079" y="2436063"/>
            <a:ext cx="4889918" cy="2690362"/>
          </a:xfrm>
          <a:prstGeom prst="rect">
            <a:avLst/>
          </a:prstGeom>
        </p:spPr>
      </p:pic>
      <p:pic>
        <p:nvPicPr>
          <p:cNvPr id="202" name="Picture 201" descr="A person and person working on a project&#10;&#10;AI-generated content may be incorrect.">
            <a:extLst>
              <a:ext uri="{FF2B5EF4-FFF2-40B4-BE49-F238E27FC236}">
                <a16:creationId xmlns:a16="http://schemas.microsoft.com/office/drawing/2014/main" id="{190C49C9-4110-6E7B-160B-A4D635E3D9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5583" y="4852717"/>
            <a:ext cx="4898907" cy="201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63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roup 200">
            <a:extLst>
              <a:ext uri="{FF2B5EF4-FFF2-40B4-BE49-F238E27FC236}">
                <a16:creationId xmlns:a16="http://schemas.microsoft.com/office/drawing/2014/main" id="{430C9013-E30C-4DFA-980D-E88C0C2A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163" name="Freeform 11">
              <a:extLst>
                <a:ext uri="{FF2B5EF4-FFF2-40B4-BE49-F238E27FC236}">
                  <a16:creationId xmlns:a16="http://schemas.microsoft.com/office/drawing/2014/main" id="{FCDB9E60-16E6-434E-B650-8FB95E3F3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" name="Freeform 12">
              <a:extLst>
                <a:ext uri="{FF2B5EF4-FFF2-40B4-BE49-F238E27FC236}">
                  <a16:creationId xmlns:a16="http://schemas.microsoft.com/office/drawing/2014/main" id="{75BA9FB9-464C-46C0-937C-2DCE24DE1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5" name="Freeform 13">
              <a:extLst>
                <a:ext uri="{FF2B5EF4-FFF2-40B4-BE49-F238E27FC236}">
                  <a16:creationId xmlns:a16="http://schemas.microsoft.com/office/drawing/2014/main" id="{0A0C48D2-2A0F-4C8C-A2F6-7EB95FCDD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6" name="Freeform 14">
              <a:extLst>
                <a:ext uri="{FF2B5EF4-FFF2-40B4-BE49-F238E27FC236}">
                  <a16:creationId xmlns:a16="http://schemas.microsoft.com/office/drawing/2014/main" id="{6E98D219-9DFE-4206-B78E-B6CC3BDDF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7" name="Freeform 15">
              <a:extLst>
                <a:ext uri="{FF2B5EF4-FFF2-40B4-BE49-F238E27FC236}">
                  <a16:creationId xmlns:a16="http://schemas.microsoft.com/office/drawing/2014/main" id="{4A8EDEC8-247F-415E-A1D2-673117CB5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8" name="Freeform 16">
              <a:extLst>
                <a:ext uri="{FF2B5EF4-FFF2-40B4-BE49-F238E27FC236}">
                  <a16:creationId xmlns:a16="http://schemas.microsoft.com/office/drawing/2014/main" id="{0E9D3916-19C5-4BDD-B751-312DA0143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9" name="Freeform 17">
              <a:extLst>
                <a:ext uri="{FF2B5EF4-FFF2-40B4-BE49-F238E27FC236}">
                  <a16:creationId xmlns:a16="http://schemas.microsoft.com/office/drawing/2014/main" id="{0F6E036A-2D02-487B-9E02-4CDFB575C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0" name="Freeform 18">
              <a:extLst>
                <a:ext uri="{FF2B5EF4-FFF2-40B4-BE49-F238E27FC236}">
                  <a16:creationId xmlns:a16="http://schemas.microsoft.com/office/drawing/2014/main" id="{D4E999B2-BEBF-46DA-AB1C-FB3D736C9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D1CEE068-A1FC-4758-AE49-1D0B3580D4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2" name="Freeform 20">
              <a:extLst>
                <a:ext uri="{FF2B5EF4-FFF2-40B4-BE49-F238E27FC236}">
                  <a16:creationId xmlns:a16="http://schemas.microsoft.com/office/drawing/2014/main" id="{29B3DE76-278E-4400-B418-B799479EC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3" name="Freeform 21">
              <a:extLst>
                <a:ext uri="{FF2B5EF4-FFF2-40B4-BE49-F238E27FC236}">
                  <a16:creationId xmlns:a16="http://schemas.microsoft.com/office/drawing/2014/main" id="{A0CDA09D-5EFC-4560-ABD8-D82C3B36A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" name="Freeform 22">
              <a:extLst>
                <a:ext uri="{FF2B5EF4-FFF2-40B4-BE49-F238E27FC236}">
                  <a16:creationId xmlns:a16="http://schemas.microsoft.com/office/drawing/2014/main" id="{CC139A0D-DA9E-4E73-AD78-2EB3B844D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2FC30C85-9A9E-4B06-9058-6136C39FB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77" name="Freeform 27">
              <a:extLst>
                <a:ext uri="{FF2B5EF4-FFF2-40B4-BE49-F238E27FC236}">
                  <a16:creationId xmlns:a16="http://schemas.microsoft.com/office/drawing/2014/main" id="{59DCA9A0-3475-4D84-AF82-649BF16E9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8" name="Freeform 28">
              <a:extLst>
                <a:ext uri="{FF2B5EF4-FFF2-40B4-BE49-F238E27FC236}">
                  <a16:creationId xmlns:a16="http://schemas.microsoft.com/office/drawing/2014/main" id="{30AF2CEC-18EA-4FD3-B008-C4856EF33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9" name="Freeform 29">
              <a:extLst>
                <a:ext uri="{FF2B5EF4-FFF2-40B4-BE49-F238E27FC236}">
                  <a16:creationId xmlns:a16="http://schemas.microsoft.com/office/drawing/2014/main" id="{01F059C8-2BFA-4EA8-A170-0507D32E8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0" name="Freeform 30">
              <a:extLst>
                <a:ext uri="{FF2B5EF4-FFF2-40B4-BE49-F238E27FC236}">
                  <a16:creationId xmlns:a16="http://schemas.microsoft.com/office/drawing/2014/main" id="{4908300B-F209-4633-BC60-3CC1A56E0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1" name="Freeform 31">
              <a:extLst>
                <a:ext uri="{FF2B5EF4-FFF2-40B4-BE49-F238E27FC236}">
                  <a16:creationId xmlns:a16="http://schemas.microsoft.com/office/drawing/2014/main" id="{427A9395-49C7-426E-876F-50E7073E1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2" name="Freeform 32">
              <a:extLst>
                <a:ext uri="{FF2B5EF4-FFF2-40B4-BE49-F238E27FC236}">
                  <a16:creationId xmlns:a16="http://schemas.microsoft.com/office/drawing/2014/main" id="{358328C8-2833-4077-B8A7-2CCCBB2A5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3" name="Freeform 33">
              <a:extLst>
                <a:ext uri="{FF2B5EF4-FFF2-40B4-BE49-F238E27FC236}">
                  <a16:creationId xmlns:a16="http://schemas.microsoft.com/office/drawing/2014/main" id="{2ABE480A-6C39-4A35-905E-5218179E3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4" name="Freeform 34">
              <a:extLst>
                <a:ext uri="{FF2B5EF4-FFF2-40B4-BE49-F238E27FC236}">
                  <a16:creationId xmlns:a16="http://schemas.microsoft.com/office/drawing/2014/main" id="{7C9DB82E-D3D5-46A6-B882-BA1C06DAF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5" name="Freeform 35">
              <a:extLst>
                <a:ext uri="{FF2B5EF4-FFF2-40B4-BE49-F238E27FC236}">
                  <a16:creationId xmlns:a16="http://schemas.microsoft.com/office/drawing/2014/main" id="{33F226E8-8D6F-416F-BBC7-9B099F51C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6" name="Freeform 36">
              <a:extLst>
                <a:ext uri="{FF2B5EF4-FFF2-40B4-BE49-F238E27FC236}">
                  <a16:creationId xmlns:a16="http://schemas.microsoft.com/office/drawing/2014/main" id="{D5AE4C85-69D4-4FAE-A93B-8204CD337D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7" name="Freeform 37">
              <a:extLst>
                <a:ext uri="{FF2B5EF4-FFF2-40B4-BE49-F238E27FC236}">
                  <a16:creationId xmlns:a16="http://schemas.microsoft.com/office/drawing/2014/main" id="{BAFD22C0-FF89-4A73-9166-9CD3FD82C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8" name="Freeform 38">
              <a:extLst>
                <a:ext uri="{FF2B5EF4-FFF2-40B4-BE49-F238E27FC236}">
                  <a16:creationId xmlns:a16="http://schemas.microsoft.com/office/drawing/2014/main" id="{817FCDAD-11FA-4FA4-B587-89A640A0D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29" name="Rectangle 228">
            <a:extLst>
              <a:ext uri="{FF2B5EF4-FFF2-40B4-BE49-F238E27FC236}">
                <a16:creationId xmlns:a16="http://schemas.microsoft.com/office/drawing/2014/main" id="{44F676E1-CA57-48A7-B67F-6CDD96D47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31" name="Freeform 11">
            <a:extLst>
              <a:ext uri="{FF2B5EF4-FFF2-40B4-BE49-F238E27FC236}">
                <a16:creationId xmlns:a16="http://schemas.microsoft.com/office/drawing/2014/main" id="{F957F965-A58A-49C6-8894-1F2F65709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 useBgFill="1">
        <p:nvSpPr>
          <p:cNvPr id="232" name="Rectangle 231">
            <a:extLst>
              <a:ext uri="{FF2B5EF4-FFF2-40B4-BE49-F238E27FC236}">
                <a16:creationId xmlns:a16="http://schemas.microsoft.com/office/drawing/2014/main" id="{A3D9165D-1B1F-4DD8-BE24-434E51E4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FC81F77-BF21-035E-8796-A6CC56907B6A}"/>
              </a:ext>
            </a:extLst>
          </p:cNvPr>
          <p:cNvSpPr txBox="1">
            <a:spLocks/>
          </p:cNvSpPr>
          <p:nvPr/>
        </p:nvSpPr>
        <p:spPr>
          <a:xfrm>
            <a:off x="4389889" y="712033"/>
            <a:ext cx="6845092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Investigative Study</a:t>
            </a:r>
          </a:p>
        </p:txBody>
      </p:sp>
      <p:sp>
        <p:nvSpPr>
          <p:cNvPr id="233" name="Freeform 11">
            <a:extLst>
              <a:ext uri="{FF2B5EF4-FFF2-40B4-BE49-F238E27FC236}">
                <a16:creationId xmlns:a16="http://schemas.microsoft.com/office/drawing/2014/main" id="{99DD30BB-D97B-4DD3-83C4-BC0EDE0CE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pic>
        <p:nvPicPr>
          <p:cNvPr id="5" name="Picture 4" descr="A diagram with many colored rectangles&#10;&#10;AI-generated content may be incorrect.">
            <a:extLst>
              <a:ext uri="{FF2B5EF4-FFF2-40B4-BE49-F238E27FC236}">
                <a16:creationId xmlns:a16="http://schemas.microsoft.com/office/drawing/2014/main" id="{ADEA2009-826D-18BA-0F2C-A98E68518A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r="-3" b="40885"/>
          <a:stretch/>
        </p:blipFill>
        <p:spPr>
          <a:xfrm>
            <a:off x="20" y="10"/>
            <a:ext cx="2725091" cy="2252958"/>
          </a:xfrm>
          <a:prstGeom prst="rect">
            <a:avLst/>
          </a:prstGeom>
        </p:spPr>
      </p:pic>
      <p:pic>
        <p:nvPicPr>
          <p:cNvPr id="7" name="Picture 6" descr="A white rectangular grid with blue and white text&#10;&#10;AI-generated content may be incorrect.">
            <a:extLst>
              <a:ext uri="{FF2B5EF4-FFF2-40B4-BE49-F238E27FC236}">
                <a16:creationId xmlns:a16="http://schemas.microsoft.com/office/drawing/2014/main" id="{3128F806-B731-AEE9-3EEF-AD18167C60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535" r="3" b="19491"/>
          <a:stretch/>
        </p:blipFill>
        <p:spPr>
          <a:xfrm>
            <a:off x="-17585" y="2212747"/>
            <a:ext cx="2723757" cy="2391119"/>
          </a:xfrm>
          <a:prstGeom prst="rect">
            <a:avLst/>
          </a:prstGeom>
        </p:spPr>
      </p:pic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324BE29C-39C3-49DB-A411-57A07155E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" y="2268027"/>
            <a:ext cx="2743200" cy="0"/>
          </a:xfrm>
          <a:prstGeom prst="line">
            <a:avLst/>
          </a:prstGeom>
          <a:ln w="50800" cap="sq">
            <a:solidFill>
              <a:schemeClr val="bg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diagram of a study&#10;&#10;AI-generated content may be incorrect.">
            <a:extLst>
              <a:ext uri="{FF2B5EF4-FFF2-40B4-BE49-F238E27FC236}">
                <a16:creationId xmlns:a16="http://schemas.microsoft.com/office/drawing/2014/main" id="{113EFD0C-D6D5-0937-59C5-1D682F0D23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675" r="-7" b="-7"/>
          <a:stretch/>
        </p:blipFill>
        <p:spPr>
          <a:xfrm>
            <a:off x="2" y="4551114"/>
            <a:ext cx="2717601" cy="2316113"/>
          </a:xfrm>
          <a:prstGeom prst="rect">
            <a:avLst/>
          </a:prstGeom>
        </p:spPr>
      </p:pic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C31C2900-1079-4555-9C47-9617D5B39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" y="4551114"/>
            <a:ext cx="2743200" cy="0"/>
          </a:xfrm>
          <a:prstGeom prst="line">
            <a:avLst/>
          </a:prstGeom>
          <a:ln w="50800" cap="sq">
            <a:solidFill>
              <a:schemeClr val="bg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76CAC8F-093D-EC05-EB17-BEAC13027117}"/>
              </a:ext>
            </a:extLst>
          </p:cNvPr>
          <p:cNvSpPr txBox="1"/>
          <p:nvPr/>
        </p:nvSpPr>
        <p:spPr>
          <a:xfrm>
            <a:off x="5161813" y="1910993"/>
            <a:ext cx="6847944" cy="453106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Business Alive Investigative Study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is an additional assessment worth </a:t>
            </a:r>
            <a:r>
              <a:rPr lang="en-US" sz="2000" b="1">
                <a:solidFill>
                  <a:schemeClr val="accent5">
                    <a:lumMod val="40000"/>
                    <a:lumOff val="60000"/>
                  </a:schemeClr>
                </a:solidFill>
              </a:rPr>
              <a:t>40% of a student's final grade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in Senior Cycle Business. It allows students to </a:t>
            </a:r>
            <a:r>
              <a:rPr lang="en-US" sz="2000" b="1">
                <a:solidFill>
                  <a:schemeClr val="accent5"/>
                </a:solidFill>
              </a:rPr>
              <a:t>RESEARCH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b="1">
                <a:solidFill>
                  <a:schemeClr val="accent3"/>
                </a:solidFill>
              </a:rPr>
              <a:t>ANALYSE</a:t>
            </a: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, and </a:t>
            </a:r>
            <a:r>
              <a:rPr lang="en-US" sz="2000" b="1">
                <a:solidFill>
                  <a:schemeClr val="accent1"/>
                </a:solidFill>
              </a:rPr>
              <a:t>EVALUATE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a business topic using different sources of information.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Students will: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Plan and manage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their study, tracking progress.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Investigate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a business topic and apply skills learned.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Incorporate key business themes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from the curriculum.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Draw conclusions and make recommendations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based on research.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Present their findings effectively.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1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B57230ED-A59C-45A7-9775-3385264DA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80914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03" name="Freeform 11">
              <a:extLst>
                <a:ext uri="{FF2B5EF4-FFF2-40B4-BE49-F238E27FC236}">
                  <a16:creationId xmlns:a16="http://schemas.microsoft.com/office/drawing/2014/main" id="{9F20E32F-3373-42D9-8775-C10235A38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4" name="Freeform 12">
              <a:extLst>
                <a:ext uri="{FF2B5EF4-FFF2-40B4-BE49-F238E27FC236}">
                  <a16:creationId xmlns:a16="http://schemas.microsoft.com/office/drawing/2014/main" id="{6D8D7FBC-A4E9-4AC7-B701-B3A511B54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5" name="Freeform 13">
              <a:extLst>
                <a:ext uri="{FF2B5EF4-FFF2-40B4-BE49-F238E27FC236}">
                  <a16:creationId xmlns:a16="http://schemas.microsoft.com/office/drawing/2014/main" id="{BE7CA571-1013-4D68-8914-144762508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" name="Freeform 14">
              <a:extLst>
                <a:ext uri="{FF2B5EF4-FFF2-40B4-BE49-F238E27FC236}">
                  <a16:creationId xmlns:a16="http://schemas.microsoft.com/office/drawing/2014/main" id="{5FC1E572-F792-499E-A30B-DE8E3C5511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7" name="Freeform 15">
              <a:extLst>
                <a:ext uri="{FF2B5EF4-FFF2-40B4-BE49-F238E27FC236}">
                  <a16:creationId xmlns:a16="http://schemas.microsoft.com/office/drawing/2014/main" id="{389E4E5C-BDEE-4A84-87F3-7E951F0B7A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8" name="Freeform 16">
              <a:extLst>
                <a:ext uri="{FF2B5EF4-FFF2-40B4-BE49-F238E27FC236}">
                  <a16:creationId xmlns:a16="http://schemas.microsoft.com/office/drawing/2014/main" id="{AED23F39-CD63-4FBE-AD42-743EDDC5D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9" name="Freeform 17">
              <a:extLst>
                <a:ext uri="{FF2B5EF4-FFF2-40B4-BE49-F238E27FC236}">
                  <a16:creationId xmlns:a16="http://schemas.microsoft.com/office/drawing/2014/main" id="{D5E47B3E-A302-4636-A089-D007696161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0" name="Freeform 18">
              <a:extLst>
                <a:ext uri="{FF2B5EF4-FFF2-40B4-BE49-F238E27FC236}">
                  <a16:creationId xmlns:a16="http://schemas.microsoft.com/office/drawing/2014/main" id="{345596F4-2D90-4220-B672-F67137A19F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1" name="Freeform 19">
              <a:extLst>
                <a:ext uri="{FF2B5EF4-FFF2-40B4-BE49-F238E27FC236}">
                  <a16:creationId xmlns:a16="http://schemas.microsoft.com/office/drawing/2014/main" id="{8F52C4C3-DF11-472F-B62A-26ACE6C77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2" name="Freeform 20">
              <a:extLst>
                <a:ext uri="{FF2B5EF4-FFF2-40B4-BE49-F238E27FC236}">
                  <a16:creationId xmlns:a16="http://schemas.microsoft.com/office/drawing/2014/main" id="{67A0300F-6F6D-45F6-BB39-87041B5C14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3" name="Freeform 21">
              <a:extLst>
                <a:ext uri="{FF2B5EF4-FFF2-40B4-BE49-F238E27FC236}">
                  <a16:creationId xmlns:a16="http://schemas.microsoft.com/office/drawing/2014/main" id="{817BD4CF-D733-4C1C-BD41-E5904B79F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4" name="Freeform 22">
              <a:extLst>
                <a:ext uri="{FF2B5EF4-FFF2-40B4-BE49-F238E27FC236}">
                  <a16:creationId xmlns:a16="http://schemas.microsoft.com/office/drawing/2014/main" id="{C92BCCE1-E5FA-43F0-B491-BCDF87E627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99C6C45A-D2EC-461E-BF7A-A6B153364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808129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217" name="Freeform 27">
              <a:extLst>
                <a:ext uri="{FF2B5EF4-FFF2-40B4-BE49-F238E27FC236}">
                  <a16:creationId xmlns:a16="http://schemas.microsoft.com/office/drawing/2014/main" id="{29335C89-5D2B-4375-BAFF-1640B74084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8" name="Freeform 28">
              <a:extLst>
                <a:ext uri="{FF2B5EF4-FFF2-40B4-BE49-F238E27FC236}">
                  <a16:creationId xmlns:a16="http://schemas.microsoft.com/office/drawing/2014/main" id="{E00BF5D0-BB75-44C2-BCCD-F1388C4E44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9" name="Freeform 29">
              <a:extLst>
                <a:ext uri="{FF2B5EF4-FFF2-40B4-BE49-F238E27FC236}">
                  <a16:creationId xmlns:a16="http://schemas.microsoft.com/office/drawing/2014/main" id="{81F754CC-0F9F-42F7-85A9-EF29026488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0" name="Freeform 30">
              <a:extLst>
                <a:ext uri="{FF2B5EF4-FFF2-40B4-BE49-F238E27FC236}">
                  <a16:creationId xmlns:a16="http://schemas.microsoft.com/office/drawing/2014/main" id="{DB79DAB1-F124-4915-A6E8-47F625FB3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1" name="Freeform 31">
              <a:extLst>
                <a:ext uri="{FF2B5EF4-FFF2-40B4-BE49-F238E27FC236}">
                  <a16:creationId xmlns:a16="http://schemas.microsoft.com/office/drawing/2014/main" id="{41EF58A0-C972-44F5-BAF6-E6203FF4BF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2" name="Freeform 32">
              <a:extLst>
                <a:ext uri="{FF2B5EF4-FFF2-40B4-BE49-F238E27FC236}">
                  <a16:creationId xmlns:a16="http://schemas.microsoft.com/office/drawing/2014/main" id="{44AA8C0B-87A4-4973-92FD-5E88FFEE8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3" name="Freeform 33">
              <a:extLst>
                <a:ext uri="{FF2B5EF4-FFF2-40B4-BE49-F238E27FC236}">
                  <a16:creationId xmlns:a16="http://schemas.microsoft.com/office/drawing/2014/main" id="{D1CB1A14-7343-4E8F-AEF4-DC126DBE3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4" name="Freeform 34">
              <a:extLst>
                <a:ext uri="{FF2B5EF4-FFF2-40B4-BE49-F238E27FC236}">
                  <a16:creationId xmlns:a16="http://schemas.microsoft.com/office/drawing/2014/main" id="{90CEB975-554B-44D9-9DD0-62C893A3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" name="Freeform 35">
              <a:extLst>
                <a:ext uri="{FF2B5EF4-FFF2-40B4-BE49-F238E27FC236}">
                  <a16:creationId xmlns:a16="http://schemas.microsoft.com/office/drawing/2014/main" id="{32EBD459-6D40-4CD7-8550-075D9E1DD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" name="Freeform 36">
              <a:extLst>
                <a:ext uri="{FF2B5EF4-FFF2-40B4-BE49-F238E27FC236}">
                  <a16:creationId xmlns:a16="http://schemas.microsoft.com/office/drawing/2014/main" id="{7A403F61-EBFB-48CA-A5D1-ED4AE6AAD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7" name="Freeform 37">
              <a:extLst>
                <a:ext uri="{FF2B5EF4-FFF2-40B4-BE49-F238E27FC236}">
                  <a16:creationId xmlns:a16="http://schemas.microsoft.com/office/drawing/2014/main" id="{C95B73EC-01BF-40EE-8FD3-00E0487EC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8" name="Freeform 38">
              <a:extLst>
                <a:ext uri="{FF2B5EF4-FFF2-40B4-BE49-F238E27FC236}">
                  <a16:creationId xmlns:a16="http://schemas.microsoft.com/office/drawing/2014/main" id="{FCBDA919-1B62-4976-933C-FA4E6CF77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30" name="Rectangle 229">
            <a:extLst>
              <a:ext uri="{FF2B5EF4-FFF2-40B4-BE49-F238E27FC236}">
                <a16:creationId xmlns:a16="http://schemas.microsoft.com/office/drawing/2014/main" id="{6958AE7F-5CF0-4D4D-9C77-B1D300C3D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10" name="Picture 9" descr="A yellow and blue background with white text&#10;&#10;AI-generated content may be incorrect.">
            <a:extLst>
              <a:ext uri="{FF2B5EF4-FFF2-40B4-BE49-F238E27FC236}">
                <a16:creationId xmlns:a16="http://schemas.microsoft.com/office/drawing/2014/main" id="{C324A2D8-1E8F-C829-6ED9-821B2CF6CC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2164" y="22475"/>
            <a:ext cx="3480692" cy="744662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5EB18E6-DD6C-0F05-0A27-0298BA6C2549}"/>
              </a:ext>
            </a:extLst>
          </p:cNvPr>
          <p:cNvSpPr txBox="1">
            <a:spLocks/>
          </p:cNvSpPr>
          <p:nvPr/>
        </p:nvSpPr>
        <p:spPr>
          <a:xfrm>
            <a:off x="2706144" y="5913203"/>
            <a:ext cx="2455666" cy="6243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lIns="91440" tIns="45720" rIns="91440" bIns="4572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/>
              <a:t>Suggested timelines given for each stage</a:t>
            </a:r>
            <a:r>
              <a:rPr lang="en-US" sz="1900"/>
              <a:t> </a:t>
            </a:r>
            <a:endParaRPr lang="en-US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A1D8A9C3-3F1C-B564-9500-A5EE757948A4}"/>
              </a:ext>
            </a:extLst>
          </p:cNvPr>
          <p:cNvSpPr txBox="1">
            <a:spLocks/>
          </p:cNvSpPr>
          <p:nvPr/>
        </p:nvSpPr>
        <p:spPr>
          <a:xfrm>
            <a:off x="2712004" y="1323617"/>
            <a:ext cx="2449805" cy="8940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91440" tIns="45720" rIns="91440" bIns="4572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err="1"/>
              <a:t>Mindmap</a:t>
            </a:r>
            <a:r>
              <a:rPr lang="en-US" sz="1600"/>
              <a:t> / concept map to start the brainstorming process</a:t>
            </a:r>
            <a:r>
              <a:rPr lang="en-US" sz="1900"/>
              <a:t> </a:t>
            </a:r>
            <a:endParaRPr lang="en-US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1F09A90C-1CF5-33EC-7C6D-CCB3FAA03022}"/>
              </a:ext>
            </a:extLst>
          </p:cNvPr>
          <p:cNvSpPr txBox="1">
            <a:spLocks/>
          </p:cNvSpPr>
          <p:nvPr/>
        </p:nvSpPr>
        <p:spPr>
          <a:xfrm>
            <a:off x="2782343" y="3087941"/>
            <a:ext cx="2455666" cy="6243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lIns="91440" tIns="45720" rIns="91440" bIns="4572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err="1"/>
              <a:t>Plannning</a:t>
            </a:r>
            <a:r>
              <a:rPr lang="en-US" sz="1600"/>
              <a:t> template provided</a:t>
            </a:r>
            <a:r>
              <a:rPr lang="en-US" sz="1900"/>
              <a:t> </a:t>
            </a:r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087536D-7E8E-04ED-2DE0-F8030EF83367}"/>
              </a:ext>
            </a:extLst>
          </p:cNvPr>
          <p:cNvCxnSpPr/>
          <p:nvPr/>
        </p:nvCxnSpPr>
        <p:spPr>
          <a:xfrm flipH="1" flipV="1">
            <a:off x="2160074" y="3416056"/>
            <a:ext cx="539261" cy="762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12A9B77-D057-5C47-EE01-F7960964B22F}"/>
              </a:ext>
            </a:extLst>
          </p:cNvPr>
          <p:cNvCxnSpPr>
            <a:cxnSpLocks/>
          </p:cNvCxnSpPr>
          <p:nvPr/>
        </p:nvCxnSpPr>
        <p:spPr>
          <a:xfrm flipH="1" flipV="1">
            <a:off x="2165934" y="1581394"/>
            <a:ext cx="539261" cy="762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B6A29AC-DC42-36C5-5766-6E3608319B96}"/>
              </a:ext>
            </a:extLst>
          </p:cNvPr>
          <p:cNvCxnSpPr>
            <a:cxnSpLocks/>
          </p:cNvCxnSpPr>
          <p:nvPr/>
        </p:nvCxnSpPr>
        <p:spPr>
          <a:xfrm flipH="1" flipV="1">
            <a:off x="2165934" y="6188563"/>
            <a:ext cx="539261" cy="762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030878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2431B6-C1D5-4398-BE4E-36F2E44F8E9D}">
  <ds:schemaRefs>
    <ds:schemaRef ds:uri="16c05727-aa75-4e4a-9b5f-8a80a1165891"/>
    <ds:schemaRef ds:uri="71af3243-3dd4-4a8d-8c0d-dd76da1f02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CB3524F-087C-4838-9553-7CBB129B493D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1C53FD1-3DBA-4C27-90DF-64ABCD60CC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1445</Words>
  <Application>Microsoft Office PowerPoint</Application>
  <PresentationFormat>Widescreen</PresentationFormat>
  <Paragraphs>255</Paragraphs>
  <Slides>26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Century Gothic</vt:lpstr>
      <vt:lpstr>Courier New</vt:lpstr>
      <vt:lpstr>Wingdings</vt:lpstr>
      <vt:lpstr>Wingdings 3</vt:lpstr>
      <vt:lpstr>Wisp</vt:lpstr>
      <vt:lpstr>Let's Do Business EDCO Webinar</vt:lpstr>
      <vt:lpstr>About the authors</vt:lpstr>
      <vt:lpstr>Webinar Plan!</vt:lpstr>
      <vt:lpstr>Key Competencies</vt:lpstr>
      <vt:lpstr>Cross Cutting themes</vt:lpstr>
      <vt:lpstr>4 Strands -  new material in each of the strands</vt:lpstr>
      <vt:lpstr>Unifying Strand</vt:lpstr>
      <vt:lpstr>PowerPoint Presentation</vt:lpstr>
      <vt:lpstr>PowerPoint Presentation</vt:lpstr>
      <vt:lpstr>What's in v What's out!</vt:lpstr>
      <vt:lpstr>Strand 1</vt:lpstr>
      <vt:lpstr>Strand 2</vt:lpstr>
      <vt:lpstr>Strand 3 </vt:lpstr>
      <vt:lpstr>Strand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Rochelle Lazaro</dc:creator>
  <cp:lastModifiedBy>Rochelle Lazaro</cp:lastModifiedBy>
  <cp:revision>27</cp:revision>
  <dcterms:created xsi:type="dcterms:W3CDTF">2025-02-26T10:36:18Z</dcterms:created>
  <dcterms:modified xsi:type="dcterms:W3CDTF">2025-03-03T18:46:24Z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_AdHocReviewCycleID">
    <vt:i4>2111608634</vt:i4>
  </property>
  <property fmtid="{D5CDD505-2E9C-101B-9397-08002B2CF9AE}" pid="4" name="_NewReviewCycle">
    <vt:lpwstr/>
  </property>
  <property fmtid="{D5CDD505-2E9C-101B-9397-08002B2CF9AE}" pid="5" name="_EmailSubject">
    <vt:lpwstr>Question re LC business webinar</vt:lpwstr>
  </property>
  <property fmtid="{D5CDD505-2E9C-101B-9397-08002B2CF9AE}" pid="6" name="_AuthorEmail">
    <vt:lpwstr>Rochelle.Lazaro@edco.ie</vt:lpwstr>
  </property>
  <property fmtid="{D5CDD505-2E9C-101B-9397-08002B2CF9AE}" pid="7" name="_AuthorEmailDisplayName">
    <vt:lpwstr>Rochelle Lazaro</vt:lpwstr>
  </property>
  <property fmtid="{D5CDD505-2E9C-101B-9397-08002B2CF9AE}" pid="8" name="_PreviousAdHocReviewCycleID">
    <vt:i4>-766366904</vt:i4>
  </property>
</Properties>
</file>