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2FEDCE-307B-0721-97EC-ADA830225526}" name="May Ryan" initials="MR" userId="S::may.ryan@edco.ie::0a9107a0-6ee4-45cc-a427-5d8d0b2b61c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0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triangle shapes on a dark background&#10;&#10;AI-generated content may be incorrect.">
            <a:extLst>
              <a:ext uri="{FF2B5EF4-FFF2-40B4-BE49-F238E27FC236}">
                <a16:creationId xmlns:a16="http://schemas.microsoft.com/office/drawing/2014/main" id="{51B1A669-7D88-EF0B-57B8-161024AAD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3AED-DAD9-9494-CD7E-CC96A661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6B864-7609-1D55-8DF9-D7C005240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1AB1-42D3-C38E-2092-035FD0637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11/04/2025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B2A88-0C3B-2B8A-17CE-8FCB9E49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496D4-B47D-8548-2D25-6EC95119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448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2207C-34F3-4E40-8303-191C1708D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4AD496-04E2-3AB9-5664-CA9D20CE2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4A16E-1445-8CEF-4AAC-08873F13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11/04/2025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1B89B-4572-4041-E87A-E674F71F9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757D2-AC15-5891-6C58-90829495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391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E99B38CC-9E3E-5EA8-BA78-88FC956BD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E0708-9ED9-780F-A1E9-568870B4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32" y="1375490"/>
            <a:ext cx="10515600" cy="557664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3F007E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0D881-872A-644F-BBB3-50EEB59B5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2219908"/>
            <a:ext cx="10515600" cy="4351338"/>
          </a:xfrm>
          <a:prstGeom prst="rect">
            <a:avLst/>
          </a:prstGeo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6">
                  <a:lumMod val="50000"/>
                </a:schemeClr>
              </a:buClr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0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D387-0E2D-D2FE-B37E-995595BB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11813-6053-CC3B-1C0B-73DD9F94D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D0133-6349-DC74-850E-C0A21C1F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11/04/2025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BBEEE-5548-BBEF-578F-1E2241CE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CC466-EB1E-590D-2C2C-7711FBAF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257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FBEE-2694-BDD9-7B19-1AB20375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F0F50-75EF-C90D-255B-3674341C5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85B7E-BCCA-3457-67CD-77E7F3F64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A2678-2BE0-0E12-55D7-EBA73F702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11/04/2025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7A154-73AE-C16B-50F6-07152925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E3069-03DC-D947-932E-421BF0DA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304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593A1-7219-242C-2157-D3ADE4ED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F5F74-4684-2945-BB4D-D128E09FD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2336E-FABD-245F-A51E-4101FAB5B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D3FEB-55E3-E1C7-EAB7-C62487F7C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D4D86-6C5A-1225-5811-91F964579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EFF7A-B81B-53A5-1B5E-9C3F67DC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11/04/2025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1460D8-03FF-217D-9C45-C0A011202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08242-3109-EC93-B894-D2A2199C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827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1C7A-CB95-A3A6-3C83-2356277B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3101B-7854-EB2E-FBD6-899BEF219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11/04/2025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5FE58-472E-FF11-360D-B3CFBDF67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C7AAA-587E-2482-470A-7B6D095F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085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3562B-BBAF-AFAC-0FBF-9E6E7F069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11/04/2025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B6450-3F0A-C13E-5285-F171A63B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E0079-D1D8-30F2-77C8-34DF4641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104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A5F9-DDEE-63D7-DE89-E44E4625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4C72-FB81-ECDD-B73F-6EF0E03AC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34447-DD3D-8445-2073-A15BAFE57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44114-065B-8DD4-33EA-8A91A5F5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11/04/2025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51682-82DB-8BF6-718A-0BCAE2F2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FCB9A-1A22-A462-4661-B01B3330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445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D426-2156-A04F-353F-27528910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C18E3-E7BF-7360-371A-755098B23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79063-C365-ACD5-ED9F-9060C05F3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0B11-574B-D6E0-F2FB-6CD54BCA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A6F6E-E6D0-4A97-A613-341EFDDD4CB7}" type="datetimeFigureOut">
              <a:rPr lang="en-IE" smtClean="0"/>
              <a:t>11/04/2025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D2D8E-F807-6262-9249-1D24D040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81950-D04B-F20C-7DEF-5B138F16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BA7FA9-D85F-475C-9C6E-760137CB898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252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8DA765-C8C1-710E-0565-0DFA91E475E4}"/>
              </a:ext>
            </a:extLst>
          </p:cNvPr>
          <p:cNvSpPr txBox="1"/>
          <p:nvPr/>
        </p:nvSpPr>
        <p:spPr>
          <a:xfrm>
            <a:off x="2375338" y="5927834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8D832-3374-72A6-D131-50A88C725BA8}"/>
              </a:ext>
            </a:extLst>
          </p:cNvPr>
          <p:cNvSpPr txBox="1"/>
          <p:nvPr/>
        </p:nvSpPr>
        <p:spPr>
          <a:xfrm>
            <a:off x="3138203" y="5604668"/>
            <a:ext cx="591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Key Stakeholders in Business</a:t>
            </a:r>
            <a:endParaRPr lang="en-IE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25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91C6-E169-AF26-734E-35CC25E6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Local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4977E-B06C-7BF1-CD31-78670290F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The individuals, households and organisations in the vicinity of the business. Businesses impact the local community in a huge way, for example creating employment, waste disposal, and sponsorship programmes.</a:t>
            </a:r>
          </a:p>
        </p:txBody>
      </p:sp>
      <p:pic>
        <p:nvPicPr>
          <p:cNvPr id="5" name="Picture 4" descr="A building with glass doors&#10;&#10;AI-generated content may be incorrect.">
            <a:extLst>
              <a:ext uri="{FF2B5EF4-FFF2-40B4-BE49-F238E27FC236}">
                <a16:creationId xmlns:a16="http://schemas.microsoft.com/office/drawing/2014/main" id="{D89FD299-5763-C4C9-CCC6-DD2B39A7D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36" y="3887722"/>
            <a:ext cx="4453243" cy="297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84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35938-475D-D078-D732-4C3F91472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Stakeholders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0B0861-4C25-D59A-7C87-07ED771F1B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240693"/>
              </p:ext>
            </p:extLst>
          </p:nvPr>
        </p:nvGraphicFramePr>
        <p:xfrm>
          <a:off x="738188" y="2219325"/>
          <a:ext cx="10515597" cy="3672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55383">
                  <a:extLst>
                    <a:ext uri="{9D8B030D-6E8A-4147-A177-3AD203B41FA5}">
                      <a16:colId xmlns:a16="http://schemas.microsoft.com/office/drawing/2014/main" val="1741397433"/>
                    </a:ext>
                  </a:extLst>
                </a:gridCol>
                <a:gridCol w="4755015">
                  <a:extLst>
                    <a:ext uri="{9D8B030D-6E8A-4147-A177-3AD203B41FA5}">
                      <a16:colId xmlns:a16="http://schemas.microsoft.com/office/drawing/2014/main" val="147312272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001548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Stakeholder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What they bring to the business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What they want from the business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21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chemeClr val="bg1"/>
                          </a:solidFill>
                        </a:rPr>
                        <a:t>Entrepreneur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Ideas – the brains behind the business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Control, profit, independence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057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chemeClr val="bg1"/>
                          </a:solidFill>
                        </a:rPr>
                        <a:t>Investor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Finance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Return on investment, profit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4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chemeClr val="bg1"/>
                          </a:solidFill>
                        </a:rPr>
                        <a:t>Suppliers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Raw materials, essential services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Fast payment, loyalty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84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chemeClr val="bg1"/>
                          </a:solidFill>
                        </a:rPr>
                        <a:t>Consumers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Money (sales revenue), loyalty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Good-quality products/services at a reasonable price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856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chemeClr val="bg1"/>
                          </a:solidFill>
                        </a:rPr>
                        <a:t>Government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Legislation, advice, stability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Taxes collected, compliance with legislation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43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chemeClr val="bg1"/>
                          </a:solidFill>
                        </a:rPr>
                        <a:t>Local community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Customers, support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Social and environmental responsibility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681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960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5455-71AC-2EBE-16D4-07428BB4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Stakeholder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12293-8DCD-2FB4-3BEC-C1014993F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2219908"/>
            <a:ext cx="6870276" cy="4351338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Relationships between stakeholders are either </a:t>
            </a: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co-operative </a:t>
            </a:r>
            <a:r>
              <a:rPr lang="en-IE" dirty="0"/>
              <a:t>or</a:t>
            </a:r>
            <a:r>
              <a:rPr lang="en-I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competitive</a:t>
            </a:r>
            <a:r>
              <a:rPr lang="en-IE" dirty="0"/>
              <a:t>.</a:t>
            </a:r>
          </a:p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Co-operative </a:t>
            </a:r>
            <a:r>
              <a:rPr lang="en-IE" dirty="0"/>
              <a:t>relationships (between stakeholders) are win-win. Stakeholders work together for their mutual benefit and towards a common goal.</a:t>
            </a:r>
          </a:p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Competitive</a:t>
            </a:r>
            <a:r>
              <a:rPr lang="en-IE" dirty="0"/>
              <a:t> relationships (between the business and stakeholders) are win-lose. Each stakeholder has different aims, and only one party can win, so the compete to gain commercial advantage.</a:t>
            </a:r>
          </a:p>
        </p:txBody>
      </p:sp>
      <p:pic>
        <p:nvPicPr>
          <p:cNvPr id="7" name="Picture 6" descr="A group of people putting their hands together&#10;&#10;AI-generated content may be incorrect.">
            <a:extLst>
              <a:ext uri="{FF2B5EF4-FFF2-40B4-BE49-F238E27FC236}">
                <a16:creationId xmlns:a16="http://schemas.microsoft.com/office/drawing/2014/main" id="{E64D7C09-6A12-53C5-BED6-FC46E27F3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89" y="2418586"/>
            <a:ext cx="3121158" cy="1874524"/>
          </a:xfrm>
          <a:prstGeom prst="rect">
            <a:avLst/>
          </a:prstGeom>
        </p:spPr>
      </p:pic>
      <p:pic>
        <p:nvPicPr>
          <p:cNvPr id="9" name="Picture 8" descr="A group of wooden figures on a yellow background&#10;&#10;AI-generated content may be incorrect.">
            <a:extLst>
              <a:ext uri="{FF2B5EF4-FFF2-40B4-BE49-F238E27FC236}">
                <a16:creationId xmlns:a16="http://schemas.microsoft.com/office/drawing/2014/main" id="{BFB2FC0F-73FE-068D-8BFB-57AE51665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89" y="4489458"/>
            <a:ext cx="3121158" cy="20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24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CA2F6-6B97-F0E6-967C-D5093DB3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Stakeholder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D8A45-4127-DE5D-A2F1-86911B505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46" y="2106465"/>
            <a:ext cx="8232732" cy="4351338"/>
          </a:xfrm>
        </p:spPr>
        <p:txBody>
          <a:bodyPr/>
          <a:lstStyle/>
          <a:p>
            <a:r>
              <a:rPr lang="en-IE" sz="2000" b="1" dirty="0">
                <a:solidFill>
                  <a:schemeClr val="accent6">
                    <a:lumMod val="50000"/>
                  </a:schemeClr>
                </a:solidFill>
              </a:rPr>
              <a:t>Dynamic relationships: </a:t>
            </a:r>
            <a:r>
              <a:rPr lang="en-IE" sz="2000" dirty="0"/>
              <a:t>Constantly changing. Sometimes stakeholders co-operate, sometimes they compete.</a:t>
            </a:r>
          </a:p>
          <a:p>
            <a:pPr marL="0" indent="0">
              <a:buNone/>
            </a:pPr>
            <a:r>
              <a:rPr lang="en-IE" sz="2000" i="1" dirty="0">
                <a:solidFill>
                  <a:schemeClr val="accent6">
                    <a:lumMod val="50000"/>
                  </a:schemeClr>
                </a:solidFill>
              </a:rPr>
              <a:t>Example: </a:t>
            </a:r>
            <a:r>
              <a:rPr lang="en-IE" sz="2000" dirty="0"/>
              <a:t>producers and consumers co-operate when producers make a product that consumers want.</a:t>
            </a:r>
          </a:p>
          <a:p>
            <a:r>
              <a:rPr lang="en-IE" sz="2000" b="1" dirty="0">
                <a:solidFill>
                  <a:schemeClr val="accent6">
                    <a:lumMod val="50000"/>
                  </a:schemeClr>
                </a:solidFill>
              </a:rPr>
              <a:t>Dependent relationships: </a:t>
            </a:r>
            <a:r>
              <a:rPr lang="en-IE" sz="2000" dirty="0"/>
              <a:t>The stakeholders need each other. </a:t>
            </a:r>
          </a:p>
          <a:p>
            <a:pPr marL="0" indent="0">
              <a:buNone/>
            </a:pPr>
            <a:r>
              <a:rPr lang="en-IE" sz="2000" i="1" dirty="0">
                <a:solidFill>
                  <a:schemeClr val="accent6">
                    <a:lumMod val="50000"/>
                  </a:schemeClr>
                </a:solidFill>
              </a:rPr>
              <a:t>Example: </a:t>
            </a:r>
            <a:r>
              <a:rPr lang="en-IE" sz="2000" dirty="0"/>
              <a:t>entrepreneurs need support from state agencies and government bodies to start their business. The government needs entrepreneurs to set up new businesses to create jobs and provide tax revenue.</a:t>
            </a:r>
          </a:p>
          <a:p>
            <a:r>
              <a:rPr lang="en-IE" sz="2000" b="1" dirty="0">
                <a:solidFill>
                  <a:schemeClr val="accent6">
                    <a:lumMod val="50000"/>
                  </a:schemeClr>
                </a:solidFill>
              </a:rPr>
              <a:t>Interdependent relationships: </a:t>
            </a:r>
            <a:r>
              <a:rPr lang="en-IE" sz="2000" dirty="0"/>
              <a:t>Mutually beneficial. Stakeholders work together to get what they want, and help other stakeholders get what they want. They can accomplish more by working together than they can alone.</a:t>
            </a:r>
          </a:p>
        </p:txBody>
      </p:sp>
      <p:pic>
        <p:nvPicPr>
          <p:cNvPr id="5" name="Picture 4" descr="A group of people sitting around a round table&#10;&#10;AI-generated content may be incorrect.">
            <a:extLst>
              <a:ext uri="{FF2B5EF4-FFF2-40B4-BE49-F238E27FC236}">
                <a16:creationId xmlns:a16="http://schemas.microsoft.com/office/drawing/2014/main" id="{63F1B07B-2390-9103-498A-9D4ADB6F0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45" y="1202179"/>
            <a:ext cx="2407923" cy="1603714"/>
          </a:xfrm>
          <a:prstGeom prst="rect">
            <a:avLst/>
          </a:prstGeom>
        </p:spPr>
      </p:pic>
      <p:pic>
        <p:nvPicPr>
          <p:cNvPr id="7" name="Picture 6" descr="A person and person standing back to back smiling&#10;&#10;AI-generated content may be incorrect.">
            <a:extLst>
              <a:ext uri="{FF2B5EF4-FFF2-40B4-BE49-F238E27FC236}">
                <a16:creationId xmlns:a16="http://schemas.microsoft.com/office/drawing/2014/main" id="{3A8FFB5C-0625-87DA-F3FB-013EAF1D5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45" y="2979204"/>
            <a:ext cx="2407923" cy="1606066"/>
          </a:xfrm>
          <a:prstGeom prst="rect">
            <a:avLst/>
          </a:prstGeom>
        </p:spPr>
      </p:pic>
      <p:pic>
        <p:nvPicPr>
          <p:cNvPr id="9" name="Picture 8" descr="A close-up of men in suits giving thumbs up&#10;&#10;AI-generated content may be incorrect.">
            <a:extLst>
              <a:ext uri="{FF2B5EF4-FFF2-40B4-BE49-F238E27FC236}">
                <a16:creationId xmlns:a16="http://schemas.microsoft.com/office/drawing/2014/main" id="{0A9FEDDA-AC44-E95F-1E99-DF592F327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45" y="4679477"/>
            <a:ext cx="2407923" cy="160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39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FD5D1-8C3F-BDBD-6095-723D206E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Stakeholder conflict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DABEA-4AF4-C39C-7696-0D950C363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Conflict can be resolved in two ways:</a:t>
            </a:r>
          </a:p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Legislative: </a:t>
            </a:r>
            <a:r>
              <a:rPr lang="en-IE" dirty="0"/>
              <a:t>using existing laws or involving an outside agency.</a:t>
            </a:r>
          </a:p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Non-legislative: </a:t>
            </a:r>
            <a:r>
              <a:rPr lang="en-IE" dirty="0"/>
              <a:t>using negotiation, mediation, conciliation or arbitration, which do not rely on the law.</a:t>
            </a:r>
          </a:p>
        </p:txBody>
      </p:sp>
    </p:spTree>
    <p:extLst>
      <p:ext uri="{BB962C8B-B14F-4D97-AF65-F5344CB8AC3E}">
        <p14:creationId xmlns:p14="http://schemas.microsoft.com/office/powerpoint/2010/main" val="1609576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C079-5304-F02F-DBF6-F53CA3E4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Stakeholder conflict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247EF-050F-789F-D1DD-FA5B4F24B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2219908"/>
            <a:ext cx="7501212" cy="4351338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Conflict can be avoided by communicating and by active listening.</a:t>
            </a:r>
          </a:p>
          <a:p>
            <a:pPr marL="0" indent="0">
              <a:buNone/>
            </a:pPr>
            <a:r>
              <a:rPr lang="en-IE" dirty="0"/>
              <a:t>Both sides should:</a:t>
            </a:r>
          </a:p>
          <a:p>
            <a:r>
              <a:rPr lang="en-IE" dirty="0"/>
              <a:t>Be open and honest</a:t>
            </a:r>
          </a:p>
          <a:p>
            <a:r>
              <a:rPr lang="en-IE" dirty="0"/>
              <a:t>Clarify what the other party has said</a:t>
            </a:r>
          </a:p>
          <a:p>
            <a:r>
              <a:rPr lang="en-IE" dirty="0"/>
              <a:t>Focus on what the other party is saying </a:t>
            </a:r>
          </a:p>
          <a:p>
            <a:r>
              <a:rPr lang="en-IE" dirty="0"/>
              <a:t>Summarise what the other party has said and repeat it back to them</a:t>
            </a:r>
          </a:p>
          <a:p>
            <a:r>
              <a:rPr lang="en-IE" dirty="0"/>
              <a:t>Share their thoughts with the other party.</a:t>
            </a:r>
          </a:p>
        </p:txBody>
      </p:sp>
      <p:pic>
        <p:nvPicPr>
          <p:cNvPr id="5" name="Picture 4" descr="A person talking to another person&#10;&#10;AI-generated content may be incorrect.">
            <a:extLst>
              <a:ext uri="{FF2B5EF4-FFF2-40B4-BE49-F238E27FC236}">
                <a16:creationId xmlns:a16="http://schemas.microsoft.com/office/drawing/2014/main" id="{99EAEEF2-A511-9480-8A87-44A56D865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28" y="2498322"/>
            <a:ext cx="3852672" cy="256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31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A35A-EA30-0B52-0FBD-5E4CC8574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Negotiation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EB583-0B41-0A89-14AD-5487CA48B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Involves trying to resolve a dispute before it escalates.</a:t>
            </a:r>
          </a:p>
          <a:p>
            <a:r>
              <a:rPr lang="en-IE" dirty="0"/>
              <a:t>A shop steward (union representative) may be involved.</a:t>
            </a:r>
          </a:p>
          <a:p>
            <a:r>
              <a:rPr lang="en-IE" dirty="0"/>
              <a:t>The two sides may make offers and counter-offers, leading to a compromise.</a:t>
            </a:r>
          </a:p>
          <a:p>
            <a:r>
              <a:rPr lang="en-IE" dirty="0"/>
              <a:t>Both sides must be happy with the outcome.</a:t>
            </a:r>
          </a:p>
          <a:p>
            <a:pPr marL="0" indent="0">
              <a:buNone/>
            </a:pPr>
            <a:r>
              <a:rPr lang="en-IE" i="1" dirty="0">
                <a:solidFill>
                  <a:schemeClr val="accent6">
                    <a:lumMod val="50000"/>
                  </a:schemeClr>
                </a:solidFill>
              </a:rPr>
              <a:t>Example: </a:t>
            </a:r>
            <a:r>
              <a:rPr lang="en-IE" dirty="0"/>
              <a:t>An employee is looking for a wage increase. They negotiate with the HR manager to find a settlement that is acceptable to both parties.</a:t>
            </a:r>
          </a:p>
        </p:txBody>
      </p:sp>
      <p:pic>
        <p:nvPicPr>
          <p:cNvPr id="5" name="Picture 4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42CAEF9E-9201-14DD-22B1-AE3406F20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24" y="866821"/>
            <a:ext cx="3197436" cy="21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8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D52D4-A8DB-ED70-94D8-5460A44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Meditation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6D1A-E14A-5C58-D13C-758389DD6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A </a:t>
            </a: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mediator</a:t>
            </a:r>
            <a:r>
              <a:rPr lang="en-IE" dirty="0"/>
              <a:t> acts as a go-between to help two parties resolve their differences. </a:t>
            </a:r>
          </a:p>
          <a:p>
            <a:r>
              <a:rPr lang="en-IE" dirty="0"/>
              <a:t>Mediation can involve </a:t>
            </a: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conciliation</a:t>
            </a:r>
            <a:r>
              <a:rPr lang="en-IE" dirty="0"/>
              <a:t> or </a:t>
            </a: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arbitration</a:t>
            </a:r>
            <a:r>
              <a:rPr lang="en-IE" dirty="0"/>
              <a:t>.</a:t>
            </a:r>
          </a:p>
        </p:txBody>
      </p:sp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CC1ABE93-166A-C462-4810-CB6064958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09" y="3384802"/>
            <a:ext cx="5207254" cy="347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8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58C2-E36C-6818-A21D-0A9947EB4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Conciliation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3A637-5B61-C06B-DF8D-FE6A91198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A third party, agreed to by both parties, listens to both sides. They encourage them to listen to one another and to reach an agreement.</a:t>
            </a:r>
          </a:p>
          <a:p>
            <a:r>
              <a:rPr lang="en-IE" dirty="0"/>
              <a:t>A conciliator’s recommendations are not legally binding.</a:t>
            </a:r>
          </a:p>
          <a:p>
            <a:r>
              <a:rPr lang="en-IE" dirty="0"/>
              <a:t>The Workplace Relations Commission (WRC) offers a conciliation service to employers and employees when industrial disputes occur.</a:t>
            </a: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727EE5E7-DFFF-FBB6-3C71-E1EF0BFC8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44" y="4636007"/>
            <a:ext cx="4470912" cy="20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33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F44C4-6F61-F4AC-679A-9F3B26CB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Arbitration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9DDA8-6BDB-9708-64BA-5AF818782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An </a:t>
            </a: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arbitrator</a:t>
            </a:r>
            <a:r>
              <a:rPr lang="en-IE" dirty="0"/>
              <a:t> is impartial and independent. They make a recommendation on how a dispute should be resolved.</a:t>
            </a:r>
          </a:p>
          <a:p>
            <a:r>
              <a:rPr lang="en-IE" dirty="0"/>
              <a:t>Before arbitration begins, both parties may agree that they will carry out the arbitrator’s decision.</a:t>
            </a:r>
          </a:p>
          <a:p>
            <a:r>
              <a:rPr lang="en-IE" dirty="0"/>
              <a:t>The main type of dispute dealt with by arbitration is industrial relations issues between employers and trade unions (employees).</a:t>
            </a:r>
          </a:p>
        </p:txBody>
      </p:sp>
      <p:pic>
        <p:nvPicPr>
          <p:cNvPr id="5" name="Picture 4" descr="A sign next to a building&#10;&#10;AI-generated content may be incorrect.">
            <a:extLst>
              <a:ext uri="{FF2B5EF4-FFF2-40B4-BE49-F238E27FC236}">
                <a16:creationId xmlns:a16="http://schemas.microsoft.com/office/drawing/2014/main" id="{65E45D94-BAB7-1AF2-A8F3-85FED8D1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29" y="4517131"/>
            <a:ext cx="3121158" cy="23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C1953-A8FA-3F65-1F1F-25385C84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Key Stakeholders in Business</a:t>
            </a:r>
          </a:p>
        </p:txBody>
      </p:sp>
      <p:pic>
        <p:nvPicPr>
          <p:cNvPr id="5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723719AC-0E1B-5ABD-C684-7D0236277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52" y="2274202"/>
            <a:ext cx="6872341" cy="4583798"/>
          </a:xfrm>
        </p:spPr>
      </p:pic>
    </p:spTree>
    <p:extLst>
      <p:ext uri="{BB962C8B-B14F-4D97-AF65-F5344CB8AC3E}">
        <p14:creationId xmlns:p14="http://schemas.microsoft.com/office/powerpoint/2010/main" val="3721446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8C9E-7730-EF87-41EF-92D96DF5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Stakeholder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4642C-FB75-5257-7363-ED4388B33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Stakeholder mapping </a:t>
            </a:r>
            <a:r>
              <a:rPr lang="en-IE" dirty="0"/>
              <a:t>means identifying, visualising and prioritising stakeholders in an organisation by examining their influence and interest in a particular project.</a:t>
            </a:r>
          </a:p>
          <a:p>
            <a:r>
              <a:rPr lang="en-IE" dirty="0"/>
              <a:t>Some stakeholders have more power than others. The map looks at the power and level of interest of each stakeholder.</a:t>
            </a:r>
          </a:p>
        </p:txBody>
      </p:sp>
      <p:pic>
        <p:nvPicPr>
          <p:cNvPr id="5" name="Picture 4" descr="A person using a calculator to calculate the amount of data&#10;&#10;AI-generated content may be incorrect.">
            <a:extLst>
              <a:ext uri="{FF2B5EF4-FFF2-40B4-BE49-F238E27FC236}">
                <a16:creationId xmlns:a16="http://schemas.microsoft.com/office/drawing/2014/main" id="{8DC20004-688E-2200-AACD-4BBD27B27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3768585"/>
            <a:ext cx="4631861" cy="308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13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4D85F-F693-265B-260F-69D5380E5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Power/interest grid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8A9A9-DF66-CB63-4643-1584F69CB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Power: </a:t>
            </a:r>
            <a:r>
              <a:rPr lang="en-IE" dirty="0"/>
              <a:t>How much a stakeholder can affect the outcome of a decision or project.</a:t>
            </a:r>
          </a:p>
          <a:p>
            <a:pPr marL="0" indent="0">
              <a:buNone/>
            </a:pP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Interest: </a:t>
            </a:r>
            <a:r>
              <a:rPr lang="en-IE" dirty="0"/>
              <a:t>How much a stakeholder cares about the outcome of a project/decision.</a:t>
            </a:r>
          </a:p>
          <a:p>
            <a:r>
              <a:rPr lang="en-IE" i="1" dirty="0">
                <a:solidFill>
                  <a:schemeClr val="accent6">
                    <a:lumMod val="50000"/>
                  </a:schemeClr>
                </a:solidFill>
              </a:rPr>
              <a:t>Low interest/high power</a:t>
            </a:r>
            <a:r>
              <a:rPr lang="en-IE" dirty="0"/>
              <a:t>, e.g. government: Keep them satisfied. They could affect the outcome of projects.</a:t>
            </a:r>
          </a:p>
          <a:p>
            <a:r>
              <a:rPr lang="en-IE" i="1" dirty="0">
                <a:solidFill>
                  <a:schemeClr val="accent6">
                    <a:lumMod val="50000"/>
                  </a:schemeClr>
                </a:solidFill>
              </a:rPr>
              <a:t>Low interest/low power</a:t>
            </a:r>
            <a:r>
              <a:rPr lang="en-IE" dirty="0"/>
              <a:t>, e.g. customers who will not buy the company’s product: Keep monitoring them, but they will not require much attention.</a:t>
            </a:r>
          </a:p>
          <a:p>
            <a:r>
              <a:rPr lang="en-IE" i="1" dirty="0">
                <a:solidFill>
                  <a:schemeClr val="accent6">
                    <a:lumMod val="50000"/>
                  </a:schemeClr>
                </a:solidFill>
              </a:rPr>
              <a:t>Low power/high interest</a:t>
            </a:r>
            <a:r>
              <a:rPr lang="en-IE" dirty="0"/>
              <a:t>, e.g. existing customers: Keep them informed.</a:t>
            </a:r>
          </a:p>
          <a:p>
            <a:r>
              <a:rPr lang="en-IE" i="1" dirty="0">
                <a:solidFill>
                  <a:schemeClr val="accent6">
                    <a:lumMod val="50000"/>
                  </a:schemeClr>
                </a:solidFill>
              </a:rPr>
              <a:t>High power/high interest</a:t>
            </a:r>
            <a:r>
              <a:rPr lang="en-IE" dirty="0"/>
              <a:t>, e.g. investors: They have the greatest influence. Work closely with them. </a:t>
            </a:r>
          </a:p>
        </p:txBody>
      </p:sp>
    </p:spTree>
    <p:extLst>
      <p:ext uri="{BB962C8B-B14F-4D97-AF65-F5344CB8AC3E}">
        <p14:creationId xmlns:p14="http://schemas.microsoft.com/office/powerpoint/2010/main" val="859103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8717-5147-1E91-EF68-F95B7816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to do stakeholder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2CF86-EC4D-004E-4EDD-D278713F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2219908"/>
            <a:ext cx="6760548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IE" dirty="0"/>
              <a:t>Identify stakeholders</a:t>
            </a:r>
          </a:p>
          <a:p>
            <a:pPr marL="457200" indent="-457200">
              <a:buAutoNum type="arabicPeriod"/>
            </a:pPr>
            <a:r>
              <a:rPr lang="en-IE" dirty="0"/>
              <a:t>Grade their level of power and interest</a:t>
            </a:r>
          </a:p>
          <a:p>
            <a:pPr marL="457200" indent="-457200">
              <a:buAutoNum type="arabicPeriod"/>
            </a:pPr>
            <a:r>
              <a:rPr lang="en-IE" dirty="0"/>
              <a:t>Plot each stakeholder on a grid/matrix</a:t>
            </a:r>
          </a:p>
          <a:p>
            <a:pPr marL="457200" indent="-457200">
              <a:buAutoNum type="arabicPeriod"/>
            </a:pPr>
            <a:r>
              <a:rPr lang="en-IE" dirty="0"/>
              <a:t>Analyse the relationships between stakeholders</a:t>
            </a:r>
          </a:p>
          <a:p>
            <a:pPr marL="457200" indent="-457200">
              <a:buAutoNum type="arabicPeriod"/>
            </a:pPr>
            <a:r>
              <a:rPr lang="en-IE" dirty="0"/>
              <a:t>Develop strategies to engage different stakeholders</a:t>
            </a:r>
          </a:p>
          <a:p>
            <a:pPr marL="457200" indent="-457200">
              <a:buAutoNum type="arabicPeriod"/>
            </a:pPr>
            <a:r>
              <a:rPr lang="en-IE" dirty="0"/>
              <a:t>Implement the strategies, then monitor and evaluate them.</a:t>
            </a:r>
          </a:p>
        </p:txBody>
      </p:sp>
      <p:pic>
        <p:nvPicPr>
          <p:cNvPr id="5" name="Picture 4" descr="A group of women in a meeting&#10;&#10;AI-generated content may be incorrect.">
            <a:extLst>
              <a:ext uri="{FF2B5EF4-FFF2-40B4-BE49-F238E27FC236}">
                <a16:creationId xmlns:a16="http://schemas.microsoft.com/office/drawing/2014/main" id="{B289EB0F-0C57-0134-7122-C0A3BC7AA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984" y="2647241"/>
            <a:ext cx="4319016" cy="227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98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D490-00EF-513E-B344-0D3C976B2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Power/influence grid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5969A-C187-60CC-F3A5-FBC1FBF82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Stakeholders are grouped based on their level of power and their active involvement in the project (influence).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94145AF-63C0-6857-CE42-8565FC384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2681113"/>
            <a:ext cx="5385816" cy="407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78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5CD69-FBFD-0695-69B3-68EFDFAB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Salience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0A3C2-E14D-8C1A-28FA-F2789D09E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Stakeholders are categorised based on their:</a:t>
            </a:r>
          </a:p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Power: </a:t>
            </a:r>
            <a:r>
              <a:rPr lang="en-IE" dirty="0"/>
              <a:t>Ability to affect the outcome – they have a lot of decision-making power.</a:t>
            </a:r>
          </a:p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Urgency: </a:t>
            </a:r>
            <a:r>
              <a:rPr lang="en-IE" dirty="0"/>
              <a:t>Which stakeholder’s needs should be prioritised.</a:t>
            </a:r>
          </a:p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Legitimacy: </a:t>
            </a:r>
            <a:r>
              <a:rPr lang="en-IE" dirty="0"/>
              <a:t>Their concerns and interest are reasonable.</a:t>
            </a:r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2BBFF78F-148E-2045-8B30-4E546A829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08" y="3258099"/>
            <a:ext cx="3648456" cy="29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11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C77D-45C7-9DE1-3CED-33288830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Sociogram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FD6A0-005A-0FBD-B438-9C396923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Represents the structure of stakeholder relationships. It shows:</a:t>
            </a:r>
          </a:p>
          <a:p>
            <a:r>
              <a:rPr lang="en-IE" dirty="0"/>
              <a:t>Which stakeholders are connected</a:t>
            </a:r>
          </a:p>
          <a:p>
            <a:r>
              <a:rPr lang="en-IE" dirty="0"/>
              <a:t>Who has more impact on others</a:t>
            </a:r>
          </a:p>
          <a:p>
            <a:r>
              <a:rPr lang="en-IE" dirty="0"/>
              <a:t>Who is being impacted</a:t>
            </a:r>
          </a:p>
          <a:p>
            <a:r>
              <a:rPr lang="en-IE" dirty="0"/>
              <a:t>The strength of that influence</a:t>
            </a:r>
          </a:p>
          <a:p>
            <a:r>
              <a:rPr lang="en-IE" dirty="0"/>
              <a:t>Who supports the project and who is against it.</a:t>
            </a:r>
          </a:p>
        </p:txBody>
      </p:sp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AF72E619-5BFB-45DE-2850-93E2F9402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24" y="2219908"/>
            <a:ext cx="4476214" cy="394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49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F32F-AD8D-B4DB-D8DD-3E457F3B2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Benefits of stakeholder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AA50F-A683-DF66-F956-AD83023A3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Makes best use of limited resources: </a:t>
            </a:r>
            <a:r>
              <a:rPr lang="en-IE" dirty="0"/>
              <a:t>Identifies the stakeholders with the most power and influence and where a company should </a:t>
            </a:r>
            <a:r>
              <a:rPr lang="en-IE"/>
              <a:t>spend the most </a:t>
            </a:r>
            <a:r>
              <a:rPr lang="en-IE" dirty="0"/>
              <a:t>time/resources.</a:t>
            </a:r>
          </a:p>
          <a:p>
            <a:pPr marL="457200" indent="-457200">
              <a:buAutoNum type="arabicPeriod"/>
            </a:pP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Avoid conflict: </a:t>
            </a:r>
            <a:r>
              <a:rPr lang="en-IE" dirty="0"/>
              <a:t>Individual stakeholders can be managed more effectively, helping to avoid stakeholder conflict.</a:t>
            </a:r>
          </a:p>
          <a:p>
            <a:pPr marL="457200" indent="-457200">
              <a:buAutoNum type="arabicPeriod"/>
            </a:pP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Builds trust: </a:t>
            </a:r>
            <a:r>
              <a:rPr lang="en-IE" dirty="0"/>
              <a:t>Stakeholders will be less resistant to change. The business will be able to progress projects and initiatives with less conflict.</a:t>
            </a:r>
          </a:p>
          <a:p>
            <a:pPr marL="457200" indent="-457200">
              <a:buAutoNum type="arabicPeriod"/>
            </a:pPr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Better-quality product or service: </a:t>
            </a:r>
            <a:r>
              <a:rPr lang="en-IE" dirty="0"/>
              <a:t>A better understanding of stakeholders’ needs means that the company will deliver a better-quality product/service, improving its reputation and increasing sales and profits.</a:t>
            </a:r>
          </a:p>
        </p:txBody>
      </p:sp>
    </p:spTree>
    <p:extLst>
      <p:ext uri="{BB962C8B-B14F-4D97-AF65-F5344CB8AC3E}">
        <p14:creationId xmlns:p14="http://schemas.microsoft.com/office/powerpoint/2010/main" val="1389046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70EA-39B1-8A40-7507-7DE2983A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5DE7E-5397-6103-7815-6DC489AFF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/>
              <a:t>Shutterstock</a:t>
            </a:r>
          </a:p>
        </p:txBody>
      </p:sp>
    </p:spTree>
    <p:extLst>
      <p:ext uri="{BB962C8B-B14F-4D97-AF65-F5344CB8AC3E}">
        <p14:creationId xmlns:p14="http://schemas.microsoft.com/office/powerpoint/2010/main" val="200866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440C-6278-234F-A71C-DC4C839A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43BEC-45EF-7903-A6FA-08456A5E0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2219908"/>
            <a:ext cx="8223588" cy="4351338"/>
          </a:xfrm>
        </p:spPr>
        <p:txBody>
          <a:bodyPr/>
          <a:lstStyle/>
          <a:p>
            <a:pPr marL="0" indent="0">
              <a:buNone/>
            </a:pPr>
            <a:r>
              <a:rPr lang="en-IE" sz="2000" dirty="0"/>
              <a:t>An individual or organisation who has any interest in the business and the decisions it makes.</a:t>
            </a:r>
          </a:p>
          <a:p>
            <a:r>
              <a:rPr lang="en-IE" sz="2000" b="1" dirty="0">
                <a:solidFill>
                  <a:schemeClr val="accent6">
                    <a:lumMod val="50000"/>
                  </a:schemeClr>
                </a:solidFill>
              </a:rPr>
              <a:t>Internal stakeholders: </a:t>
            </a:r>
            <a:r>
              <a:rPr lang="en-IE" sz="2000" dirty="0"/>
              <a:t>People in the company who are directly affected by all decisions made in the company. They include business owners (entrepreneurs), employees and investors.</a:t>
            </a:r>
          </a:p>
          <a:p>
            <a:r>
              <a:rPr lang="en-IE" sz="2000" b="1" dirty="0">
                <a:solidFill>
                  <a:schemeClr val="accent6">
                    <a:lumMod val="50000"/>
                  </a:schemeClr>
                </a:solidFill>
              </a:rPr>
              <a:t>External stakeholders: </a:t>
            </a:r>
            <a:r>
              <a:rPr lang="en-IE" sz="2000" dirty="0"/>
              <a:t>People outside the company who are indirectly affected by the decisions the company makes. They include consumers, government agencies, suppliers and community groups.</a:t>
            </a:r>
          </a:p>
        </p:txBody>
      </p:sp>
      <p:pic>
        <p:nvPicPr>
          <p:cNvPr id="5" name="Picture 4" descr="A screenshot of a green and black background&#10;&#10;AI-generated content may be incorrect.">
            <a:extLst>
              <a:ext uri="{FF2B5EF4-FFF2-40B4-BE49-F238E27FC236}">
                <a16:creationId xmlns:a16="http://schemas.microsoft.com/office/drawing/2014/main" id="{BA23B058-99A7-2E3F-E096-AB2296520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88" y="998782"/>
            <a:ext cx="2492655" cy="508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09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4D3C5-6205-46ED-AF0A-8F5AAAD2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Business owner/entrepreneur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8DB08-3E9B-F1C3-DCD3-821F18EB2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2219908"/>
            <a:ext cx="5471244" cy="4351338"/>
          </a:xfrm>
        </p:spPr>
        <p:txBody>
          <a:bodyPr/>
          <a:lstStyle/>
          <a:p>
            <a:r>
              <a:rPr lang="en-IE" dirty="0"/>
              <a:t>The person who bears the risk (both personal and financial) should the business fail. They are the person who has spotted a gap in the market and decided to capitalise on it by establishing a new business. Profit is their reward.</a:t>
            </a:r>
          </a:p>
        </p:txBody>
      </p:sp>
      <p:pic>
        <p:nvPicPr>
          <p:cNvPr id="5" name="Picture 4" descr="A blue and yellow sign with white text&#10;&#10;AI-generated content may be incorrect.">
            <a:extLst>
              <a:ext uri="{FF2B5EF4-FFF2-40B4-BE49-F238E27FC236}">
                <a16:creationId xmlns:a16="http://schemas.microsoft.com/office/drawing/2014/main" id="{EC1ED5C4-4623-013E-D1A6-BD4805C8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847" y="2020824"/>
            <a:ext cx="2673576" cy="3209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5E8203-31D6-1FD1-5216-5FE30C6C20FE}"/>
              </a:ext>
            </a:extLst>
          </p:cNvPr>
          <p:cNvSpPr txBox="1"/>
          <p:nvPr/>
        </p:nvSpPr>
        <p:spPr>
          <a:xfrm>
            <a:off x="7741847" y="5318038"/>
            <a:ext cx="3353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Example: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ALDI Ireland is part of the ALDI South Group, which was founded by the Albrecht family.</a:t>
            </a:r>
            <a:endParaRPr lang="en-IE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65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FB29B-179C-B867-3898-8A4C5D1A5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Investors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B19A0-A305-F798-3D37-40BC67C84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286913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E" sz="2000" dirty="0"/>
              <a:t>Investors provide the entrepreneur with the capital (money) to establish a business. They want a return on their investment, also known as a dividend. Capital can be:</a:t>
            </a:r>
          </a:p>
          <a:p>
            <a:r>
              <a:rPr lang="en-IE" sz="2000" b="1" dirty="0">
                <a:solidFill>
                  <a:schemeClr val="accent6">
                    <a:lumMod val="50000"/>
                  </a:schemeClr>
                </a:solidFill>
              </a:rPr>
              <a:t>Loan capital: </a:t>
            </a:r>
            <a:r>
              <a:rPr lang="en-IE" sz="2000" dirty="0"/>
              <a:t>A loan from a lender such as a bank. They money borrowed must be repaid with interest over an agreed period of time.</a:t>
            </a:r>
          </a:p>
          <a:p>
            <a:r>
              <a:rPr lang="en-IE" sz="2000" b="1" dirty="0">
                <a:solidFill>
                  <a:schemeClr val="accent6">
                    <a:lumMod val="50000"/>
                  </a:schemeClr>
                </a:solidFill>
              </a:rPr>
              <a:t>Owner capital (equity capital): </a:t>
            </a:r>
            <a:r>
              <a:rPr lang="en-IE" sz="2000" dirty="0"/>
              <a:t>Money provided by individuals or organisations who then become part owners of the company (shareholders) and are entitled to a share of the profits (dividends).</a:t>
            </a:r>
          </a:p>
          <a:p>
            <a:r>
              <a:rPr lang="en-IE" sz="2000" b="1" dirty="0">
                <a:solidFill>
                  <a:schemeClr val="accent6">
                    <a:lumMod val="50000"/>
                  </a:schemeClr>
                </a:solidFill>
              </a:rPr>
              <a:t>Grant: </a:t>
            </a:r>
            <a:r>
              <a:rPr lang="en-IE" sz="2000" dirty="0"/>
              <a:t>Money provided by state agencies, e.g. Enterprise Ireland, IDA Ireland, a Local Enterprise Office (LEO). The grant does not have to be repaid as long as conditions are met, e.g. employing local people.</a:t>
            </a:r>
          </a:p>
        </p:txBody>
      </p:sp>
      <p:pic>
        <p:nvPicPr>
          <p:cNvPr id="5" name="Picture 4" descr="A building with a lot of parking lot&#10;&#10;AI-generated content may be incorrect.">
            <a:extLst>
              <a:ext uri="{FF2B5EF4-FFF2-40B4-BE49-F238E27FC236}">
                <a16:creationId xmlns:a16="http://schemas.microsoft.com/office/drawing/2014/main" id="{F6C3CA05-79E1-C60E-71EE-97195104D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1" y="877822"/>
            <a:ext cx="3121158" cy="175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53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10E5-9F6C-0514-63DE-CFFE873E2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1C607-052F-A403-56DE-1CF6A7443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Recruited by a company to work in their business in return for a wage or salary. Employees with a variety of skills and qualifications will be needed across all areas of business operations.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0327DE7-B327-2999-A22F-7A3F6A092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2" y="3241305"/>
            <a:ext cx="5422396" cy="36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5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B86E-DDFD-E820-75EA-6EAB51310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Consumers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68038-CCC0-AD0C-639A-92DCE3ADE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The people who buy goods/services for their own use. Without consumers there would be no business. They want good quality at competitive prices. If a customer is satisfied with the product or service, this generates repeat custom and revenue for the business.</a:t>
            </a:r>
          </a:p>
        </p:txBody>
      </p:sp>
      <p:pic>
        <p:nvPicPr>
          <p:cNvPr id="5" name="Picture 4" descr="A store with shelves of food&#10;&#10;AI-generated content may be incorrect.">
            <a:extLst>
              <a:ext uri="{FF2B5EF4-FFF2-40B4-BE49-F238E27FC236}">
                <a16:creationId xmlns:a16="http://schemas.microsoft.com/office/drawing/2014/main" id="{D3103964-6EA9-5F85-DE4D-3B70A5DA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12" y="3699567"/>
            <a:ext cx="4791459" cy="31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25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7F2F-6E50-AF55-B218-ACC387D3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Government agencies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0EE7F-2CF5-8428-0909-2ABC9F41B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The government acts as a stakeholder on behalf of the public. Its main aim is to ensure businesses create employment.</a:t>
            </a:r>
          </a:p>
          <a:p>
            <a:r>
              <a:rPr lang="en-IE" dirty="0"/>
              <a:t>All businesses must pay taxes, including corporation tax, and the government uses this revenue to improve or invest in infrastructure and services (schools, hospitals, etc.).</a:t>
            </a:r>
          </a:p>
          <a:p>
            <a:r>
              <a:rPr lang="en-IE" dirty="0"/>
              <a:t>Businesses collect PAYE and VAT on behalf of the state.</a:t>
            </a:r>
          </a:p>
          <a:p>
            <a:r>
              <a:rPr lang="en-IE" dirty="0"/>
              <a:t>Some state agencies, e.g. IDA Ireland, Enterprise Ireland and LEOs, provide businesses with finance, training and advice.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C7B5647C-B9E3-E952-8868-8E36F73E3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15" y="5230860"/>
            <a:ext cx="4322336" cy="8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32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71CB-984A-BB8F-F131-3C2A8F61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Suppliers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A51CC-7E17-5EFC-AE03-4D0A491CD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2" y="2219908"/>
            <a:ext cx="5358468" cy="4351338"/>
          </a:xfrm>
        </p:spPr>
        <p:txBody>
          <a:bodyPr/>
          <a:lstStyle/>
          <a:p>
            <a:r>
              <a:rPr lang="en-IE" dirty="0"/>
              <a:t>Provide raw materials and services, e.g. IT, electricity, that a business needs to produce their own product or service.</a:t>
            </a:r>
          </a:p>
          <a:p>
            <a:r>
              <a:rPr lang="en-IE" dirty="0"/>
              <a:t>Suppliers and the firm work together to ensure a fair price and good-quality products or services supplied at the right time.</a:t>
            </a:r>
          </a:p>
        </p:txBody>
      </p:sp>
      <p:pic>
        <p:nvPicPr>
          <p:cNvPr id="5" name="Picture 4" descr="A display case of bread and buns&#10;&#10;AI-generated content may be incorrect.">
            <a:extLst>
              <a:ext uri="{FF2B5EF4-FFF2-40B4-BE49-F238E27FC236}">
                <a16:creationId xmlns:a16="http://schemas.microsoft.com/office/drawing/2014/main" id="{36C28AAE-D92D-D512-FA40-202040CD9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44" y="2105720"/>
            <a:ext cx="4492755" cy="29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7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1563</Words>
  <Application>Microsoft Office PowerPoint</Application>
  <PresentationFormat>Widescreen</PresentationFormat>
  <Paragraphs>127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Arial</vt:lpstr>
      <vt:lpstr>Office Theme</vt:lpstr>
      <vt:lpstr>PowerPoint Presentation</vt:lpstr>
      <vt:lpstr>Key Stakeholders in Business</vt:lpstr>
      <vt:lpstr>Stakeholders</vt:lpstr>
      <vt:lpstr>Business owner/entrepreneur</vt:lpstr>
      <vt:lpstr>Investors</vt:lpstr>
      <vt:lpstr>Employees</vt:lpstr>
      <vt:lpstr>Consumers</vt:lpstr>
      <vt:lpstr>Government agencies</vt:lpstr>
      <vt:lpstr>Suppliers</vt:lpstr>
      <vt:lpstr>Local community</vt:lpstr>
      <vt:lpstr>Stakeholders</vt:lpstr>
      <vt:lpstr>Stakeholder relationships</vt:lpstr>
      <vt:lpstr>Stakeholder relationships</vt:lpstr>
      <vt:lpstr>Stakeholder conflict</vt:lpstr>
      <vt:lpstr>Stakeholder conflict</vt:lpstr>
      <vt:lpstr>Negotiation</vt:lpstr>
      <vt:lpstr>Meditation</vt:lpstr>
      <vt:lpstr>Conciliation</vt:lpstr>
      <vt:lpstr>Arbitration</vt:lpstr>
      <vt:lpstr>Stakeholder mapping</vt:lpstr>
      <vt:lpstr>Power/interest grid</vt:lpstr>
      <vt:lpstr>How to do stakeholder mapping</vt:lpstr>
      <vt:lpstr>Power/influence grid</vt:lpstr>
      <vt:lpstr>Salience model</vt:lpstr>
      <vt:lpstr>Sociogram</vt:lpstr>
      <vt:lpstr>Benefits of stakeholder mapping</vt:lpstr>
      <vt:lpstr>Credit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Eimear Flynn</dc:creator>
  <cp:lastModifiedBy>Eimear Flynn</cp:lastModifiedBy>
  <cp:revision>26</cp:revision>
  <dcterms:created xsi:type="dcterms:W3CDTF">2024-11-08T16:15:21Z</dcterms:created>
  <dcterms:modified xsi:type="dcterms:W3CDTF">2025-04-11T10:23:08Z</dcterms:modified>
</cp:coreProperties>
</file>