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A38F9A-E6CA-ABF0-7E88-AD3922D3D7A9}" name="Laoise Ni Raghallaigh" initials="LN" userId="S::laoise.ni.raghallaigh@edco.ie::cb60b355-3ad7-4475-8df7-165db8e109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9FB"/>
    <a:srgbClr val="3F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94660"/>
  </p:normalViewPr>
  <p:slideViewPr>
    <p:cSldViewPr snapToGrid="0">
      <p:cViewPr varScale="1">
        <p:scale>
          <a:sx n="59" d="100"/>
          <a:sy n="59" d="100"/>
        </p:scale>
        <p:origin x="952"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Ownership structure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3D-4588-BCBD-B15B733311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3D-4588-BCBD-B15B7333115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3D-4588-BCBD-B15B7333115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53D-4588-BCBD-B15B7333115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53D-4588-BCBD-B15B7333115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53D-4588-BCBD-B15B7333115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53D-4588-BCBD-B15B73331156}"/>
              </c:ext>
            </c:extLst>
          </c:dPt>
          <c:cat>
            <c:strRef>
              <c:f>Sheet1!$A$2:$A$8</c:f>
              <c:strCache>
                <c:ptCount val="7"/>
                <c:pt idx="0">
                  <c:v>Co-operative</c:v>
                </c:pt>
                <c:pt idx="1">
                  <c:v>Sole trader</c:v>
                </c:pt>
                <c:pt idx="2">
                  <c:v>Public sector organisation</c:v>
                </c:pt>
                <c:pt idx="3">
                  <c:v>Public listed company</c:v>
                </c:pt>
                <c:pt idx="4">
                  <c:v>Franchise</c:v>
                </c:pt>
                <c:pt idx="5">
                  <c:v>Partnership</c:v>
                </c:pt>
                <c:pt idx="6">
                  <c:v>Private limited company</c:v>
                </c:pt>
              </c:strCache>
            </c:strRef>
          </c:cat>
          <c:val>
            <c:numRef>
              <c:f>Sheet1!$B$2:$B$8</c:f>
              <c:numCache>
                <c:formatCode>General</c:formatCode>
                <c:ptCount val="7"/>
                <c:pt idx="0">
                  <c:v>1.4</c:v>
                </c:pt>
                <c:pt idx="1">
                  <c:v>1.4</c:v>
                </c:pt>
                <c:pt idx="2">
                  <c:v>1.4</c:v>
                </c:pt>
                <c:pt idx="3">
                  <c:v>1.4</c:v>
                </c:pt>
                <c:pt idx="4">
                  <c:v>1.4</c:v>
                </c:pt>
                <c:pt idx="5">
                  <c:v>1.4</c:v>
                </c:pt>
                <c:pt idx="6">
                  <c:v>1.4</c:v>
                </c:pt>
              </c:numCache>
            </c:numRef>
          </c:val>
          <c:extLst>
            <c:ext xmlns:c16="http://schemas.microsoft.com/office/drawing/2014/chart" uri="{C3380CC4-5D6E-409C-BE32-E72D297353CC}">
              <c16:uniqueId val="{00000000-780D-4D5F-820B-C974995450F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8FD7E-1C94-4C27-994A-F31883222861}" type="datetimeFigureOut">
              <a:rPr lang="en-IE" smtClean="0"/>
              <a:t>11/04/2025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DCF84-197C-44FB-9CE6-2F8FA5D054F1}" type="slidenum">
              <a:rPr lang="en-IE" smtClean="0"/>
              <a:t>‹#›</a:t>
            </a:fld>
            <a:endParaRPr lang="en-IE"/>
          </a:p>
        </p:txBody>
      </p:sp>
    </p:spTree>
    <p:extLst>
      <p:ext uri="{BB962C8B-B14F-4D97-AF65-F5344CB8AC3E}">
        <p14:creationId xmlns:p14="http://schemas.microsoft.com/office/powerpoint/2010/main" val="143405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1DCF84-197C-44FB-9CE6-2F8FA5D054F1}" type="slidenum">
              <a:rPr lang="en-IE" smtClean="0"/>
              <a:t>9</a:t>
            </a:fld>
            <a:endParaRPr lang="en-IE"/>
          </a:p>
        </p:txBody>
      </p:sp>
    </p:spTree>
    <p:extLst>
      <p:ext uri="{BB962C8B-B14F-4D97-AF65-F5344CB8AC3E}">
        <p14:creationId xmlns:p14="http://schemas.microsoft.com/office/powerpoint/2010/main" val="98213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1DCF84-197C-44FB-9CE6-2F8FA5D054F1}" type="slidenum">
              <a:rPr lang="en-IE" smtClean="0"/>
              <a:t>13</a:t>
            </a:fld>
            <a:endParaRPr lang="en-IE"/>
          </a:p>
        </p:txBody>
      </p:sp>
    </p:spTree>
    <p:extLst>
      <p:ext uri="{BB962C8B-B14F-4D97-AF65-F5344CB8AC3E}">
        <p14:creationId xmlns:p14="http://schemas.microsoft.com/office/powerpoint/2010/main" val="141802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1DCF84-197C-44FB-9CE6-2F8FA5D054F1}" type="slidenum">
              <a:rPr lang="en-IE" smtClean="0"/>
              <a:t>23</a:t>
            </a:fld>
            <a:endParaRPr lang="en-IE"/>
          </a:p>
        </p:txBody>
      </p:sp>
    </p:spTree>
    <p:extLst>
      <p:ext uri="{BB962C8B-B14F-4D97-AF65-F5344CB8AC3E}">
        <p14:creationId xmlns:p14="http://schemas.microsoft.com/office/powerpoint/2010/main" val="2236836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olorful triangle shapes on a dark background&#10;&#10;AI-generated content may be incorrect.">
            <a:extLst>
              <a:ext uri="{FF2B5EF4-FFF2-40B4-BE49-F238E27FC236}">
                <a16:creationId xmlns:a16="http://schemas.microsoft.com/office/drawing/2014/main" id="{39B46E8A-7CDF-F64C-BACC-46F756885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814143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3AED-DAD9-9494-CD7E-CC96A66138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016B864-7609-1D55-8DF9-D7C005240C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83C1AB1-42D3-C38E-2092-035FD0637E24}"/>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5" name="Footer Placeholder 4">
            <a:extLst>
              <a:ext uri="{FF2B5EF4-FFF2-40B4-BE49-F238E27FC236}">
                <a16:creationId xmlns:a16="http://schemas.microsoft.com/office/drawing/2014/main" id="{3FCB2A88-0C3B-2B8A-17CE-8FCB9E496FC3}"/>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a:extLst>
              <a:ext uri="{FF2B5EF4-FFF2-40B4-BE49-F238E27FC236}">
                <a16:creationId xmlns:a16="http://schemas.microsoft.com/office/drawing/2014/main" id="{603496D4-B47D-8548-2D25-6EC951195A5F}"/>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389448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42207C-34F3-4E40-8303-191C1708D75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14AD496-04E2-3AB9-5664-CA9D20CE24C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AD4A16E-1445-8CEF-4AAC-08873F1393A1}"/>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5" name="Footer Placeholder 4">
            <a:extLst>
              <a:ext uri="{FF2B5EF4-FFF2-40B4-BE49-F238E27FC236}">
                <a16:creationId xmlns:a16="http://schemas.microsoft.com/office/drawing/2014/main" id="{8511B89B-4572-4041-E87A-E674F71F9022}"/>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a:extLst>
              <a:ext uri="{FF2B5EF4-FFF2-40B4-BE49-F238E27FC236}">
                <a16:creationId xmlns:a16="http://schemas.microsoft.com/office/drawing/2014/main" id="{7F8757D2-AC15-5891-6C58-90829495536F}"/>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78391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white and blue screen&#10;&#10;AI-generated content may be incorrect.">
            <a:extLst>
              <a:ext uri="{FF2B5EF4-FFF2-40B4-BE49-F238E27FC236}">
                <a16:creationId xmlns:a16="http://schemas.microsoft.com/office/drawing/2014/main" id="{74603872-1C15-0A19-C847-4487088AB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23FE0708-9ED9-780F-A1E9-568870B467F5}"/>
              </a:ext>
            </a:extLst>
          </p:cNvPr>
          <p:cNvSpPr>
            <a:spLocks noGrp="1"/>
          </p:cNvSpPr>
          <p:nvPr>
            <p:ph type="title"/>
          </p:nvPr>
        </p:nvSpPr>
        <p:spPr>
          <a:xfrm>
            <a:off x="737532" y="1375490"/>
            <a:ext cx="10515600" cy="557664"/>
          </a:xfrm>
          <a:prstGeom prst="rect">
            <a:avLst/>
          </a:prstGeom>
        </p:spPr>
        <p:txBody>
          <a:bodyPr/>
          <a:lstStyle>
            <a:lvl1pPr>
              <a:defRPr sz="3600" b="1">
                <a:solidFill>
                  <a:srgbClr val="3F007E"/>
                </a:solidFill>
                <a:latin typeface="+mj-lt"/>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B710D881-872A-644F-BBB3-50EEB59B544C}"/>
              </a:ext>
            </a:extLst>
          </p:cNvPr>
          <p:cNvSpPr>
            <a:spLocks noGrp="1"/>
          </p:cNvSpPr>
          <p:nvPr>
            <p:ph idx="1"/>
          </p:nvPr>
        </p:nvSpPr>
        <p:spPr>
          <a:xfrm>
            <a:off x="737532" y="2219908"/>
            <a:ext cx="10515600" cy="4351338"/>
          </a:xfrm>
          <a:prstGeom prst="rect">
            <a:avLst/>
          </a:prstGeom>
        </p:spPr>
        <p:txBody>
          <a:bodyPr/>
          <a:lstStyle>
            <a:lvl1pPr marL="270000" indent="-270000">
              <a:lnSpc>
                <a:spcPct val="100000"/>
              </a:lnSpc>
              <a:spcBef>
                <a:spcPts val="0"/>
              </a:spcBef>
              <a:spcAft>
                <a:spcPts val="1000"/>
              </a:spcAft>
              <a:buClr>
                <a:schemeClr val="accent6">
                  <a:lumMod val="50000"/>
                </a:schemeClr>
              </a:buClr>
              <a:defRPr sz="2200"/>
            </a:lvl1pPr>
          </a:lstStyle>
          <a:p>
            <a:pPr lvl="0"/>
            <a:r>
              <a:rPr lang="en-US" dirty="0"/>
              <a:t>Click to edit Master text styles</a:t>
            </a:r>
          </a:p>
        </p:txBody>
      </p:sp>
    </p:spTree>
    <p:extLst>
      <p:ext uri="{BB962C8B-B14F-4D97-AF65-F5344CB8AC3E}">
        <p14:creationId xmlns:p14="http://schemas.microsoft.com/office/powerpoint/2010/main" val="234503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D387-0E2D-D2FE-B37E-995595BBC7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1D11813-6053-CC3B-1C0B-73DD9F94DF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D0133-6349-DC74-850E-C0A21C1F807B}"/>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5" name="Footer Placeholder 4">
            <a:extLst>
              <a:ext uri="{FF2B5EF4-FFF2-40B4-BE49-F238E27FC236}">
                <a16:creationId xmlns:a16="http://schemas.microsoft.com/office/drawing/2014/main" id="{DAABBEEE-5548-BBEF-578F-1E2241CE262C}"/>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a:extLst>
              <a:ext uri="{FF2B5EF4-FFF2-40B4-BE49-F238E27FC236}">
                <a16:creationId xmlns:a16="http://schemas.microsoft.com/office/drawing/2014/main" id="{05ECC466-EB1E-590D-2C2C-7711FBAF5282}"/>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302257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FBEE-2694-BDD9-7B19-1AB203759A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03F0F50-75EF-C90D-255B-3674341C5B4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0785B7E-BCCA-3457-67CD-77E7F3F647D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AAA2678-2BE0-0E12-55D7-EBA73F70224A}"/>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6" name="Footer Placeholder 5">
            <a:extLst>
              <a:ext uri="{FF2B5EF4-FFF2-40B4-BE49-F238E27FC236}">
                <a16:creationId xmlns:a16="http://schemas.microsoft.com/office/drawing/2014/main" id="{B107A154-73AE-C16B-50F6-071529253291}"/>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a:extLst>
              <a:ext uri="{FF2B5EF4-FFF2-40B4-BE49-F238E27FC236}">
                <a16:creationId xmlns:a16="http://schemas.microsoft.com/office/drawing/2014/main" id="{832E3069-03DC-D947-932E-421BF0DA3958}"/>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9830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93A1-7219-242C-2157-D3ADE4ED04A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3DF5F74-4684-2945-BB4D-D128E09FD0D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2336E-FABD-245F-A51E-4101FAB5B8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AAD3FEB-55E3-E1C7-EAB7-C62487F7CA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D4D86-6C5A-1225-5811-91F964579E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4AEFF7A-B81B-53A5-1B5E-9C3F67DC6BF1}"/>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8" name="Footer Placeholder 7">
            <a:extLst>
              <a:ext uri="{FF2B5EF4-FFF2-40B4-BE49-F238E27FC236}">
                <a16:creationId xmlns:a16="http://schemas.microsoft.com/office/drawing/2014/main" id="{C91460D8-03FF-217D-9C45-C0A011202F11}"/>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9" name="Slide Number Placeholder 8">
            <a:extLst>
              <a:ext uri="{FF2B5EF4-FFF2-40B4-BE49-F238E27FC236}">
                <a16:creationId xmlns:a16="http://schemas.microsoft.com/office/drawing/2014/main" id="{A5A08242-3109-EC93-B894-D2A2199C4F91}"/>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334827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1C7A-CB95-A3A6-3C83-2356277BBD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243101B-7854-EB2E-FBD6-899BEF2193F2}"/>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4" name="Footer Placeholder 3">
            <a:extLst>
              <a:ext uri="{FF2B5EF4-FFF2-40B4-BE49-F238E27FC236}">
                <a16:creationId xmlns:a16="http://schemas.microsoft.com/office/drawing/2014/main" id="{6945FE58-472E-FF11-360D-B3CFBDF67DD6}"/>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5" name="Slide Number Placeholder 4">
            <a:extLst>
              <a:ext uri="{FF2B5EF4-FFF2-40B4-BE49-F238E27FC236}">
                <a16:creationId xmlns:a16="http://schemas.microsoft.com/office/drawing/2014/main" id="{EE7C7AAA-587E-2482-470A-7B6D095F8848}"/>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407085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3562B-BBAF-AFAC-0FBF-9E6E7F069919}"/>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3" name="Footer Placeholder 2">
            <a:extLst>
              <a:ext uri="{FF2B5EF4-FFF2-40B4-BE49-F238E27FC236}">
                <a16:creationId xmlns:a16="http://schemas.microsoft.com/office/drawing/2014/main" id="{ADBB6450-3F0A-C13E-5285-F171A63B7888}"/>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4" name="Slide Number Placeholder 3">
            <a:extLst>
              <a:ext uri="{FF2B5EF4-FFF2-40B4-BE49-F238E27FC236}">
                <a16:creationId xmlns:a16="http://schemas.microsoft.com/office/drawing/2014/main" id="{0EDE0079-D1D8-30F2-77C8-34DF46410BFD}"/>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337104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5F9-DDEE-63D7-DE89-E44E462500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1F14C72-FB81-ECDD-B73F-6EF0E03AC8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6434447-DD3D-8445-2073-A15BAFE5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44114-065B-8DD4-33EA-8A91A5F50A52}"/>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6" name="Footer Placeholder 5">
            <a:extLst>
              <a:ext uri="{FF2B5EF4-FFF2-40B4-BE49-F238E27FC236}">
                <a16:creationId xmlns:a16="http://schemas.microsoft.com/office/drawing/2014/main" id="{E8251682-82DB-8BF6-718A-0BCAE2F2672A}"/>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a:extLst>
              <a:ext uri="{FF2B5EF4-FFF2-40B4-BE49-F238E27FC236}">
                <a16:creationId xmlns:a16="http://schemas.microsoft.com/office/drawing/2014/main" id="{E9DFCB9A-1A22-A462-4661-B01B33300E8E}"/>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56445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D426-2156-A04F-353F-2752891056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64C18E3-E7BF-7360-371A-755098B233D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1B79063-C365-ACD5-ED9F-9060C05F38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30B11-574B-D6E0-F2FB-6CD54BCA10C7}"/>
              </a:ext>
            </a:extLst>
          </p:cNvPr>
          <p:cNvSpPr>
            <a:spLocks noGrp="1"/>
          </p:cNvSpPr>
          <p:nvPr>
            <p:ph type="dt" sz="half" idx="10"/>
          </p:nvPr>
        </p:nvSpPr>
        <p:spPr>
          <a:xfrm>
            <a:off x="838200" y="6356350"/>
            <a:ext cx="2743200" cy="365125"/>
          </a:xfrm>
          <a:prstGeom prst="rect">
            <a:avLst/>
          </a:prstGeom>
        </p:spPr>
        <p:txBody>
          <a:bodyPr/>
          <a:lstStyle/>
          <a:p>
            <a:fld id="{56DA6F6E-E6D0-4A97-A613-341EFDDD4CB7}" type="datetimeFigureOut">
              <a:rPr lang="en-IE" smtClean="0"/>
              <a:t>11/04/2025</a:t>
            </a:fld>
            <a:endParaRPr lang="en-IE"/>
          </a:p>
        </p:txBody>
      </p:sp>
      <p:sp>
        <p:nvSpPr>
          <p:cNvPr id="6" name="Footer Placeholder 5">
            <a:extLst>
              <a:ext uri="{FF2B5EF4-FFF2-40B4-BE49-F238E27FC236}">
                <a16:creationId xmlns:a16="http://schemas.microsoft.com/office/drawing/2014/main" id="{2C7D2D8E-F807-6262-9249-1D24D040B269}"/>
              </a:ext>
            </a:extLst>
          </p:cNvPr>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a:extLst>
              <a:ext uri="{FF2B5EF4-FFF2-40B4-BE49-F238E27FC236}">
                <a16:creationId xmlns:a16="http://schemas.microsoft.com/office/drawing/2014/main" id="{29381950-D04B-F20C-7DEF-5B138F1679CE}"/>
              </a:ext>
            </a:extLst>
          </p:cNvPr>
          <p:cNvSpPr>
            <a:spLocks noGrp="1"/>
          </p:cNvSpPr>
          <p:nvPr>
            <p:ph type="sldNum" sz="quarter" idx="12"/>
          </p:nvPr>
        </p:nvSpPr>
        <p:spPr>
          <a:xfrm>
            <a:off x="8610600" y="6356350"/>
            <a:ext cx="2743200" cy="365125"/>
          </a:xfrm>
          <a:prstGeom prst="rect">
            <a:avLst/>
          </a:prstGeom>
        </p:spPr>
        <p:txBody>
          <a:bodyPr/>
          <a:lstStyle/>
          <a:p>
            <a:fld id="{54BA7FA9-D85F-475C-9C6E-760137CB8981}" type="slidenum">
              <a:rPr lang="en-IE" smtClean="0"/>
              <a:t>‹#›</a:t>
            </a:fld>
            <a:endParaRPr lang="en-IE"/>
          </a:p>
        </p:txBody>
      </p:sp>
    </p:spTree>
    <p:extLst>
      <p:ext uri="{BB962C8B-B14F-4D97-AF65-F5344CB8AC3E}">
        <p14:creationId xmlns:p14="http://schemas.microsoft.com/office/powerpoint/2010/main" val="1002524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098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8DA765-C8C1-710E-0565-0DFA91E475E4}"/>
              </a:ext>
            </a:extLst>
          </p:cNvPr>
          <p:cNvSpPr txBox="1"/>
          <p:nvPr/>
        </p:nvSpPr>
        <p:spPr>
          <a:xfrm>
            <a:off x="2375338" y="5927834"/>
            <a:ext cx="184731" cy="430887"/>
          </a:xfrm>
          <a:prstGeom prst="rect">
            <a:avLst/>
          </a:prstGeom>
          <a:noFill/>
        </p:spPr>
        <p:txBody>
          <a:bodyPr wrap="none" rtlCol="0">
            <a:spAutoFit/>
          </a:bodyPr>
          <a:lstStyle/>
          <a:p>
            <a:endParaRPr lang="en-IE" sz="2200" dirty="0"/>
          </a:p>
        </p:txBody>
      </p:sp>
      <p:sp>
        <p:nvSpPr>
          <p:cNvPr id="3" name="TextBox 2">
            <a:extLst>
              <a:ext uri="{FF2B5EF4-FFF2-40B4-BE49-F238E27FC236}">
                <a16:creationId xmlns:a16="http://schemas.microsoft.com/office/drawing/2014/main" id="{5968D832-3374-72A6-D131-50A88C725BA8}"/>
              </a:ext>
            </a:extLst>
          </p:cNvPr>
          <p:cNvSpPr txBox="1"/>
          <p:nvPr/>
        </p:nvSpPr>
        <p:spPr>
          <a:xfrm>
            <a:off x="4198878" y="5604668"/>
            <a:ext cx="3794244" cy="646331"/>
          </a:xfrm>
          <a:prstGeom prst="rect">
            <a:avLst/>
          </a:prstGeom>
          <a:noFill/>
        </p:spPr>
        <p:txBody>
          <a:bodyPr wrap="none" rtlCol="0">
            <a:spAutoFit/>
          </a:bodyPr>
          <a:lstStyle/>
          <a:p>
            <a:r>
              <a:rPr lang="en-US" sz="3600" b="1" dirty="0">
                <a:solidFill>
                  <a:schemeClr val="bg1"/>
                </a:solidFill>
                <a:latin typeface="+mj-lt"/>
              </a:rPr>
              <a:t>Forms of Business</a:t>
            </a:r>
            <a:endParaRPr lang="en-IE" sz="3600" b="1" dirty="0">
              <a:solidFill>
                <a:schemeClr val="bg1"/>
              </a:solidFill>
              <a:latin typeface="+mj-lt"/>
            </a:endParaRPr>
          </a:p>
        </p:txBody>
      </p:sp>
    </p:spTree>
    <p:extLst>
      <p:ext uri="{BB962C8B-B14F-4D97-AF65-F5344CB8AC3E}">
        <p14:creationId xmlns:p14="http://schemas.microsoft.com/office/powerpoint/2010/main" val="336253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F24C-AD8C-D6B7-82CB-ED1528DEB38F}"/>
              </a:ext>
            </a:extLst>
          </p:cNvPr>
          <p:cNvSpPr>
            <a:spLocks noGrp="1"/>
          </p:cNvSpPr>
          <p:nvPr>
            <p:ph type="title"/>
          </p:nvPr>
        </p:nvSpPr>
        <p:spPr/>
        <p:txBody>
          <a:bodyPr/>
          <a:lstStyle/>
          <a:p>
            <a:r>
              <a:rPr lang="en-IE" dirty="0"/>
              <a:t>Companies limited by guarantee (CLG)</a:t>
            </a:r>
          </a:p>
        </p:txBody>
      </p:sp>
      <p:sp>
        <p:nvSpPr>
          <p:cNvPr id="3" name="Content Placeholder 2">
            <a:extLst>
              <a:ext uri="{FF2B5EF4-FFF2-40B4-BE49-F238E27FC236}">
                <a16:creationId xmlns:a16="http://schemas.microsoft.com/office/drawing/2014/main" id="{E17348AA-D58C-02B6-D88B-7F10B1554AF0}"/>
              </a:ext>
            </a:extLst>
          </p:cNvPr>
          <p:cNvSpPr>
            <a:spLocks noGrp="1"/>
          </p:cNvSpPr>
          <p:nvPr>
            <p:ph idx="1"/>
          </p:nvPr>
        </p:nvSpPr>
        <p:spPr/>
        <p:txBody>
          <a:bodyPr/>
          <a:lstStyle/>
          <a:p>
            <a:pPr marL="0" indent="0">
              <a:buNone/>
            </a:pPr>
            <a:r>
              <a:rPr lang="en-IE" dirty="0"/>
              <a:t>This form of company is used primarily for NGOs that require a legal personality.</a:t>
            </a:r>
          </a:p>
          <a:p>
            <a:r>
              <a:rPr lang="en-IE" dirty="0"/>
              <a:t>There is no share capital in the company. The members are known as guarantors, not shareholders.</a:t>
            </a:r>
          </a:p>
          <a:p>
            <a:r>
              <a:rPr lang="en-IE" dirty="0"/>
              <a:t>A guarantor has to pay a nominal amount, usually €1, towards the winding-up of the company.</a:t>
            </a:r>
          </a:p>
          <a:p>
            <a:r>
              <a:rPr lang="en-IE" dirty="0"/>
              <a:t>No profits are distributed to the guarantors/members and the CLG can apply for charitable exemption from the government.</a:t>
            </a:r>
          </a:p>
        </p:txBody>
      </p:sp>
    </p:spTree>
    <p:extLst>
      <p:ext uri="{BB962C8B-B14F-4D97-AF65-F5344CB8AC3E}">
        <p14:creationId xmlns:p14="http://schemas.microsoft.com/office/powerpoint/2010/main" val="421272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93A9F-85AC-2915-524A-9322C96DB3FA}"/>
              </a:ext>
            </a:extLst>
          </p:cNvPr>
          <p:cNvSpPr>
            <a:spLocks noGrp="1"/>
          </p:cNvSpPr>
          <p:nvPr>
            <p:ph type="title"/>
          </p:nvPr>
        </p:nvSpPr>
        <p:spPr/>
        <p:txBody>
          <a:bodyPr/>
          <a:lstStyle/>
          <a:p>
            <a:r>
              <a:rPr lang="en-IE" dirty="0"/>
              <a:t>Charities</a:t>
            </a:r>
          </a:p>
        </p:txBody>
      </p:sp>
      <p:sp>
        <p:nvSpPr>
          <p:cNvPr id="3" name="Content Placeholder 2">
            <a:extLst>
              <a:ext uri="{FF2B5EF4-FFF2-40B4-BE49-F238E27FC236}">
                <a16:creationId xmlns:a16="http://schemas.microsoft.com/office/drawing/2014/main" id="{0F77B103-5E4B-3D44-4A8D-66D2E0A9AA33}"/>
              </a:ext>
            </a:extLst>
          </p:cNvPr>
          <p:cNvSpPr>
            <a:spLocks noGrp="1"/>
          </p:cNvSpPr>
          <p:nvPr>
            <p:ph idx="1"/>
          </p:nvPr>
        </p:nvSpPr>
        <p:spPr/>
        <p:txBody>
          <a:bodyPr/>
          <a:lstStyle/>
          <a:p>
            <a:r>
              <a:rPr lang="en-IE" dirty="0"/>
              <a:t>Set up to promote a charitable purpose. </a:t>
            </a:r>
          </a:p>
          <a:p>
            <a:r>
              <a:rPr lang="en-IE" dirty="0"/>
              <a:t>They provide a public benefit and can only promote that particular charitable purpose.</a:t>
            </a:r>
          </a:p>
          <a:p>
            <a:r>
              <a:rPr lang="en-IE" dirty="0"/>
              <a:t>They must register with the Charities Regulator.</a:t>
            </a:r>
          </a:p>
          <a:p>
            <a:r>
              <a:rPr lang="en-IE" dirty="0"/>
              <a:t>They can range in size from small, local charities run by volunteers to large, national or international organisations.</a:t>
            </a:r>
          </a:p>
          <a:p>
            <a:r>
              <a:rPr lang="en-IE" dirty="0"/>
              <a:t>There are four main types of charity: a CLG, an unincorporated association, a trust or a school.</a:t>
            </a:r>
          </a:p>
          <a:p>
            <a:pPr marL="0" indent="0">
              <a:buNone/>
            </a:pPr>
            <a:r>
              <a:rPr lang="en-IE" i="1" dirty="0">
                <a:solidFill>
                  <a:schemeClr val="accent6">
                    <a:lumMod val="50000"/>
                  </a:schemeClr>
                </a:solidFill>
              </a:rPr>
              <a:t>Examples: </a:t>
            </a:r>
            <a:r>
              <a:rPr lang="en-IE" dirty="0"/>
              <a:t>schools, universities, hospitals, family resource centres, community centres.</a:t>
            </a:r>
          </a:p>
        </p:txBody>
      </p:sp>
      <p:pic>
        <p:nvPicPr>
          <p:cNvPr id="7" name="Picture 6" descr="A yellow sign on a railing&#10;&#10;AI-generated content may be incorrect.">
            <a:extLst>
              <a:ext uri="{FF2B5EF4-FFF2-40B4-BE49-F238E27FC236}">
                <a16:creationId xmlns:a16="http://schemas.microsoft.com/office/drawing/2014/main" id="{C94DAE08-348A-788E-2397-0EE08AFC1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234" y="877523"/>
            <a:ext cx="2360570" cy="1770428"/>
          </a:xfrm>
          <a:prstGeom prst="rect">
            <a:avLst/>
          </a:prstGeom>
        </p:spPr>
      </p:pic>
    </p:spTree>
    <p:extLst>
      <p:ext uri="{BB962C8B-B14F-4D97-AF65-F5344CB8AC3E}">
        <p14:creationId xmlns:p14="http://schemas.microsoft.com/office/powerpoint/2010/main" val="3344708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BF8A-860E-C75B-62C6-B9EF6D70F0C8}"/>
              </a:ext>
            </a:extLst>
          </p:cNvPr>
          <p:cNvSpPr>
            <a:spLocks noGrp="1"/>
          </p:cNvSpPr>
          <p:nvPr>
            <p:ph type="title"/>
          </p:nvPr>
        </p:nvSpPr>
        <p:spPr/>
        <p:txBody>
          <a:bodyPr/>
          <a:lstStyle/>
          <a:p>
            <a:r>
              <a:rPr lang="en-IE" dirty="0"/>
              <a:t>Charity test</a:t>
            </a:r>
          </a:p>
        </p:txBody>
      </p:sp>
      <p:sp>
        <p:nvSpPr>
          <p:cNvPr id="3" name="Content Placeholder 2">
            <a:extLst>
              <a:ext uri="{FF2B5EF4-FFF2-40B4-BE49-F238E27FC236}">
                <a16:creationId xmlns:a16="http://schemas.microsoft.com/office/drawing/2014/main" id="{3596D7C4-6C7D-9454-02AC-EFBFA678F8E6}"/>
              </a:ext>
            </a:extLst>
          </p:cNvPr>
          <p:cNvSpPr>
            <a:spLocks noGrp="1"/>
          </p:cNvSpPr>
          <p:nvPr>
            <p:ph idx="1"/>
          </p:nvPr>
        </p:nvSpPr>
        <p:spPr>
          <a:xfrm>
            <a:off x="737532" y="2096083"/>
            <a:ext cx="10515600" cy="4351338"/>
          </a:xfrm>
        </p:spPr>
        <p:txBody>
          <a:bodyPr/>
          <a:lstStyle/>
          <a:p>
            <a:pPr marL="0" indent="0">
              <a:buNone/>
            </a:pPr>
            <a:r>
              <a:rPr lang="en-IE" dirty="0"/>
              <a:t>An organisation that wants to register as a charity must pass a charity test:</a:t>
            </a:r>
          </a:p>
          <a:p>
            <a:r>
              <a:rPr lang="en-IE" dirty="0"/>
              <a:t>It cannot be on the list of excluded bodies (e.g. a political party, trade union, chamber of commerce).</a:t>
            </a:r>
          </a:p>
          <a:p>
            <a:r>
              <a:rPr lang="en-IE" dirty="0"/>
              <a:t>Its purpose(s) must be charitable and all its activities must promote charitable purposes.</a:t>
            </a:r>
          </a:p>
          <a:p>
            <a:r>
              <a:rPr lang="en-IE" dirty="0"/>
              <a:t>It must provide a public benefit which should be recognisable to everyone.</a:t>
            </a:r>
          </a:p>
          <a:p>
            <a:r>
              <a:rPr lang="en-IE" dirty="0"/>
              <a:t>It must operate in Ireland.</a:t>
            </a:r>
          </a:p>
        </p:txBody>
      </p:sp>
      <p:pic>
        <p:nvPicPr>
          <p:cNvPr id="5" name="Picture 4" descr="A red and white sign with a hand in the middle&#10;&#10;AI-generated content may be incorrect.">
            <a:extLst>
              <a:ext uri="{FF2B5EF4-FFF2-40B4-BE49-F238E27FC236}">
                <a16:creationId xmlns:a16="http://schemas.microsoft.com/office/drawing/2014/main" id="{3D0CA89B-56FB-33A8-97F7-E504444BA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00" y="5022050"/>
            <a:ext cx="1068058" cy="1093091"/>
          </a:xfrm>
          <a:prstGeom prst="rect">
            <a:avLst/>
          </a:prstGeom>
        </p:spPr>
      </p:pic>
      <p:sp>
        <p:nvSpPr>
          <p:cNvPr id="6" name="TextBox 5">
            <a:extLst>
              <a:ext uri="{FF2B5EF4-FFF2-40B4-BE49-F238E27FC236}">
                <a16:creationId xmlns:a16="http://schemas.microsoft.com/office/drawing/2014/main" id="{2BCB2F2D-3AA6-2707-431A-CA0365BDE3EF}"/>
              </a:ext>
            </a:extLst>
          </p:cNvPr>
          <p:cNvSpPr txBox="1"/>
          <p:nvPr/>
        </p:nvSpPr>
        <p:spPr>
          <a:xfrm>
            <a:off x="372879" y="6045511"/>
            <a:ext cx="1181100" cy="738664"/>
          </a:xfrm>
          <a:prstGeom prst="rect">
            <a:avLst/>
          </a:prstGeom>
          <a:noFill/>
        </p:spPr>
        <p:txBody>
          <a:bodyPr wrap="square" rtlCol="0">
            <a:spAutoFit/>
          </a:bodyPr>
          <a:lstStyle/>
          <a:p>
            <a:pPr algn="ctr"/>
            <a:r>
              <a:rPr lang="en-IE" sz="1400" dirty="0"/>
              <a:t>Not an excluded body</a:t>
            </a:r>
          </a:p>
        </p:txBody>
      </p:sp>
      <p:sp>
        <p:nvSpPr>
          <p:cNvPr id="7" name="Plus Sign 6">
            <a:extLst>
              <a:ext uri="{FF2B5EF4-FFF2-40B4-BE49-F238E27FC236}">
                <a16:creationId xmlns:a16="http://schemas.microsoft.com/office/drawing/2014/main" id="{670C4441-3453-E133-8B23-B03AAEA60E5B}"/>
              </a:ext>
            </a:extLst>
          </p:cNvPr>
          <p:cNvSpPr/>
          <p:nvPr/>
        </p:nvSpPr>
        <p:spPr>
          <a:xfrm>
            <a:off x="1487933" y="5311992"/>
            <a:ext cx="600075" cy="603965"/>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descr="A green circle with people inside a house&#10;&#10;AI-generated content may be incorrect.">
            <a:extLst>
              <a:ext uri="{FF2B5EF4-FFF2-40B4-BE49-F238E27FC236}">
                <a16:creationId xmlns:a16="http://schemas.microsoft.com/office/drawing/2014/main" id="{1DDC5EB5-EBF6-1B70-7335-B522AE194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69" y="4951315"/>
            <a:ext cx="1023977" cy="1234560"/>
          </a:xfrm>
          <a:prstGeom prst="rect">
            <a:avLst/>
          </a:prstGeom>
        </p:spPr>
      </p:pic>
      <p:sp>
        <p:nvSpPr>
          <p:cNvPr id="10" name="TextBox 9">
            <a:extLst>
              <a:ext uri="{FF2B5EF4-FFF2-40B4-BE49-F238E27FC236}">
                <a16:creationId xmlns:a16="http://schemas.microsoft.com/office/drawing/2014/main" id="{737C7DBA-4CE1-4D44-8296-6A763C6AF9F6}"/>
              </a:ext>
            </a:extLst>
          </p:cNvPr>
          <p:cNvSpPr txBox="1"/>
          <p:nvPr/>
        </p:nvSpPr>
        <p:spPr>
          <a:xfrm>
            <a:off x="2031487" y="6004264"/>
            <a:ext cx="1159059" cy="738664"/>
          </a:xfrm>
          <a:prstGeom prst="rect">
            <a:avLst/>
          </a:prstGeom>
          <a:noFill/>
        </p:spPr>
        <p:txBody>
          <a:bodyPr wrap="square" rtlCol="0">
            <a:spAutoFit/>
          </a:bodyPr>
          <a:lstStyle/>
          <a:p>
            <a:pPr algn="ctr"/>
            <a:r>
              <a:rPr lang="en-IE" sz="1400" dirty="0"/>
              <a:t>Charitable purpose only</a:t>
            </a:r>
          </a:p>
        </p:txBody>
      </p:sp>
      <p:sp>
        <p:nvSpPr>
          <p:cNvPr id="11" name="Plus Sign 10">
            <a:extLst>
              <a:ext uri="{FF2B5EF4-FFF2-40B4-BE49-F238E27FC236}">
                <a16:creationId xmlns:a16="http://schemas.microsoft.com/office/drawing/2014/main" id="{0AFF2B1B-3F14-21F7-B1EF-AEC4A9430AD3}"/>
              </a:ext>
            </a:extLst>
          </p:cNvPr>
          <p:cNvSpPr/>
          <p:nvPr/>
        </p:nvSpPr>
        <p:spPr>
          <a:xfrm>
            <a:off x="3225115" y="5311991"/>
            <a:ext cx="600075" cy="603965"/>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3" name="Picture 12" descr="A blue and white chat bubbles&#10;&#10;AI-generated content may be incorrect.">
            <a:extLst>
              <a:ext uri="{FF2B5EF4-FFF2-40B4-BE49-F238E27FC236}">
                <a16:creationId xmlns:a16="http://schemas.microsoft.com/office/drawing/2014/main" id="{DD52F197-81B4-72E0-5330-D72BAFC9D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008" y="5064614"/>
            <a:ext cx="1021463" cy="1098717"/>
          </a:xfrm>
          <a:prstGeom prst="rect">
            <a:avLst/>
          </a:prstGeom>
        </p:spPr>
      </p:pic>
      <p:sp>
        <p:nvSpPr>
          <p:cNvPr id="14" name="TextBox 13">
            <a:extLst>
              <a:ext uri="{FF2B5EF4-FFF2-40B4-BE49-F238E27FC236}">
                <a16:creationId xmlns:a16="http://schemas.microsoft.com/office/drawing/2014/main" id="{64088E09-FC90-E492-E497-8E8562B70552}"/>
              </a:ext>
            </a:extLst>
          </p:cNvPr>
          <p:cNvSpPr txBox="1"/>
          <p:nvPr/>
        </p:nvSpPr>
        <p:spPr>
          <a:xfrm>
            <a:off x="3525152" y="5980329"/>
            <a:ext cx="1736524" cy="738664"/>
          </a:xfrm>
          <a:prstGeom prst="rect">
            <a:avLst/>
          </a:prstGeom>
          <a:noFill/>
        </p:spPr>
        <p:txBody>
          <a:bodyPr wrap="square" rtlCol="0">
            <a:spAutoFit/>
          </a:bodyPr>
          <a:lstStyle/>
          <a:p>
            <a:pPr algn="ctr"/>
            <a:r>
              <a:rPr lang="en-IE" sz="1400" dirty="0"/>
              <a:t>All activities promote charitable purpose</a:t>
            </a:r>
          </a:p>
        </p:txBody>
      </p:sp>
      <p:sp>
        <p:nvSpPr>
          <p:cNvPr id="15" name="Plus Sign 14">
            <a:extLst>
              <a:ext uri="{FF2B5EF4-FFF2-40B4-BE49-F238E27FC236}">
                <a16:creationId xmlns:a16="http://schemas.microsoft.com/office/drawing/2014/main" id="{0C4F9F38-ECCB-9954-1839-5BE82420964F}"/>
              </a:ext>
            </a:extLst>
          </p:cNvPr>
          <p:cNvSpPr/>
          <p:nvPr/>
        </p:nvSpPr>
        <p:spPr>
          <a:xfrm>
            <a:off x="5160462" y="5266612"/>
            <a:ext cx="600075" cy="603965"/>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7" name="Picture 16" descr="A group of people with their children&#10;&#10;AI-generated content may be incorrect.">
            <a:extLst>
              <a:ext uri="{FF2B5EF4-FFF2-40B4-BE49-F238E27FC236}">
                <a16:creationId xmlns:a16="http://schemas.microsoft.com/office/drawing/2014/main" id="{204B8515-62C1-21A7-1417-E16B564D6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207" y="5144850"/>
            <a:ext cx="1065659" cy="1018481"/>
          </a:xfrm>
          <a:prstGeom prst="rect">
            <a:avLst/>
          </a:prstGeom>
        </p:spPr>
      </p:pic>
      <p:sp>
        <p:nvSpPr>
          <p:cNvPr id="18" name="TextBox 17">
            <a:extLst>
              <a:ext uri="{FF2B5EF4-FFF2-40B4-BE49-F238E27FC236}">
                <a16:creationId xmlns:a16="http://schemas.microsoft.com/office/drawing/2014/main" id="{0F028540-BF3D-C2B6-EAF9-1254D1ED9D87}"/>
              </a:ext>
            </a:extLst>
          </p:cNvPr>
          <p:cNvSpPr txBox="1"/>
          <p:nvPr/>
        </p:nvSpPr>
        <p:spPr>
          <a:xfrm>
            <a:off x="5810486" y="6088051"/>
            <a:ext cx="1181100" cy="523220"/>
          </a:xfrm>
          <a:prstGeom prst="rect">
            <a:avLst/>
          </a:prstGeom>
          <a:noFill/>
        </p:spPr>
        <p:txBody>
          <a:bodyPr wrap="square" rtlCol="0">
            <a:spAutoFit/>
          </a:bodyPr>
          <a:lstStyle/>
          <a:p>
            <a:pPr algn="ctr"/>
            <a:r>
              <a:rPr lang="en-IE" sz="1400" dirty="0"/>
              <a:t>Public benefit</a:t>
            </a:r>
          </a:p>
        </p:txBody>
      </p:sp>
      <p:sp>
        <p:nvSpPr>
          <p:cNvPr id="19" name="Plus Sign 18">
            <a:extLst>
              <a:ext uri="{FF2B5EF4-FFF2-40B4-BE49-F238E27FC236}">
                <a16:creationId xmlns:a16="http://schemas.microsoft.com/office/drawing/2014/main" id="{35472A9B-CA2A-B4D1-C855-C0213412C446}"/>
              </a:ext>
            </a:extLst>
          </p:cNvPr>
          <p:cNvSpPr/>
          <p:nvPr/>
        </p:nvSpPr>
        <p:spPr>
          <a:xfrm>
            <a:off x="6991586" y="5306443"/>
            <a:ext cx="600075" cy="603965"/>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2" name="TextBox 21">
            <a:extLst>
              <a:ext uri="{FF2B5EF4-FFF2-40B4-BE49-F238E27FC236}">
                <a16:creationId xmlns:a16="http://schemas.microsoft.com/office/drawing/2014/main" id="{FFB4FD6A-15D0-239D-269F-9E939DE4DB87}"/>
              </a:ext>
            </a:extLst>
          </p:cNvPr>
          <p:cNvSpPr txBox="1"/>
          <p:nvPr/>
        </p:nvSpPr>
        <p:spPr>
          <a:xfrm>
            <a:off x="7463657" y="6195209"/>
            <a:ext cx="1181100" cy="523220"/>
          </a:xfrm>
          <a:prstGeom prst="rect">
            <a:avLst/>
          </a:prstGeom>
          <a:noFill/>
        </p:spPr>
        <p:txBody>
          <a:bodyPr wrap="square" rtlCol="0">
            <a:spAutoFit/>
          </a:bodyPr>
          <a:lstStyle/>
          <a:p>
            <a:pPr algn="ctr"/>
            <a:r>
              <a:rPr lang="en-IE" sz="1400" dirty="0"/>
              <a:t>Operates in Ireland</a:t>
            </a:r>
          </a:p>
        </p:txBody>
      </p:sp>
      <p:sp>
        <p:nvSpPr>
          <p:cNvPr id="27" name="Equals 26">
            <a:extLst>
              <a:ext uri="{FF2B5EF4-FFF2-40B4-BE49-F238E27FC236}">
                <a16:creationId xmlns:a16="http://schemas.microsoft.com/office/drawing/2014/main" id="{114AC2E6-2848-1334-F546-8E549AD91DFF}"/>
              </a:ext>
            </a:extLst>
          </p:cNvPr>
          <p:cNvSpPr/>
          <p:nvPr/>
        </p:nvSpPr>
        <p:spPr>
          <a:xfrm>
            <a:off x="8683453" y="5482510"/>
            <a:ext cx="820469" cy="59557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28" name="TextBox 27">
            <a:extLst>
              <a:ext uri="{FF2B5EF4-FFF2-40B4-BE49-F238E27FC236}">
                <a16:creationId xmlns:a16="http://schemas.microsoft.com/office/drawing/2014/main" id="{C0F0FAEF-7D71-BC45-9744-F00504A9CE6C}"/>
              </a:ext>
            </a:extLst>
          </p:cNvPr>
          <p:cNvSpPr txBox="1"/>
          <p:nvPr/>
        </p:nvSpPr>
        <p:spPr>
          <a:xfrm>
            <a:off x="9602186" y="5544922"/>
            <a:ext cx="1432047" cy="523220"/>
          </a:xfrm>
          <a:prstGeom prst="rect">
            <a:avLst/>
          </a:prstGeom>
          <a:noFill/>
        </p:spPr>
        <p:txBody>
          <a:bodyPr wrap="square" rtlCol="0">
            <a:spAutoFit/>
          </a:bodyPr>
          <a:lstStyle/>
          <a:p>
            <a:pPr algn="ctr"/>
            <a:r>
              <a:rPr lang="en-IE" sz="2800" b="1" dirty="0">
                <a:solidFill>
                  <a:schemeClr val="accent6">
                    <a:lumMod val="50000"/>
                  </a:schemeClr>
                </a:solidFill>
              </a:rPr>
              <a:t>Charity</a:t>
            </a:r>
          </a:p>
        </p:txBody>
      </p:sp>
      <p:pic>
        <p:nvPicPr>
          <p:cNvPr id="8" name="Picture 7" descr="A map of ireland with blue lines&#10;&#10;AI-generated content may be incorrect.">
            <a:extLst>
              <a:ext uri="{FF2B5EF4-FFF2-40B4-BE49-F238E27FC236}">
                <a16:creationId xmlns:a16="http://schemas.microsoft.com/office/drawing/2014/main" id="{4175BF28-5214-43F6-D7E9-2E02F7D6EB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0073" y="5022050"/>
            <a:ext cx="1181100" cy="1178841"/>
          </a:xfrm>
          <a:prstGeom prst="rect">
            <a:avLst/>
          </a:prstGeom>
        </p:spPr>
      </p:pic>
    </p:spTree>
    <p:extLst>
      <p:ext uri="{BB962C8B-B14F-4D97-AF65-F5344CB8AC3E}">
        <p14:creationId xmlns:p14="http://schemas.microsoft.com/office/powerpoint/2010/main" val="412583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animBg="1"/>
      <p:bldP spid="14" grpId="0"/>
      <p:bldP spid="15" grpId="0" animBg="1"/>
      <p:bldP spid="18" grpId="0"/>
      <p:bldP spid="19" grpId="0" animBg="1"/>
      <p:bldP spid="22" grpId="0"/>
      <p:bldP spid="27"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CDF4-4E96-7D47-B041-2C7242D4D7A5}"/>
              </a:ext>
            </a:extLst>
          </p:cNvPr>
          <p:cNvSpPr>
            <a:spLocks noGrp="1"/>
          </p:cNvSpPr>
          <p:nvPr>
            <p:ph type="title"/>
          </p:nvPr>
        </p:nvSpPr>
        <p:spPr/>
        <p:txBody>
          <a:bodyPr/>
          <a:lstStyle/>
          <a:p>
            <a:r>
              <a:rPr lang="en-IE" dirty="0"/>
              <a:t>Types of ownership structure</a:t>
            </a:r>
          </a:p>
        </p:txBody>
      </p:sp>
      <p:sp>
        <p:nvSpPr>
          <p:cNvPr id="3" name="Content Placeholder 2">
            <a:extLst>
              <a:ext uri="{FF2B5EF4-FFF2-40B4-BE49-F238E27FC236}">
                <a16:creationId xmlns:a16="http://schemas.microsoft.com/office/drawing/2014/main" id="{FC657A66-060F-0937-3A86-55528111695A}"/>
              </a:ext>
            </a:extLst>
          </p:cNvPr>
          <p:cNvSpPr>
            <a:spLocks noGrp="1"/>
          </p:cNvSpPr>
          <p:nvPr>
            <p:ph idx="1"/>
          </p:nvPr>
        </p:nvSpPr>
        <p:spPr>
          <a:xfrm>
            <a:off x="737532" y="2096083"/>
            <a:ext cx="8568393" cy="4351338"/>
          </a:xfrm>
        </p:spPr>
        <p:txBody>
          <a:bodyPr/>
          <a:lstStyle/>
          <a:p>
            <a:pPr marL="0" indent="0">
              <a:buNone/>
            </a:pPr>
            <a:r>
              <a:rPr lang="en-IE" sz="2000" dirty="0"/>
              <a:t>Criteria for choosing an ownership structure:</a:t>
            </a:r>
          </a:p>
          <a:p>
            <a:r>
              <a:rPr lang="en-IE" sz="2000" b="1" dirty="0">
                <a:solidFill>
                  <a:schemeClr val="accent6">
                    <a:lumMod val="50000"/>
                  </a:schemeClr>
                </a:solidFill>
              </a:rPr>
              <a:t>Liability: </a:t>
            </a:r>
            <a:r>
              <a:rPr lang="en-IE" sz="2000" dirty="0"/>
              <a:t>How much personal responsibility the owners will have for business debts.</a:t>
            </a:r>
          </a:p>
          <a:p>
            <a:r>
              <a:rPr lang="en-IE" sz="2000" b="1" dirty="0">
                <a:solidFill>
                  <a:schemeClr val="accent6">
                    <a:lumMod val="50000"/>
                  </a:schemeClr>
                </a:solidFill>
              </a:rPr>
              <a:t>Access to capital: </a:t>
            </a:r>
            <a:r>
              <a:rPr lang="en-IE" sz="2000" dirty="0"/>
              <a:t>Will it be possible to raise finance when needed?</a:t>
            </a:r>
          </a:p>
          <a:p>
            <a:r>
              <a:rPr lang="en-IE" sz="2000" b="1" dirty="0">
                <a:solidFill>
                  <a:schemeClr val="accent6">
                    <a:lumMod val="50000"/>
                  </a:schemeClr>
                </a:solidFill>
              </a:rPr>
              <a:t>Control: </a:t>
            </a:r>
            <a:r>
              <a:rPr lang="en-IE" sz="2000" dirty="0"/>
              <a:t>How much control/influence will owners have on the day-to-day running of the company?</a:t>
            </a:r>
          </a:p>
          <a:p>
            <a:r>
              <a:rPr lang="en-IE" sz="2000" b="1" dirty="0">
                <a:solidFill>
                  <a:schemeClr val="accent6">
                    <a:lumMod val="50000"/>
                  </a:schemeClr>
                </a:solidFill>
              </a:rPr>
              <a:t>Taxation: </a:t>
            </a:r>
            <a:r>
              <a:rPr lang="en-IE" sz="2000" dirty="0"/>
              <a:t>Sole traders and limited companies have different tax liabilities.</a:t>
            </a:r>
          </a:p>
          <a:p>
            <a:r>
              <a:rPr lang="en-IE" sz="2000" b="1" dirty="0">
                <a:solidFill>
                  <a:schemeClr val="accent6">
                    <a:lumMod val="50000"/>
                  </a:schemeClr>
                </a:solidFill>
              </a:rPr>
              <a:t>Cost: </a:t>
            </a:r>
            <a:r>
              <a:rPr lang="en-IE" sz="2000" dirty="0"/>
              <a:t>A private limited company can be more costly and more legally complex to set up.</a:t>
            </a:r>
          </a:p>
          <a:p>
            <a:r>
              <a:rPr lang="en-IE" sz="2000" b="1" dirty="0">
                <a:solidFill>
                  <a:schemeClr val="accent6">
                    <a:lumMod val="50000"/>
                  </a:schemeClr>
                </a:solidFill>
              </a:rPr>
              <a:t>Expansion: </a:t>
            </a:r>
            <a:r>
              <a:rPr lang="en-IE" sz="2000" dirty="0"/>
              <a:t>Some structures make it easier for the company to expand.</a:t>
            </a:r>
          </a:p>
          <a:p>
            <a:r>
              <a:rPr lang="en-IE" sz="2000" b="1" dirty="0">
                <a:solidFill>
                  <a:schemeClr val="accent6">
                    <a:lumMod val="50000"/>
                  </a:schemeClr>
                </a:solidFill>
              </a:rPr>
              <a:t>Continuity: </a:t>
            </a:r>
            <a:r>
              <a:rPr lang="en-IE" sz="2000" dirty="0"/>
              <a:t>Whether the entrepreneur wants the company to continue to exist after their death.</a:t>
            </a:r>
          </a:p>
        </p:txBody>
      </p:sp>
      <p:graphicFrame>
        <p:nvGraphicFramePr>
          <p:cNvPr id="12" name="Chart 11">
            <a:extLst>
              <a:ext uri="{FF2B5EF4-FFF2-40B4-BE49-F238E27FC236}">
                <a16:creationId xmlns:a16="http://schemas.microsoft.com/office/drawing/2014/main" id="{CC0B2C12-62BC-C7BC-CD6A-A6FC91B3CFA6}"/>
              </a:ext>
            </a:extLst>
          </p:cNvPr>
          <p:cNvGraphicFramePr/>
          <p:nvPr>
            <p:extLst>
              <p:ext uri="{D42A27DB-BD31-4B8C-83A1-F6EECF244321}">
                <p14:modId xmlns:p14="http://schemas.microsoft.com/office/powerpoint/2010/main" val="2803149960"/>
              </p:ext>
            </p:extLst>
          </p:nvPr>
        </p:nvGraphicFramePr>
        <p:xfrm>
          <a:off x="8339388" y="2357017"/>
          <a:ext cx="4105275" cy="32522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264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F414-EE81-CA3E-5B05-4A424D9D152A}"/>
              </a:ext>
            </a:extLst>
          </p:cNvPr>
          <p:cNvSpPr>
            <a:spLocks noGrp="1"/>
          </p:cNvSpPr>
          <p:nvPr>
            <p:ph type="title"/>
          </p:nvPr>
        </p:nvSpPr>
        <p:spPr/>
        <p:txBody>
          <a:bodyPr/>
          <a:lstStyle/>
          <a:p>
            <a:r>
              <a:rPr lang="en-IE" dirty="0"/>
              <a:t>Sole trader</a:t>
            </a:r>
          </a:p>
        </p:txBody>
      </p:sp>
      <p:sp>
        <p:nvSpPr>
          <p:cNvPr id="3" name="Content Placeholder 2">
            <a:extLst>
              <a:ext uri="{FF2B5EF4-FFF2-40B4-BE49-F238E27FC236}">
                <a16:creationId xmlns:a16="http://schemas.microsoft.com/office/drawing/2014/main" id="{85B18C0B-C97F-AF9B-3CD6-43C4787EF589}"/>
              </a:ext>
            </a:extLst>
          </p:cNvPr>
          <p:cNvSpPr>
            <a:spLocks noGrp="1"/>
          </p:cNvSpPr>
          <p:nvPr>
            <p:ph idx="1"/>
          </p:nvPr>
        </p:nvSpPr>
        <p:spPr>
          <a:xfrm>
            <a:off x="737532" y="2219908"/>
            <a:ext cx="6529542" cy="4351338"/>
          </a:xfrm>
        </p:spPr>
        <p:txBody>
          <a:bodyPr/>
          <a:lstStyle/>
          <a:p>
            <a:r>
              <a:rPr lang="en-IE" dirty="0"/>
              <a:t>A business owned and operated by one person.</a:t>
            </a:r>
          </a:p>
          <a:p>
            <a:r>
              <a:rPr lang="en-IE" dirty="0"/>
              <a:t>No formalities required except registration of a business name if you are using a name other than your own.</a:t>
            </a:r>
          </a:p>
          <a:p>
            <a:r>
              <a:rPr lang="en-IE" dirty="0"/>
              <a:t>Usually small businesses.</a:t>
            </a:r>
          </a:p>
          <a:p>
            <a:r>
              <a:rPr lang="en-IE" dirty="0"/>
              <a:t>The most common type of business in Ireland.</a:t>
            </a:r>
          </a:p>
          <a:p>
            <a:r>
              <a:rPr lang="en-IE" dirty="0"/>
              <a:t>Must register for self-assessed income tax (SAIT) and also for VAT, if sales exceed a certain value.</a:t>
            </a:r>
          </a:p>
        </p:txBody>
      </p:sp>
      <p:pic>
        <p:nvPicPr>
          <p:cNvPr id="5" name="Picture 4" descr="A person in a flower shop&#10;&#10;AI-generated content may be incorrect.">
            <a:extLst>
              <a:ext uri="{FF2B5EF4-FFF2-40B4-BE49-F238E27FC236}">
                <a16:creationId xmlns:a16="http://schemas.microsoft.com/office/drawing/2014/main" id="{B1B50F0B-60EA-9C44-16C1-8EDBF30DD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315" y="2354656"/>
            <a:ext cx="4199506" cy="2801038"/>
          </a:xfrm>
          <a:prstGeom prst="rect">
            <a:avLst/>
          </a:prstGeom>
        </p:spPr>
      </p:pic>
    </p:spTree>
    <p:extLst>
      <p:ext uri="{BB962C8B-B14F-4D97-AF65-F5344CB8AC3E}">
        <p14:creationId xmlns:p14="http://schemas.microsoft.com/office/powerpoint/2010/main" val="3354137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0F78-1D3B-96AF-5DF7-BF5509947558}"/>
              </a:ext>
            </a:extLst>
          </p:cNvPr>
          <p:cNvSpPr>
            <a:spLocks noGrp="1"/>
          </p:cNvSpPr>
          <p:nvPr>
            <p:ph type="title"/>
          </p:nvPr>
        </p:nvSpPr>
        <p:spPr/>
        <p:txBody>
          <a:bodyPr/>
          <a:lstStyle/>
          <a:p>
            <a:r>
              <a:rPr lang="en-IE" dirty="0"/>
              <a:t>Sole trader</a:t>
            </a:r>
          </a:p>
        </p:txBody>
      </p:sp>
      <p:graphicFrame>
        <p:nvGraphicFramePr>
          <p:cNvPr id="4" name="Content Placeholder 3">
            <a:extLst>
              <a:ext uri="{FF2B5EF4-FFF2-40B4-BE49-F238E27FC236}">
                <a16:creationId xmlns:a16="http://schemas.microsoft.com/office/drawing/2014/main" id="{94759E5D-D348-7517-F803-C817AD9E0F03}"/>
              </a:ext>
            </a:extLst>
          </p:cNvPr>
          <p:cNvGraphicFramePr>
            <a:graphicFrameLocks noGrp="1"/>
          </p:cNvGraphicFramePr>
          <p:nvPr>
            <p:ph idx="1"/>
            <p:extLst>
              <p:ext uri="{D42A27DB-BD31-4B8C-83A1-F6EECF244321}">
                <p14:modId xmlns:p14="http://schemas.microsoft.com/office/powerpoint/2010/main" val="775756762"/>
              </p:ext>
            </p:extLst>
          </p:nvPr>
        </p:nvGraphicFramePr>
        <p:xfrm>
          <a:off x="738188" y="2219325"/>
          <a:ext cx="10515600" cy="3662680"/>
        </p:xfrm>
        <a:graphic>
          <a:graphicData uri="http://schemas.openxmlformats.org/drawingml/2006/table">
            <a:tbl>
              <a:tblPr firstRow="1" bandRow="1">
                <a:tableStyleId>{21E4AEA4-8DFA-4A89-87EB-49C32662AFE0}</a:tableStyleId>
              </a:tblPr>
              <a:tblGrid>
                <a:gridCol w="1026604">
                  <a:extLst>
                    <a:ext uri="{9D8B030D-6E8A-4147-A177-3AD203B41FA5}">
                      <a16:colId xmlns:a16="http://schemas.microsoft.com/office/drawing/2014/main" val="3835399460"/>
                    </a:ext>
                  </a:extLst>
                </a:gridCol>
                <a:gridCol w="4231196">
                  <a:extLst>
                    <a:ext uri="{9D8B030D-6E8A-4147-A177-3AD203B41FA5}">
                      <a16:colId xmlns:a16="http://schemas.microsoft.com/office/drawing/2014/main" val="538484930"/>
                    </a:ext>
                  </a:extLst>
                </a:gridCol>
                <a:gridCol w="1044892">
                  <a:extLst>
                    <a:ext uri="{9D8B030D-6E8A-4147-A177-3AD203B41FA5}">
                      <a16:colId xmlns:a16="http://schemas.microsoft.com/office/drawing/2014/main" val="3406211845"/>
                    </a:ext>
                  </a:extLst>
                </a:gridCol>
                <a:gridCol w="4212908">
                  <a:extLst>
                    <a:ext uri="{9D8B030D-6E8A-4147-A177-3AD203B41FA5}">
                      <a16:colId xmlns:a16="http://schemas.microsoft.com/office/drawing/2014/main" val="592001215"/>
                    </a:ext>
                  </a:extLst>
                </a:gridCol>
              </a:tblGrid>
              <a:tr h="370840">
                <a:tc gridSpan="2">
                  <a:txBody>
                    <a:bodyPr/>
                    <a:lstStyle/>
                    <a:p>
                      <a:pPr algn="ctr"/>
                      <a:r>
                        <a:rPr lang="en-IE" dirty="0">
                          <a:solidFill>
                            <a:schemeClr val="bg1"/>
                          </a:solidFill>
                        </a:rPr>
                        <a:t>Benefits of sole trader</a:t>
                      </a:r>
                    </a:p>
                  </a:txBody>
                  <a:tcPr/>
                </a:tc>
                <a:tc hMerge="1">
                  <a:txBody>
                    <a:bodyPr/>
                    <a:lstStyle/>
                    <a:p>
                      <a:endParaRPr lang="en-IE"/>
                    </a:p>
                  </a:txBody>
                  <a:tcPr/>
                </a:tc>
                <a:tc gridSpan="2">
                  <a:txBody>
                    <a:bodyPr/>
                    <a:lstStyle/>
                    <a:p>
                      <a:pPr algn="ctr"/>
                      <a:r>
                        <a:rPr lang="en-IE" dirty="0">
                          <a:solidFill>
                            <a:schemeClr val="bg1"/>
                          </a:solidFill>
                        </a:rPr>
                        <a:t>Drawbacks of sole trader</a:t>
                      </a:r>
                    </a:p>
                  </a:txBody>
                  <a:tcPr/>
                </a:tc>
                <a:tc hMerge="1">
                  <a:txBody>
                    <a:bodyPr/>
                    <a:lstStyle/>
                    <a:p>
                      <a:endParaRPr lang="en-IE"/>
                    </a:p>
                  </a:txBody>
                  <a:tcPr/>
                </a:tc>
                <a:extLst>
                  <a:ext uri="{0D108BD9-81ED-4DB2-BD59-A6C34878D82A}">
                    <a16:rowId xmlns:a16="http://schemas.microsoft.com/office/drawing/2014/main" val="3603743625"/>
                  </a:ext>
                </a:extLst>
              </a:tr>
              <a:tr h="370840">
                <a:tc>
                  <a:txBody>
                    <a:bodyPr/>
                    <a:lstStyle/>
                    <a:p>
                      <a:r>
                        <a:rPr lang="en-IE" b="1" dirty="0">
                          <a:solidFill>
                            <a:schemeClr val="bg1"/>
                          </a:solidFill>
                        </a:rPr>
                        <a:t>Set-up</a:t>
                      </a:r>
                    </a:p>
                  </a:txBody>
                  <a:tcPr>
                    <a:solidFill>
                      <a:schemeClr val="accent2"/>
                    </a:solidFill>
                  </a:tcPr>
                </a:tc>
                <a:tc>
                  <a:txBody>
                    <a:bodyPr/>
                    <a:lstStyle/>
                    <a:p>
                      <a:r>
                        <a:rPr lang="en-IE" dirty="0"/>
                        <a:t>Straightforward, few regulations (just registration), and it easier and cheaper than other ownership structures.</a:t>
                      </a:r>
                    </a:p>
                  </a:txBody>
                  <a:tcPr/>
                </a:tc>
                <a:tc>
                  <a:txBody>
                    <a:bodyPr/>
                    <a:lstStyle/>
                    <a:p>
                      <a:r>
                        <a:rPr lang="en-IE" b="1" dirty="0">
                          <a:solidFill>
                            <a:schemeClr val="bg1"/>
                          </a:solidFill>
                        </a:rPr>
                        <a:t>Risk</a:t>
                      </a:r>
                    </a:p>
                  </a:txBody>
                  <a:tcPr>
                    <a:solidFill>
                      <a:schemeClr val="accent2"/>
                    </a:solidFill>
                  </a:tcPr>
                </a:tc>
                <a:tc>
                  <a:txBody>
                    <a:bodyPr/>
                    <a:lstStyle/>
                    <a:p>
                      <a:r>
                        <a:rPr lang="en-IE" dirty="0"/>
                        <a:t>Because the owner has unlimited liability they carry all the risks involved with the business if it fails. This could potentially lead to the loss of personal assets.</a:t>
                      </a:r>
                    </a:p>
                  </a:txBody>
                  <a:tcPr/>
                </a:tc>
                <a:extLst>
                  <a:ext uri="{0D108BD9-81ED-4DB2-BD59-A6C34878D82A}">
                    <a16:rowId xmlns:a16="http://schemas.microsoft.com/office/drawing/2014/main" val="119892550"/>
                  </a:ext>
                </a:extLst>
              </a:tr>
              <a:tr h="370840">
                <a:tc>
                  <a:txBody>
                    <a:bodyPr/>
                    <a:lstStyle/>
                    <a:p>
                      <a:r>
                        <a:rPr lang="en-IE" b="1" dirty="0">
                          <a:solidFill>
                            <a:schemeClr val="bg1"/>
                          </a:solidFill>
                        </a:rPr>
                        <a:t>Control</a:t>
                      </a:r>
                    </a:p>
                  </a:txBody>
                  <a:tcPr>
                    <a:solidFill>
                      <a:schemeClr val="accent2"/>
                    </a:solidFill>
                  </a:tcPr>
                </a:tc>
                <a:tc>
                  <a:txBody>
                    <a:bodyPr/>
                    <a:lstStyle/>
                    <a:p>
                      <a:r>
                        <a:rPr lang="en-IE" dirty="0"/>
                        <a:t>Owner has full control, doesn’t need to consult with other shareholders, makes all the decisions.</a:t>
                      </a:r>
                    </a:p>
                  </a:txBody>
                  <a:tcPr/>
                </a:tc>
                <a:tc>
                  <a:txBody>
                    <a:bodyPr/>
                    <a:lstStyle/>
                    <a:p>
                      <a:r>
                        <a:rPr lang="en-IE" b="1" dirty="0">
                          <a:solidFill>
                            <a:schemeClr val="bg1"/>
                          </a:solidFill>
                        </a:rPr>
                        <a:t>Finance</a:t>
                      </a:r>
                    </a:p>
                  </a:txBody>
                  <a:tcPr>
                    <a:solidFill>
                      <a:schemeClr val="accent2"/>
                    </a:solidFill>
                  </a:tcPr>
                </a:tc>
                <a:tc>
                  <a:txBody>
                    <a:bodyPr/>
                    <a:lstStyle/>
                    <a:p>
                      <a:r>
                        <a:rPr lang="en-IE" dirty="0"/>
                        <a:t>Potential shortage of capital and lack of financial expertise.</a:t>
                      </a:r>
                    </a:p>
                  </a:txBody>
                  <a:tcPr/>
                </a:tc>
                <a:extLst>
                  <a:ext uri="{0D108BD9-81ED-4DB2-BD59-A6C34878D82A}">
                    <a16:rowId xmlns:a16="http://schemas.microsoft.com/office/drawing/2014/main" val="1916200888"/>
                  </a:ext>
                </a:extLst>
              </a:tr>
              <a:tr h="370840">
                <a:tc>
                  <a:txBody>
                    <a:bodyPr/>
                    <a:lstStyle/>
                    <a:p>
                      <a:r>
                        <a:rPr lang="en-IE" b="1" dirty="0">
                          <a:solidFill>
                            <a:schemeClr val="bg1"/>
                          </a:solidFill>
                        </a:rPr>
                        <a:t>Profits</a:t>
                      </a:r>
                    </a:p>
                  </a:txBody>
                  <a:tcPr>
                    <a:solidFill>
                      <a:schemeClr val="accent2"/>
                    </a:solidFill>
                  </a:tcPr>
                </a:tc>
                <a:tc>
                  <a:txBody>
                    <a:bodyPr/>
                    <a:lstStyle/>
                    <a:p>
                      <a:r>
                        <a:rPr lang="en-IE" dirty="0"/>
                        <a:t>As the sole owner, the sole trader will receive all the profits.</a:t>
                      </a:r>
                    </a:p>
                  </a:txBody>
                  <a:tcPr/>
                </a:tc>
                <a:tc>
                  <a:txBody>
                    <a:bodyPr/>
                    <a:lstStyle/>
                    <a:p>
                      <a:r>
                        <a:rPr lang="en-IE" b="1" dirty="0">
                          <a:solidFill>
                            <a:schemeClr val="bg1"/>
                          </a:solidFill>
                        </a:rPr>
                        <a:t>Stress</a:t>
                      </a:r>
                    </a:p>
                  </a:txBody>
                  <a:tcPr>
                    <a:solidFill>
                      <a:schemeClr val="accent2"/>
                    </a:solidFill>
                  </a:tcPr>
                </a:tc>
                <a:tc>
                  <a:txBody>
                    <a:bodyPr/>
                    <a:lstStyle/>
                    <a:p>
                      <a:r>
                        <a:rPr lang="en-IE" dirty="0"/>
                        <a:t>A heavy workload and a lot of pressure on the owner. Having complete responsibility for all areas of the business can be overwhelming.</a:t>
                      </a:r>
                    </a:p>
                  </a:txBody>
                  <a:tcPr/>
                </a:tc>
                <a:extLst>
                  <a:ext uri="{0D108BD9-81ED-4DB2-BD59-A6C34878D82A}">
                    <a16:rowId xmlns:a16="http://schemas.microsoft.com/office/drawing/2014/main" val="2530899025"/>
                  </a:ext>
                </a:extLst>
              </a:tr>
            </a:tbl>
          </a:graphicData>
        </a:graphic>
      </p:graphicFrame>
    </p:spTree>
    <p:extLst>
      <p:ext uri="{BB962C8B-B14F-4D97-AF65-F5344CB8AC3E}">
        <p14:creationId xmlns:p14="http://schemas.microsoft.com/office/powerpoint/2010/main" val="2380390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672F-7BEC-9BB0-4A05-FF524BF980FF}"/>
              </a:ext>
            </a:extLst>
          </p:cNvPr>
          <p:cNvSpPr>
            <a:spLocks noGrp="1"/>
          </p:cNvSpPr>
          <p:nvPr>
            <p:ph type="title"/>
          </p:nvPr>
        </p:nvSpPr>
        <p:spPr/>
        <p:txBody>
          <a:bodyPr/>
          <a:lstStyle/>
          <a:p>
            <a:r>
              <a:rPr lang="en-IE" dirty="0"/>
              <a:t>Private limited company (company limited by shares)</a:t>
            </a:r>
          </a:p>
        </p:txBody>
      </p:sp>
      <p:sp>
        <p:nvSpPr>
          <p:cNvPr id="3" name="Content Placeholder 2">
            <a:extLst>
              <a:ext uri="{FF2B5EF4-FFF2-40B4-BE49-F238E27FC236}">
                <a16:creationId xmlns:a16="http://schemas.microsoft.com/office/drawing/2014/main" id="{18C31572-E538-D627-CE87-8DD1879E7D81}"/>
              </a:ext>
            </a:extLst>
          </p:cNvPr>
          <p:cNvSpPr>
            <a:spLocks noGrp="1"/>
          </p:cNvSpPr>
          <p:nvPr>
            <p:ph idx="1"/>
          </p:nvPr>
        </p:nvSpPr>
        <p:spPr/>
        <p:txBody>
          <a:bodyPr/>
          <a:lstStyle/>
          <a:p>
            <a:r>
              <a:rPr lang="en-IE" sz="2000" dirty="0"/>
              <a:t>Registered with the Companies Registration Office and owned by investors called shareholders.</a:t>
            </a:r>
          </a:p>
          <a:p>
            <a:r>
              <a:rPr lang="en-IE" sz="2000" dirty="0"/>
              <a:t>Finance can be raised by selling shares.</a:t>
            </a:r>
          </a:p>
          <a:p>
            <a:r>
              <a:rPr lang="en-IE" sz="2000" dirty="0"/>
              <a:t>Shareholders have limited liability.</a:t>
            </a:r>
          </a:p>
          <a:p>
            <a:r>
              <a:rPr lang="en-IE" sz="2000" dirty="0"/>
              <a:t>One share = one vote.</a:t>
            </a:r>
          </a:p>
          <a:p>
            <a:r>
              <a:rPr lang="en-IE" sz="2000" dirty="0"/>
              <a:t>Dividend received is based on the number of shares held.</a:t>
            </a:r>
          </a:p>
          <a:p>
            <a:r>
              <a:rPr lang="en-IE" sz="2000" dirty="0"/>
              <a:t>Tax paid at 12.5% (corporation tax).</a:t>
            </a:r>
          </a:p>
          <a:p>
            <a:r>
              <a:rPr lang="en-IE" sz="2000" dirty="0"/>
              <a:t>No authorised share capital is required, so no limit on the number of shares a business can have at any one time.</a:t>
            </a:r>
          </a:p>
          <a:p>
            <a:r>
              <a:rPr lang="en-IE" sz="2000" dirty="0"/>
              <a:t>Company dissolved through court order or bankruptcy.</a:t>
            </a:r>
          </a:p>
          <a:p>
            <a:r>
              <a:rPr lang="en-IE" sz="2000" dirty="0"/>
              <a:t>Not obliged to hold an annual general meeting (AGM).</a:t>
            </a:r>
          </a:p>
        </p:txBody>
      </p:sp>
      <p:pic>
        <p:nvPicPr>
          <p:cNvPr id="5" name="Picture 4" descr="A group of people in a meeting&#10;&#10;AI-generated content may be incorrect.">
            <a:extLst>
              <a:ext uri="{FF2B5EF4-FFF2-40B4-BE49-F238E27FC236}">
                <a16:creationId xmlns:a16="http://schemas.microsoft.com/office/drawing/2014/main" id="{456235DE-BB10-F9EE-CB17-55986F535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1934" y="2894555"/>
            <a:ext cx="4420066" cy="1881981"/>
          </a:xfrm>
          <a:prstGeom prst="rect">
            <a:avLst/>
          </a:prstGeom>
        </p:spPr>
      </p:pic>
    </p:spTree>
    <p:extLst>
      <p:ext uri="{BB962C8B-B14F-4D97-AF65-F5344CB8AC3E}">
        <p14:creationId xmlns:p14="http://schemas.microsoft.com/office/powerpoint/2010/main" val="4013967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A400-A873-DC95-8B56-C4B32014DC7C}"/>
              </a:ext>
            </a:extLst>
          </p:cNvPr>
          <p:cNvSpPr>
            <a:spLocks noGrp="1"/>
          </p:cNvSpPr>
          <p:nvPr>
            <p:ph type="title"/>
          </p:nvPr>
        </p:nvSpPr>
        <p:spPr/>
        <p:txBody>
          <a:bodyPr/>
          <a:lstStyle/>
          <a:p>
            <a:r>
              <a:rPr lang="en-IE" dirty="0"/>
              <a:t>Private limited company</a:t>
            </a:r>
          </a:p>
        </p:txBody>
      </p:sp>
      <p:sp>
        <p:nvSpPr>
          <p:cNvPr id="3" name="Content Placeholder 2">
            <a:extLst>
              <a:ext uri="{FF2B5EF4-FFF2-40B4-BE49-F238E27FC236}">
                <a16:creationId xmlns:a16="http://schemas.microsoft.com/office/drawing/2014/main" id="{65339272-4592-A378-3776-577CA110C3C3}"/>
              </a:ext>
            </a:extLst>
          </p:cNvPr>
          <p:cNvSpPr>
            <a:spLocks noGrp="1"/>
          </p:cNvSpPr>
          <p:nvPr>
            <p:ph idx="1"/>
          </p:nvPr>
        </p:nvSpPr>
        <p:spPr/>
        <p:txBody>
          <a:bodyPr/>
          <a:lstStyle/>
          <a:p>
            <a:pPr marL="0" indent="0">
              <a:buNone/>
            </a:pPr>
            <a:r>
              <a:rPr lang="en-IE" b="1" dirty="0">
                <a:solidFill>
                  <a:schemeClr val="accent6">
                    <a:lumMod val="50000"/>
                  </a:schemeClr>
                </a:solidFill>
              </a:rPr>
              <a:t>Benefits:</a:t>
            </a:r>
          </a:p>
          <a:p>
            <a:r>
              <a:rPr lang="en-IE" dirty="0"/>
              <a:t>Continuity of existence</a:t>
            </a:r>
          </a:p>
          <a:p>
            <a:r>
              <a:rPr lang="en-IE" dirty="0"/>
              <a:t>Access to capital (selling shares)</a:t>
            </a:r>
          </a:p>
          <a:p>
            <a:r>
              <a:rPr lang="en-IE" dirty="0"/>
              <a:t>Limited liability</a:t>
            </a:r>
          </a:p>
          <a:p>
            <a:r>
              <a:rPr lang="en-IE" dirty="0"/>
              <a:t>Corporation tax rate of 12.5%</a:t>
            </a:r>
          </a:p>
          <a:p>
            <a:pPr marL="0" indent="0">
              <a:buNone/>
            </a:pPr>
            <a:r>
              <a:rPr lang="en-IE" b="1" dirty="0">
                <a:solidFill>
                  <a:schemeClr val="accent6">
                    <a:lumMod val="50000"/>
                  </a:schemeClr>
                </a:solidFill>
              </a:rPr>
              <a:t>Drawbacks:</a:t>
            </a:r>
          </a:p>
          <a:p>
            <a:r>
              <a:rPr lang="en-IE" dirty="0"/>
              <a:t>Formation is time-consuming and complex</a:t>
            </a:r>
          </a:p>
          <a:p>
            <a:r>
              <a:rPr lang="en-IE" dirty="0"/>
              <a:t>Documentation is expensive and time-consuming to prepare</a:t>
            </a:r>
          </a:p>
          <a:p>
            <a:r>
              <a:rPr lang="en-IE" dirty="0"/>
              <a:t>Profits shared by all shareholders</a:t>
            </a:r>
          </a:p>
          <a:p>
            <a:endParaRPr lang="en-IE" dirty="0"/>
          </a:p>
        </p:txBody>
      </p:sp>
      <p:pic>
        <p:nvPicPr>
          <p:cNvPr id="5" name="Picture 4" descr="A two street signs with arrows&#10;&#10;AI-generated content may be incorrect.">
            <a:extLst>
              <a:ext uri="{FF2B5EF4-FFF2-40B4-BE49-F238E27FC236}">
                <a16:creationId xmlns:a16="http://schemas.microsoft.com/office/drawing/2014/main" id="{7699C870-7745-F8CB-1ADF-27B6D44AD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978" y="2219908"/>
            <a:ext cx="3868371" cy="2561285"/>
          </a:xfrm>
          <a:prstGeom prst="rect">
            <a:avLst/>
          </a:prstGeom>
        </p:spPr>
      </p:pic>
    </p:spTree>
    <p:extLst>
      <p:ext uri="{BB962C8B-B14F-4D97-AF65-F5344CB8AC3E}">
        <p14:creationId xmlns:p14="http://schemas.microsoft.com/office/powerpoint/2010/main" val="155384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2412-5A81-0912-B92C-92B1AB6583F0}"/>
              </a:ext>
            </a:extLst>
          </p:cNvPr>
          <p:cNvSpPr>
            <a:spLocks noGrp="1"/>
          </p:cNvSpPr>
          <p:nvPr>
            <p:ph type="title"/>
          </p:nvPr>
        </p:nvSpPr>
        <p:spPr/>
        <p:txBody>
          <a:bodyPr/>
          <a:lstStyle/>
          <a:p>
            <a:r>
              <a:rPr lang="en-IE" dirty="0"/>
              <a:t>Private limited company</a:t>
            </a:r>
          </a:p>
        </p:txBody>
      </p:sp>
      <p:sp>
        <p:nvSpPr>
          <p:cNvPr id="3" name="Content Placeholder 2">
            <a:extLst>
              <a:ext uri="{FF2B5EF4-FFF2-40B4-BE49-F238E27FC236}">
                <a16:creationId xmlns:a16="http://schemas.microsoft.com/office/drawing/2014/main" id="{A48C3E94-1B95-CDF9-2EC1-965CA2F544F5}"/>
              </a:ext>
            </a:extLst>
          </p:cNvPr>
          <p:cNvSpPr>
            <a:spLocks noGrp="1"/>
          </p:cNvSpPr>
          <p:nvPr>
            <p:ph idx="1"/>
          </p:nvPr>
        </p:nvSpPr>
        <p:spPr/>
        <p:txBody>
          <a:bodyPr/>
          <a:lstStyle/>
          <a:p>
            <a:pPr marL="0" indent="0">
              <a:buNone/>
            </a:pPr>
            <a:r>
              <a:rPr lang="en-IE" sz="2000" b="1" dirty="0">
                <a:solidFill>
                  <a:schemeClr val="accent6">
                    <a:lumMod val="50000"/>
                  </a:schemeClr>
                </a:solidFill>
              </a:rPr>
              <a:t>Formation:</a:t>
            </a:r>
          </a:p>
          <a:p>
            <a:r>
              <a:rPr lang="en-IE" sz="2000" dirty="0"/>
              <a:t>Rules set out in Companies Act 2014.</a:t>
            </a:r>
          </a:p>
          <a:p>
            <a:pPr marL="0" indent="0">
              <a:buNone/>
            </a:pPr>
            <a:r>
              <a:rPr lang="en-IE" sz="2000" dirty="0">
                <a:solidFill>
                  <a:schemeClr val="accent6">
                    <a:lumMod val="50000"/>
                  </a:schemeClr>
                </a:solidFill>
              </a:rPr>
              <a:t>Form A1:</a:t>
            </a:r>
          </a:p>
          <a:p>
            <a:r>
              <a:rPr lang="en-IE" sz="2000" dirty="0"/>
              <a:t>company name, directors, company secretary</a:t>
            </a:r>
          </a:p>
          <a:p>
            <a:r>
              <a:rPr lang="en-IE" sz="2000" dirty="0"/>
              <a:t>statement of share capital including shareholders and the details of their shares</a:t>
            </a:r>
          </a:p>
          <a:p>
            <a:r>
              <a:rPr lang="en-IE" sz="2000" dirty="0"/>
              <a:t>the activity the company is being registered to engage in.</a:t>
            </a:r>
          </a:p>
          <a:p>
            <a:pPr marL="0" indent="0">
              <a:buNone/>
            </a:pPr>
            <a:r>
              <a:rPr lang="en-IE" sz="2000" dirty="0">
                <a:solidFill>
                  <a:schemeClr val="accent6">
                    <a:lumMod val="50000"/>
                  </a:schemeClr>
                </a:solidFill>
              </a:rPr>
              <a:t>Constitution:</a:t>
            </a:r>
          </a:p>
          <a:p>
            <a:r>
              <a:rPr lang="en-IE" sz="2000" dirty="0"/>
              <a:t>company name</a:t>
            </a:r>
          </a:p>
          <a:p>
            <a:r>
              <a:rPr lang="en-IE" sz="2000" dirty="0"/>
              <a:t>states that it is a company limited by shares</a:t>
            </a:r>
          </a:p>
          <a:p>
            <a:r>
              <a:rPr lang="en-IE" sz="2000" dirty="0"/>
              <a:t>any other regulations the company may wish to include.</a:t>
            </a:r>
          </a:p>
        </p:txBody>
      </p:sp>
      <p:pic>
        <p:nvPicPr>
          <p:cNvPr id="5" name="Picture 4" descr="A person and person looking at a computer screen&#10;&#10;AI-generated content may be incorrect.">
            <a:extLst>
              <a:ext uri="{FF2B5EF4-FFF2-40B4-BE49-F238E27FC236}">
                <a16:creationId xmlns:a16="http://schemas.microsoft.com/office/drawing/2014/main" id="{D037A036-F413-4E24-1E02-CDBBED814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020" y="892259"/>
            <a:ext cx="3970905" cy="2648563"/>
          </a:xfrm>
          <a:prstGeom prst="rect">
            <a:avLst/>
          </a:prstGeom>
        </p:spPr>
      </p:pic>
    </p:spTree>
    <p:extLst>
      <p:ext uri="{BB962C8B-B14F-4D97-AF65-F5344CB8AC3E}">
        <p14:creationId xmlns:p14="http://schemas.microsoft.com/office/powerpoint/2010/main" val="3246266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EF83-EF14-A44C-03B7-E93B6A09CB1A}"/>
              </a:ext>
            </a:extLst>
          </p:cNvPr>
          <p:cNvSpPr>
            <a:spLocks noGrp="1"/>
          </p:cNvSpPr>
          <p:nvPr>
            <p:ph type="title"/>
          </p:nvPr>
        </p:nvSpPr>
        <p:spPr/>
        <p:txBody>
          <a:bodyPr/>
          <a:lstStyle/>
          <a:p>
            <a:r>
              <a:rPr lang="en-IE" dirty="0"/>
              <a:t>Designated activity company (DAC)</a:t>
            </a:r>
          </a:p>
        </p:txBody>
      </p:sp>
      <p:sp>
        <p:nvSpPr>
          <p:cNvPr id="3" name="Content Placeholder 2">
            <a:extLst>
              <a:ext uri="{FF2B5EF4-FFF2-40B4-BE49-F238E27FC236}">
                <a16:creationId xmlns:a16="http://schemas.microsoft.com/office/drawing/2014/main" id="{294F3DED-D148-1053-02F3-B31013B5F398}"/>
              </a:ext>
            </a:extLst>
          </p:cNvPr>
          <p:cNvSpPr>
            <a:spLocks noGrp="1"/>
          </p:cNvSpPr>
          <p:nvPr>
            <p:ph idx="1"/>
          </p:nvPr>
        </p:nvSpPr>
        <p:spPr>
          <a:xfrm>
            <a:off x="737532" y="2219908"/>
            <a:ext cx="6024215" cy="4351338"/>
          </a:xfrm>
        </p:spPr>
        <p:txBody>
          <a:bodyPr/>
          <a:lstStyle/>
          <a:p>
            <a:r>
              <a:rPr lang="en-IE" dirty="0"/>
              <a:t>Appropriate for companies who want to outline their type of business in their constitution rather than having unlimited powers, as a limited (Ltd) would have.</a:t>
            </a:r>
          </a:p>
          <a:p>
            <a:r>
              <a:rPr lang="en-IE" dirty="0"/>
              <a:t>Must hold an AGM.</a:t>
            </a:r>
          </a:p>
        </p:txBody>
      </p:sp>
      <p:pic>
        <p:nvPicPr>
          <p:cNvPr id="5" name="Picture 4" descr="A group of people having a discussion&#10;&#10;AI-generated content may be incorrect.">
            <a:extLst>
              <a:ext uri="{FF2B5EF4-FFF2-40B4-BE49-F238E27FC236}">
                <a16:creationId xmlns:a16="http://schemas.microsoft.com/office/drawing/2014/main" id="{4DF7EF75-F071-9F48-833A-D443FB1E4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688" y="894923"/>
            <a:ext cx="3267780" cy="4402903"/>
          </a:xfrm>
          <a:prstGeom prst="rect">
            <a:avLst/>
          </a:prstGeom>
        </p:spPr>
      </p:pic>
    </p:spTree>
    <p:extLst>
      <p:ext uri="{BB962C8B-B14F-4D97-AF65-F5344CB8AC3E}">
        <p14:creationId xmlns:p14="http://schemas.microsoft.com/office/powerpoint/2010/main" val="376805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D09D1-BA84-3214-CB23-7E5D7B1AA42F}"/>
              </a:ext>
            </a:extLst>
          </p:cNvPr>
          <p:cNvSpPr>
            <a:spLocks noGrp="1"/>
          </p:cNvSpPr>
          <p:nvPr>
            <p:ph type="title"/>
          </p:nvPr>
        </p:nvSpPr>
        <p:spPr/>
        <p:txBody>
          <a:bodyPr/>
          <a:lstStyle/>
          <a:p>
            <a:r>
              <a:rPr lang="en-IE" dirty="0"/>
              <a:t>Forms of Business</a:t>
            </a:r>
          </a:p>
        </p:txBody>
      </p:sp>
      <p:pic>
        <p:nvPicPr>
          <p:cNvPr id="5" name="Content Placeholder 4" descr="A person holding a pen over a computer&#10;&#10;AI-generated content may be incorrect.">
            <a:extLst>
              <a:ext uri="{FF2B5EF4-FFF2-40B4-BE49-F238E27FC236}">
                <a16:creationId xmlns:a16="http://schemas.microsoft.com/office/drawing/2014/main" id="{E4B9EB89-35C3-474D-CE84-3E48FEFFF8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0901" y="2268576"/>
            <a:ext cx="6880776" cy="4589424"/>
          </a:xfrm>
        </p:spPr>
      </p:pic>
    </p:spTree>
    <p:extLst>
      <p:ext uri="{BB962C8B-B14F-4D97-AF65-F5344CB8AC3E}">
        <p14:creationId xmlns:p14="http://schemas.microsoft.com/office/powerpoint/2010/main" val="63333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2488-8D85-30E6-A919-AB610E682C11}"/>
              </a:ext>
            </a:extLst>
          </p:cNvPr>
          <p:cNvSpPr>
            <a:spLocks noGrp="1"/>
          </p:cNvSpPr>
          <p:nvPr>
            <p:ph type="title"/>
          </p:nvPr>
        </p:nvSpPr>
        <p:spPr/>
        <p:txBody>
          <a:bodyPr/>
          <a:lstStyle/>
          <a:p>
            <a:r>
              <a:rPr lang="en-IE" dirty="0"/>
              <a:t>Designated activity company (DAC)</a:t>
            </a:r>
          </a:p>
        </p:txBody>
      </p:sp>
      <p:sp>
        <p:nvSpPr>
          <p:cNvPr id="3" name="Content Placeholder 2">
            <a:extLst>
              <a:ext uri="{FF2B5EF4-FFF2-40B4-BE49-F238E27FC236}">
                <a16:creationId xmlns:a16="http://schemas.microsoft.com/office/drawing/2014/main" id="{8C8D54A6-89D9-ACD8-BBC3-0FCA87283179}"/>
              </a:ext>
            </a:extLst>
          </p:cNvPr>
          <p:cNvSpPr>
            <a:spLocks noGrp="1"/>
          </p:cNvSpPr>
          <p:nvPr>
            <p:ph idx="1"/>
          </p:nvPr>
        </p:nvSpPr>
        <p:spPr/>
        <p:txBody>
          <a:bodyPr/>
          <a:lstStyle/>
          <a:p>
            <a:pPr marL="0" indent="0">
              <a:buNone/>
            </a:pPr>
            <a:r>
              <a:rPr lang="en-IE" b="1" dirty="0">
                <a:solidFill>
                  <a:schemeClr val="accent6">
                    <a:lumMod val="50000"/>
                  </a:schemeClr>
                </a:solidFill>
              </a:rPr>
              <a:t>Formation:</a:t>
            </a:r>
          </a:p>
          <a:p>
            <a:r>
              <a:rPr lang="en-IE" b="1" dirty="0">
                <a:solidFill>
                  <a:schemeClr val="accent6">
                    <a:lumMod val="50000"/>
                  </a:schemeClr>
                </a:solidFill>
              </a:rPr>
              <a:t>Form A1</a:t>
            </a:r>
          </a:p>
          <a:p>
            <a:r>
              <a:rPr lang="en-IE" b="1" dirty="0">
                <a:solidFill>
                  <a:schemeClr val="accent6">
                    <a:lumMod val="50000"/>
                  </a:schemeClr>
                </a:solidFill>
              </a:rPr>
              <a:t>Memorandum of Association </a:t>
            </a:r>
            <a:r>
              <a:rPr lang="en-IE" dirty="0"/>
              <a:t>(external rules of the company):</a:t>
            </a:r>
          </a:p>
          <a:p>
            <a:r>
              <a:rPr lang="en-IE" dirty="0"/>
              <a:t>company name (with Ltd/Teo/</a:t>
            </a:r>
            <a:r>
              <a:rPr lang="en-IE" dirty="0" err="1"/>
              <a:t>Teoranta</a:t>
            </a:r>
            <a:r>
              <a:rPr lang="en-IE" dirty="0"/>
              <a:t>)</a:t>
            </a:r>
          </a:p>
          <a:p>
            <a:r>
              <a:rPr lang="en-IE" dirty="0"/>
              <a:t>aims</a:t>
            </a:r>
          </a:p>
          <a:p>
            <a:r>
              <a:rPr lang="en-IE" dirty="0"/>
              <a:t>statements of limited liability and authorised share capital</a:t>
            </a:r>
          </a:p>
          <a:p>
            <a:r>
              <a:rPr lang="en-IE" dirty="0"/>
              <a:t>signatures/number of shares of each shareholder.</a:t>
            </a:r>
          </a:p>
        </p:txBody>
      </p:sp>
    </p:spTree>
    <p:extLst>
      <p:ext uri="{BB962C8B-B14F-4D97-AF65-F5344CB8AC3E}">
        <p14:creationId xmlns:p14="http://schemas.microsoft.com/office/powerpoint/2010/main" val="1112524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5BE5-BC5B-2BDF-779F-6AC814EBBE44}"/>
              </a:ext>
            </a:extLst>
          </p:cNvPr>
          <p:cNvSpPr>
            <a:spLocks noGrp="1"/>
          </p:cNvSpPr>
          <p:nvPr>
            <p:ph type="title"/>
          </p:nvPr>
        </p:nvSpPr>
        <p:spPr/>
        <p:txBody>
          <a:bodyPr/>
          <a:lstStyle/>
          <a:p>
            <a:r>
              <a:rPr lang="en-IE" dirty="0"/>
              <a:t>Designated activity company (DAC)</a:t>
            </a:r>
          </a:p>
        </p:txBody>
      </p:sp>
      <p:sp>
        <p:nvSpPr>
          <p:cNvPr id="3" name="Content Placeholder 2">
            <a:extLst>
              <a:ext uri="{FF2B5EF4-FFF2-40B4-BE49-F238E27FC236}">
                <a16:creationId xmlns:a16="http://schemas.microsoft.com/office/drawing/2014/main" id="{23EE2906-C699-EFCA-17F7-81D51BD96406}"/>
              </a:ext>
            </a:extLst>
          </p:cNvPr>
          <p:cNvSpPr>
            <a:spLocks noGrp="1"/>
          </p:cNvSpPr>
          <p:nvPr>
            <p:ph idx="1"/>
          </p:nvPr>
        </p:nvSpPr>
        <p:spPr/>
        <p:txBody>
          <a:bodyPr/>
          <a:lstStyle/>
          <a:p>
            <a:r>
              <a:rPr lang="en-IE" b="1" dirty="0">
                <a:solidFill>
                  <a:schemeClr val="accent6">
                    <a:lumMod val="50000"/>
                  </a:schemeClr>
                </a:solidFill>
              </a:rPr>
              <a:t>Articles of Association </a:t>
            </a:r>
            <a:r>
              <a:rPr lang="en-IE" dirty="0"/>
              <a:t>(internal rules of the company):</a:t>
            </a:r>
          </a:p>
          <a:p>
            <a:r>
              <a:rPr lang="en-IE" dirty="0"/>
              <a:t>company name</a:t>
            </a:r>
          </a:p>
          <a:p>
            <a:r>
              <a:rPr lang="en-IE" dirty="0"/>
              <a:t>share capital/equity</a:t>
            </a:r>
          </a:p>
          <a:p>
            <a:r>
              <a:rPr lang="en-IE" dirty="0"/>
              <a:t>procedure for calling company meetings/the quorum</a:t>
            </a:r>
          </a:p>
          <a:p>
            <a:r>
              <a:rPr lang="en-IE" dirty="0"/>
              <a:t>voting procedures</a:t>
            </a:r>
          </a:p>
          <a:p>
            <a:r>
              <a:rPr lang="en-IE" dirty="0"/>
              <a:t>how profits are divided among shareholders</a:t>
            </a:r>
          </a:p>
          <a:p>
            <a:r>
              <a:rPr lang="en-IE" dirty="0"/>
              <a:t>procedure for winding up the company.</a:t>
            </a:r>
          </a:p>
        </p:txBody>
      </p:sp>
    </p:spTree>
    <p:extLst>
      <p:ext uri="{BB962C8B-B14F-4D97-AF65-F5344CB8AC3E}">
        <p14:creationId xmlns:p14="http://schemas.microsoft.com/office/powerpoint/2010/main" val="809539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3B831-9BAF-CAD8-6F20-C7382A713AFC}"/>
              </a:ext>
            </a:extLst>
          </p:cNvPr>
          <p:cNvSpPr>
            <a:spLocks noGrp="1"/>
          </p:cNvSpPr>
          <p:nvPr>
            <p:ph type="title"/>
          </p:nvPr>
        </p:nvSpPr>
        <p:spPr/>
        <p:txBody>
          <a:bodyPr/>
          <a:lstStyle/>
          <a:p>
            <a:r>
              <a:rPr lang="en-IE" dirty="0"/>
              <a:t>Public limited company (PLC)</a:t>
            </a:r>
          </a:p>
        </p:txBody>
      </p:sp>
      <p:sp>
        <p:nvSpPr>
          <p:cNvPr id="3" name="Content Placeholder 2">
            <a:extLst>
              <a:ext uri="{FF2B5EF4-FFF2-40B4-BE49-F238E27FC236}">
                <a16:creationId xmlns:a16="http://schemas.microsoft.com/office/drawing/2014/main" id="{1D743FD1-54F3-AE69-FC0B-290CA41D999A}"/>
              </a:ext>
            </a:extLst>
          </p:cNvPr>
          <p:cNvSpPr>
            <a:spLocks noGrp="1"/>
          </p:cNvSpPr>
          <p:nvPr>
            <p:ph idx="1"/>
          </p:nvPr>
        </p:nvSpPr>
        <p:spPr/>
        <p:txBody>
          <a:bodyPr/>
          <a:lstStyle/>
          <a:p>
            <a:r>
              <a:rPr lang="en-IE" sz="2000" dirty="0"/>
              <a:t>Formed when a private limited company or other business seeks a stock exchange listing or quotation.</a:t>
            </a:r>
          </a:p>
          <a:p>
            <a:r>
              <a:rPr lang="en-IE" sz="2000" dirty="0"/>
              <a:t>Shares can be bought and sold by the general public.</a:t>
            </a:r>
          </a:p>
          <a:p>
            <a:r>
              <a:rPr lang="en-IE" sz="2000" dirty="0"/>
              <a:t>All public listed companies have PLC after their name and must have at least seven shareholders.</a:t>
            </a:r>
          </a:p>
          <a:p>
            <a:r>
              <a:rPr lang="en-IE" sz="2000" dirty="0"/>
              <a:t>Most Irish PLCs are listed on the Dublin Stock Exchange (bigger companies are listed on the New York or London stock exchanges).</a:t>
            </a:r>
          </a:p>
          <a:p>
            <a:r>
              <a:rPr lang="en-IE" sz="2000" dirty="0"/>
              <a:t>Shareholders have limited liability.</a:t>
            </a:r>
          </a:p>
          <a:p>
            <a:r>
              <a:rPr lang="en-IE" sz="2000" dirty="0"/>
              <a:t>Requires a Memorandum of Association and Articles of Association.</a:t>
            </a:r>
          </a:p>
          <a:p>
            <a:r>
              <a:rPr lang="en-IE" sz="2000" dirty="0"/>
              <a:t>Has a trading certificate and certificate of incorporation from the Companies Registration Office (CRO).</a:t>
            </a:r>
          </a:p>
        </p:txBody>
      </p:sp>
    </p:spTree>
    <p:extLst>
      <p:ext uri="{BB962C8B-B14F-4D97-AF65-F5344CB8AC3E}">
        <p14:creationId xmlns:p14="http://schemas.microsoft.com/office/powerpoint/2010/main" val="106012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B27E-450D-E77B-A9C6-8D612ACFF977}"/>
              </a:ext>
            </a:extLst>
          </p:cNvPr>
          <p:cNvSpPr>
            <a:spLocks noGrp="1"/>
          </p:cNvSpPr>
          <p:nvPr>
            <p:ph type="title"/>
          </p:nvPr>
        </p:nvSpPr>
        <p:spPr/>
        <p:txBody>
          <a:bodyPr/>
          <a:lstStyle/>
          <a:p>
            <a:r>
              <a:rPr lang="en-IE" dirty="0"/>
              <a:t>Public limited company (PLC)</a:t>
            </a:r>
          </a:p>
        </p:txBody>
      </p:sp>
      <p:sp>
        <p:nvSpPr>
          <p:cNvPr id="3" name="Content Placeholder 2">
            <a:extLst>
              <a:ext uri="{FF2B5EF4-FFF2-40B4-BE49-F238E27FC236}">
                <a16:creationId xmlns:a16="http://schemas.microsoft.com/office/drawing/2014/main" id="{F479450B-F67E-45DF-BA5D-0AA03296E438}"/>
              </a:ext>
            </a:extLst>
          </p:cNvPr>
          <p:cNvSpPr>
            <a:spLocks noGrp="1"/>
          </p:cNvSpPr>
          <p:nvPr>
            <p:ph idx="1"/>
          </p:nvPr>
        </p:nvSpPr>
        <p:spPr>
          <a:xfrm>
            <a:off x="737532" y="2075529"/>
            <a:ext cx="10515600" cy="4351338"/>
          </a:xfrm>
        </p:spPr>
        <p:txBody>
          <a:bodyPr/>
          <a:lstStyle/>
          <a:p>
            <a:pPr marL="0" indent="0">
              <a:buNone/>
            </a:pPr>
            <a:r>
              <a:rPr lang="en-IE" b="1" dirty="0">
                <a:solidFill>
                  <a:schemeClr val="accent6">
                    <a:lumMod val="50000"/>
                  </a:schemeClr>
                </a:solidFill>
              </a:rPr>
              <a:t>Benefits:</a:t>
            </a:r>
          </a:p>
          <a:p>
            <a:r>
              <a:rPr lang="en-IE" dirty="0"/>
              <a:t>Better market access due to size</a:t>
            </a:r>
          </a:p>
          <a:p>
            <a:r>
              <a:rPr lang="en-IE" dirty="0"/>
              <a:t>Image: stock exchange listing seen as prestigious</a:t>
            </a:r>
          </a:p>
          <a:p>
            <a:r>
              <a:rPr lang="en-IE" dirty="0"/>
              <a:t>Credit rating: seen as less risky and therefore attracts investors</a:t>
            </a:r>
          </a:p>
          <a:p>
            <a:r>
              <a:rPr lang="en-IE" dirty="0"/>
              <a:t>Limited liability.</a:t>
            </a:r>
          </a:p>
          <a:p>
            <a:pPr marL="0" indent="0">
              <a:buNone/>
            </a:pPr>
            <a:r>
              <a:rPr lang="en-IE" b="1" dirty="0">
                <a:solidFill>
                  <a:schemeClr val="accent6">
                    <a:lumMod val="50000"/>
                  </a:schemeClr>
                </a:solidFill>
              </a:rPr>
              <a:t>Drawbacks: </a:t>
            </a:r>
          </a:p>
          <a:p>
            <a:r>
              <a:rPr lang="en-IE" dirty="0"/>
              <a:t>Expensive to set up</a:t>
            </a:r>
          </a:p>
          <a:p>
            <a:r>
              <a:rPr lang="en-IE" dirty="0"/>
              <a:t>A lot of rules and regulations apply</a:t>
            </a:r>
          </a:p>
          <a:p>
            <a:r>
              <a:rPr lang="en-IE" dirty="0"/>
              <a:t>Vulnerable to takeovers</a:t>
            </a:r>
          </a:p>
          <a:p>
            <a:r>
              <a:rPr lang="en-IE" dirty="0"/>
              <a:t>Profits must be shared between stakeholders.</a:t>
            </a:r>
          </a:p>
        </p:txBody>
      </p:sp>
      <p:pic>
        <p:nvPicPr>
          <p:cNvPr id="9" name="Picture 8" descr="A sign on a building&#10;&#10;AI-generated content may be incorrect.">
            <a:extLst>
              <a:ext uri="{FF2B5EF4-FFF2-40B4-BE49-F238E27FC236}">
                <a16:creationId xmlns:a16="http://schemas.microsoft.com/office/drawing/2014/main" id="{6EA27235-CD34-EED2-5D12-A9C819336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759" y="2144850"/>
            <a:ext cx="2191928" cy="1461999"/>
          </a:xfrm>
          <a:prstGeom prst="rect">
            <a:avLst/>
          </a:prstGeom>
        </p:spPr>
      </p:pic>
      <p:pic>
        <p:nvPicPr>
          <p:cNvPr id="11" name="Picture 10" descr="A plane taking off from a runway&#10;&#10;AI-generated content may be incorrect.">
            <a:extLst>
              <a:ext uri="{FF2B5EF4-FFF2-40B4-BE49-F238E27FC236}">
                <a16:creationId xmlns:a16="http://schemas.microsoft.com/office/drawing/2014/main" id="{9E5EE83E-3EF4-7F31-3EC3-2314C327F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8559" y="4809524"/>
            <a:ext cx="2302042" cy="1530948"/>
          </a:xfrm>
          <a:prstGeom prst="rect">
            <a:avLst/>
          </a:prstGeom>
        </p:spPr>
      </p:pic>
      <p:pic>
        <p:nvPicPr>
          <p:cNvPr id="7" name="Picture 6" descr="A cell phone with a logo on it&#10;&#10;AI-generated content may be incorrect.">
            <a:extLst>
              <a:ext uri="{FF2B5EF4-FFF2-40B4-BE49-F238E27FC236}">
                <a16:creationId xmlns:a16="http://schemas.microsoft.com/office/drawing/2014/main" id="{C85F9BAE-CFB8-74B5-3B17-33CA06655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4626" y="847044"/>
            <a:ext cx="2191929" cy="1643947"/>
          </a:xfrm>
          <a:prstGeom prst="rect">
            <a:avLst/>
          </a:prstGeom>
        </p:spPr>
      </p:pic>
      <p:pic>
        <p:nvPicPr>
          <p:cNvPr id="5" name="Picture 4" descr="A hand holding a cell phone&#10;&#10;AI-generated content may be incorrect.">
            <a:extLst>
              <a:ext uri="{FF2B5EF4-FFF2-40B4-BE49-F238E27FC236}">
                <a16:creationId xmlns:a16="http://schemas.microsoft.com/office/drawing/2014/main" id="{681B116F-B12C-A8A3-68DA-B9ECD8D89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6673" y="3433687"/>
            <a:ext cx="2180029" cy="1635022"/>
          </a:xfrm>
          <a:prstGeom prst="rect">
            <a:avLst/>
          </a:prstGeom>
        </p:spPr>
      </p:pic>
    </p:spTree>
    <p:extLst>
      <p:ext uri="{BB962C8B-B14F-4D97-AF65-F5344CB8AC3E}">
        <p14:creationId xmlns:p14="http://schemas.microsoft.com/office/powerpoint/2010/main" val="3579075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5B1D6-AE43-688E-3EC1-434AE2C5F5F7}"/>
              </a:ext>
            </a:extLst>
          </p:cNvPr>
          <p:cNvSpPr>
            <a:spLocks noGrp="1"/>
          </p:cNvSpPr>
          <p:nvPr>
            <p:ph type="title"/>
          </p:nvPr>
        </p:nvSpPr>
        <p:spPr/>
        <p:txBody>
          <a:bodyPr/>
          <a:lstStyle/>
          <a:p>
            <a:r>
              <a:rPr lang="en-IE" dirty="0"/>
              <a:t>Franchise</a:t>
            </a:r>
          </a:p>
        </p:txBody>
      </p:sp>
      <p:sp>
        <p:nvSpPr>
          <p:cNvPr id="3" name="Content Placeholder 2">
            <a:extLst>
              <a:ext uri="{FF2B5EF4-FFF2-40B4-BE49-F238E27FC236}">
                <a16:creationId xmlns:a16="http://schemas.microsoft.com/office/drawing/2014/main" id="{79570856-DF9B-E94D-613B-5525D4CFBB26}"/>
              </a:ext>
            </a:extLst>
          </p:cNvPr>
          <p:cNvSpPr>
            <a:spLocks noGrp="1"/>
          </p:cNvSpPr>
          <p:nvPr>
            <p:ph idx="1"/>
          </p:nvPr>
        </p:nvSpPr>
        <p:spPr>
          <a:xfrm>
            <a:off x="737532" y="2219908"/>
            <a:ext cx="5194036" cy="4351338"/>
          </a:xfrm>
        </p:spPr>
        <p:txBody>
          <a:bodyPr/>
          <a:lstStyle/>
          <a:p>
            <a:r>
              <a:rPr lang="en-IE" dirty="0"/>
              <a:t>A licensed, well-established, reputable business (the </a:t>
            </a:r>
            <a:r>
              <a:rPr lang="en-IE" i="1" dirty="0">
                <a:solidFill>
                  <a:schemeClr val="accent6">
                    <a:lumMod val="50000"/>
                  </a:schemeClr>
                </a:solidFill>
              </a:rPr>
              <a:t>franchiser</a:t>
            </a:r>
            <a:r>
              <a:rPr lang="en-IE" dirty="0"/>
              <a:t>) rents a complete business idea, including name, logo and products, to someone else (the </a:t>
            </a:r>
            <a:r>
              <a:rPr lang="en-IE" i="1" dirty="0">
                <a:solidFill>
                  <a:schemeClr val="accent6">
                    <a:lumMod val="50000"/>
                  </a:schemeClr>
                </a:solidFill>
              </a:rPr>
              <a:t>franchisee</a:t>
            </a:r>
            <a:r>
              <a:rPr lang="en-IE" dirty="0"/>
              <a:t>).</a:t>
            </a:r>
          </a:p>
          <a:p>
            <a:pPr marL="0" indent="0">
              <a:buNone/>
            </a:pPr>
            <a:r>
              <a:rPr lang="en-IE" i="1" dirty="0">
                <a:solidFill>
                  <a:schemeClr val="accent6">
                    <a:lumMod val="50000"/>
                  </a:schemeClr>
                </a:solidFill>
              </a:rPr>
              <a:t>Examples: </a:t>
            </a:r>
            <a:r>
              <a:rPr lang="en-IE" dirty="0"/>
              <a:t>Eddie Rocket’s, McDonald’s, Bagel Factory</a:t>
            </a:r>
          </a:p>
        </p:txBody>
      </p:sp>
      <p:pic>
        <p:nvPicPr>
          <p:cNvPr id="5" name="Picture 4" descr="People walking on a sidewalk in front of a restaurant&#10;&#10;AI-generated content may be incorrect.">
            <a:extLst>
              <a:ext uri="{FF2B5EF4-FFF2-40B4-BE49-F238E27FC236}">
                <a16:creationId xmlns:a16="http://schemas.microsoft.com/office/drawing/2014/main" id="{54F9D07C-D833-03BE-7F1C-B47D34AB6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568" y="2081541"/>
            <a:ext cx="4476232" cy="2933156"/>
          </a:xfrm>
          <a:prstGeom prst="rect">
            <a:avLst/>
          </a:prstGeom>
        </p:spPr>
      </p:pic>
    </p:spTree>
    <p:extLst>
      <p:ext uri="{BB962C8B-B14F-4D97-AF65-F5344CB8AC3E}">
        <p14:creationId xmlns:p14="http://schemas.microsoft.com/office/powerpoint/2010/main" val="3200104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ADE8-49F6-3BDB-4FC3-76D27FB9DC56}"/>
              </a:ext>
            </a:extLst>
          </p:cNvPr>
          <p:cNvSpPr>
            <a:spLocks noGrp="1"/>
          </p:cNvSpPr>
          <p:nvPr>
            <p:ph type="title"/>
          </p:nvPr>
        </p:nvSpPr>
        <p:spPr/>
        <p:txBody>
          <a:bodyPr/>
          <a:lstStyle/>
          <a:p>
            <a:r>
              <a:rPr lang="en-IE" dirty="0"/>
              <a:t>Franchise</a:t>
            </a:r>
          </a:p>
        </p:txBody>
      </p:sp>
      <p:sp>
        <p:nvSpPr>
          <p:cNvPr id="3" name="Content Placeholder 2">
            <a:extLst>
              <a:ext uri="{FF2B5EF4-FFF2-40B4-BE49-F238E27FC236}">
                <a16:creationId xmlns:a16="http://schemas.microsoft.com/office/drawing/2014/main" id="{F3E570F7-26FE-F996-AE44-03C2D0B1DCB0}"/>
              </a:ext>
            </a:extLst>
          </p:cNvPr>
          <p:cNvSpPr>
            <a:spLocks noGrp="1"/>
          </p:cNvSpPr>
          <p:nvPr>
            <p:ph idx="1"/>
          </p:nvPr>
        </p:nvSpPr>
        <p:spPr/>
        <p:txBody>
          <a:bodyPr/>
          <a:lstStyle/>
          <a:p>
            <a:pPr marL="0" indent="0">
              <a:buNone/>
            </a:pPr>
            <a:r>
              <a:rPr lang="en-IE" b="1" dirty="0">
                <a:solidFill>
                  <a:schemeClr val="accent6">
                    <a:lumMod val="50000"/>
                  </a:schemeClr>
                </a:solidFill>
              </a:rPr>
              <a:t>Advantages for the franchiser:</a:t>
            </a:r>
          </a:p>
          <a:p>
            <a:r>
              <a:rPr lang="en-IE" dirty="0"/>
              <a:t>Allows rapid expansion</a:t>
            </a:r>
          </a:p>
          <a:p>
            <a:r>
              <a:rPr lang="en-IE" dirty="0"/>
              <a:t>Low capital investment</a:t>
            </a:r>
          </a:p>
          <a:p>
            <a:r>
              <a:rPr lang="en-IE" dirty="0"/>
              <a:t>Low risk</a:t>
            </a:r>
          </a:p>
          <a:p>
            <a:r>
              <a:rPr lang="en-IE" dirty="0"/>
              <a:t>Higher return on investment</a:t>
            </a:r>
          </a:p>
          <a:p>
            <a:pPr marL="0" indent="0">
              <a:buNone/>
            </a:pPr>
            <a:r>
              <a:rPr lang="en-IE" b="1" dirty="0">
                <a:solidFill>
                  <a:schemeClr val="accent6">
                    <a:lumMod val="50000"/>
                  </a:schemeClr>
                </a:solidFill>
              </a:rPr>
              <a:t>Disadvantages for the franchiser:</a:t>
            </a:r>
          </a:p>
          <a:p>
            <a:r>
              <a:rPr lang="en-IE" dirty="0"/>
              <a:t>Lower profits</a:t>
            </a:r>
          </a:p>
          <a:p>
            <a:r>
              <a:rPr lang="en-IE" dirty="0"/>
              <a:t>Loss of control</a:t>
            </a:r>
          </a:p>
          <a:p>
            <a:r>
              <a:rPr lang="en-IE" dirty="0"/>
              <a:t>Reputation can be damaged by a poor franchisee</a:t>
            </a:r>
          </a:p>
        </p:txBody>
      </p:sp>
    </p:spTree>
    <p:extLst>
      <p:ext uri="{BB962C8B-B14F-4D97-AF65-F5344CB8AC3E}">
        <p14:creationId xmlns:p14="http://schemas.microsoft.com/office/powerpoint/2010/main" val="4106289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9978-230F-F819-2BE2-C88581BAF8C0}"/>
              </a:ext>
            </a:extLst>
          </p:cNvPr>
          <p:cNvSpPr>
            <a:spLocks noGrp="1"/>
          </p:cNvSpPr>
          <p:nvPr>
            <p:ph type="title"/>
          </p:nvPr>
        </p:nvSpPr>
        <p:spPr/>
        <p:txBody>
          <a:bodyPr/>
          <a:lstStyle/>
          <a:p>
            <a:r>
              <a:rPr lang="en-IE" dirty="0"/>
              <a:t>Franchise</a:t>
            </a:r>
          </a:p>
        </p:txBody>
      </p:sp>
      <p:sp>
        <p:nvSpPr>
          <p:cNvPr id="3" name="Content Placeholder 2">
            <a:extLst>
              <a:ext uri="{FF2B5EF4-FFF2-40B4-BE49-F238E27FC236}">
                <a16:creationId xmlns:a16="http://schemas.microsoft.com/office/drawing/2014/main" id="{6A146009-7835-89EC-CCE1-1F66B3A6FCE4}"/>
              </a:ext>
            </a:extLst>
          </p:cNvPr>
          <p:cNvSpPr>
            <a:spLocks noGrp="1"/>
          </p:cNvSpPr>
          <p:nvPr>
            <p:ph idx="1"/>
          </p:nvPr>
        </p:nvSpPr>
        <p:spPr/>
        <p:txBody>
          <a:bodyPr/>
          <a:lstStyle/>
          <a:p>
            <a:pPr marL="0" indent="0">
              <a:buNone/>
            </a:pPr>
            <a:r>
              <a:rPr lang="en-IE" b="1" dirty="0">
                <a:solidFill>
                  <a:schemeClr val="accent6">
                    <a:lumMod val="50000"/>
                  </a:schemeClr>
                </a:solidFill>
              </a:rPr>
              <a:t>Advantages for the franchisee:</a:t>
            </a:r>
          </a:p>
          <a:p>
            <a:r>
              <a:rPr lang="en-IE" dirty="0"/>
              <a:t>Recognised brand name</a:t>
            </a:r>
          </a:p>
          <a:p>
            <a:r>
              <a:rPr lang="en-IE" dirty="0"/>
              <a:t>Support and training</a:t>
            </a:r>
          </a:p>
          <a:p>
            <a:r>
              <a:rPr lang="en-IE" dirty="0"/>
              <a:t>Cost saving</a:t>
            </a:r>
          </a:p>
          <a:p>
            <a:pPr marL="0" indent="0">
              <a:buNone/>
            </a:pPr>
            <a:r>
              <a:rPr lang="en-IE" b="1" dirty="0">
                <a:solidFill>
                  <a:schemeClr val="accent6">
                    <a:lumMod val="50000"/>
                  </a:schemeClr>
                </a:solidFill>
              </a:rPr>
              <a:t>Disadvantages for the franchisee:</a:t>
            </a:r>
          </a:p>
          <a:p>
            <a:r>
              <a:rPr lang="en-IE" dirty="0"/>
              <a:t>Lower profits</a:t>
            </a:r>
          </a:p>
          <a:p>
            <a:r>
              <a:rPr lang="en-IE" dirty="0"/>
              <a:t>Lack of overall control</a:t>
            </a:r>
          </a:p>
        </p:txBody>
      </p:sp>
    </p:spTree>
    <p:extLst>
      <p:ext uri="{BB962C8B-B14F-4D97-AF65-F5344CB8AC3E}">
        <p14:creationId xmlns:p14="http://schemas.microsoft.com/office/powerpoint/2010/main" val="2678102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EBB0-4C74-5DD4-B0B8-63322853A407}"/>
              </a:ext>
            </a:extLst>
          </p:cNvPr>
          <p:cNvSpPr>
            <a:spLocks noGrp="1"/>
          </p:cNvSpPr>
          <p:nvPr>
            <p:ph type="title"/>
          </p:nvPr>
        </p:nvSpPr>
        <p:spPr/>
        <p:txBody>
          <a:bodyPr/>
          <a:lstStyle/>
          <a:p>
            <a:r>
              <a:rPr lang="en-IE" dirty="0"/>
              <a:t>Co-operatives</a:t>
            </a:r>
          </a:p>
        </p:txBody>
      </p:sp>
      <p:sp>
        <p:nvSpPr>
          <p:cNvPr id="3" name="Content Placeholder 2">
            <a:extLst>
              <a:ext uri="{FF2B5EF4-FFF2-40B4-BE49-F238E27FC236}">
                <a16:creationId xmlns:a16="http://schemas.microsoft.com/office/drawing/2014/main" id="{8C62900F-D6A9-52EC-7495-819FAFD6E26A}"/>
              </a:ext>
            </a:extLst>
          </p:cNvPr>
          <p:cNvSpPr>
            <a:spLocks noGrp="1"/>
          </p:cNvSpPr>
          <p:nvPr>
            <p:ph idx="1"/>
          </p:nvPr>
        </p:nvSpPr>
        <p:spPr/>
        <p:txBody>
          <a:bodyPr/>
          <a:lstStyle/>
          <a:p>
            <a:r>
              <a:rPr lang="en-IE" sz="2000" dirty="0"/>
              <a:t>Businesses that are democratically owned and controlled by their members – the firm’s workers, suppliers or customers. They run the business for mutual benefit.</a:t>
            </a:r>
          </a:p>
          <a:p>
            <a:r>
              <a:rPr lang="en-IE" sz="2000" dirty="0"/>
              <a:t>Types of co-op: producer co-ops, workers’ co-ops, consumer co-ops, financial co-ops (credit unions).</a:t>
            </a:r>
          </a:p>
          <a:p>
            <a:r>
              <a:rPr lang="en-IE" sz="2000" dirty="0"/>
              <a:t>Must register with the Registrar of Friendly Societies as a co-operative and have a minimum of seven members.</a:t>
            </a:r>
          </a:p>
          <a:p>
            <a:r>
              <a:rPr lang="en-IE" sz="2000" dirty="0"/>
              <a:t>Members are protected by limited liability.</a:t>
            </a:r>
          </a:p>
          <a:p>
            <a:r>
              <a:rPr lang="en-IE" sz="2000" dirty="0"/>
              <a:t>A management committee is appointed to run the co-op.</a:t>
            </a:r>
          </a:p>
          <a:p>
            <a:r>
              <a:rPr lang="en-IE" sz="2000" dirty="0"/>
              <a:t>Corporation tax is paid at 12.5% and co-ops must submit an annual audit and file annual returns.</a:t>
            </a:r>
          </a:p>
        </p:txBody>
      </p:sp>
    </p:spTree>
    <p:extLst>
      <p:ext uri="{BB962C8B-B14F-4D97-AF65-F5344CB8AC3E}">
        <p14:creationId xmlns:p14="http://schemas.microsoft.com/office/powerpoint/2010/main" val="1514617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2EAB1-B668-385E-40B4-C7E766523C51}"/>
              </a:ext>
            </a:extLst>
          </p:cNvPr>
          <p:cNvSpPr>
            <a:spLocks noGrp="1"/>
          </p:cNvSpPr>
          <p:nvPr>
            <p:ph type="title"/>
          </p:nvPr>
        </p:nvSpPr>
        <p:spPr/>
        <p:txBody>
          <a:bodyPr/>
          <a:lstStyle/>
          <a:p>
            <a:r>
              <a:rPr lang="en-IE" dirty="0"/>
              <a:t>Co-operatives</a:t>
            </a:r>
          </a:p>
        </p:txBody>
      </p:sp>
      <p:sp>
        <p:nvSpPr>
          <p:cNvPr id="3" name="Content Placeholder 2">
            <a:extLst>
              <a:ext uri="{FF2B5EF4-FFF2-40B4-BE49-F238E27FC236}">
                <a16:creationId xmlns:a16="http://schemas.microsoft.com/office/drawing/2014/main" id="{32165116-10BF-12C1-D506-BF9CF0072BF1}"/>
              </a:ext>
            </a:extLst>
          </p:cNvPr>
          <p:cNvSpPr>
            <a:spLocks noGrp="1"/>
          </p:cNvSpPr>
          <p:nvPr>
            <p:ph idx="1"/>
          </p:nvPr>
        </p:nvSpPr>
        <p:spPr/>
        <p:txBody>
          <a:bodyPr/>
          <a:lstStyle/>
          <a:p>
            <a:pPr marL="0" indent="0">
              <a:buNone/>
            </a:pPr>
            <a:r>
              <a:rPr lang="en-IE" b="1" dirty="0">
                <a:solidFill>
                  <a:schemeClr val="accent6">
                    <a:lumMod val="50000"/>
                  </a:schemeClr>
                </a:solidFill>
              </a:rPr>
              <a:t>Benefits:</a:t>
            </a:r>
          </a:p>
          <a:p>
            <a:r>
              <a:rPr lang="en-IE" dirty="0"/>
              <a:t>Limited liability</a:t>
            </a:r>
          </a:p>
          <a:p>
            <a:r>
              <a:rPr lang="en-IE" dirty="0"/>
              <a:t>12.5% taxation – lower than a sole trader</a:t>
            </a:r>
          </a:p>
          <a:p>
            <a:r>
              <a:rPr lang="en-IE" dirty="0"/>
              <a:t>‘One member, one vote’</a:t>
            </a:r>
          </a:p>
          <a:p>
            <a:pPr marL="0" indent="0">
              <a:buNone/>
            </a:pPr>
            <a:r>
              <a:rPr lang="en-IE" b="1" dirty="0">
                <a:solidFill>
                  <a:schemeClr val="accent6">
                    <a:lumMod val="50000"/>
                  </a:schemeClr>
                </a:solidFill>
              </a:rPr>
              <a:t>Drawbacks:</a:t>
            </a:r>
          </a:p>
          <a:p>
            <a:r>
              <a:rPr lang="en-IE" dirty="0"/>
              <a:t>Registration can be complex and expensive</a:t>
            </a:r>
          </a:p>
          <a:p>
            <a:r>
              <a:rPr lang="en-IE" dirty="0"/>
              <a:t>Profits are shared between members</a:t>
            </a:r>
          </a:p>
          <a:p>
            <a:r>
              <a:rPr lang="en-IE" dirty="0"/>
              <a:t>Lack of capital – difficult to finance growth</a:t>
            </a:r>
          </a:p>
        </p:txBody>
      </p:sp>
      <p:pic>
        <p:nvPicPr>
          <p:cNvPr id="5" name="Picture 4" descr="A sign on a building&#10;&#10;AI-generated content may be incorrect.">
            <a:extLst>
              <a:ext uri="{FF2B5EF4-FFF2-40B4-BE49-F238E27FC236}">
                <a16:creationId xmlns:a16="http://schemas.microsoft.com/office/drawing/2014/main" id="{19A3BD30-6987-241F-AB49-44F624EF8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764" y="2857338"/>
            <a:ext cx="3766368" cy="2512138"/>
          </a:xfrm>
          <a:prstGeom prst="rect">
            <a:avLst/>
          </a:prstGeom>
        </p:spPr>
      </p:pic>
    </p:spTree>
    <p:extLst>
      <p:ext uri="{BB962C8B-B14F-4D97-AF65-F5344CB8AC3E}">
        <p14:creationId xmlns:p14="http://schemas.microsoft.com/office/powerpoint/2010/main" val="4264634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7EE6-F41F-C069-E834-101C99670551}"/>
              </a:ext>
            </a:extLst>
          </p:cNvPr>
          <p:cNvSpPr>
            <a:spLocks noGrp="1"/>
          </p:cNvSpPr>
          <p:nvPr>
            <p:ph type="title"/>
          </p:nvPr>
        </p:nvSpPr>
        <p:spPr/>
        <p:txBody>
          <a:bodyPr/>
          <a:lstStyle/>
          <a:p>
            <a:r>
              <a:rPr lang="en-IE" dirty="0"/>
              <a:t>Public sector organisations</a:t>
            </a:r>
          </a:p>
        </p:txBody>
      </p:sp>
      <p:sp>
        <p:nvSpPr>
          <p:cNvPr id="3" name="Content Placeholder 2">
            <a:extLst>
              <a:ext uri="{FF2B5EF4-FFF2-40B4-BE49-F238E27FC236}">
                <a16:creationId xmlns:a16="http://schemas.microsoft.com/office/drawing/2014/main" id="{A858FA11-A388-1708-06D0-2937E862B4C2}"/>
              </a:ext>
            </a:extLst>
          </p:cNvPr>
          <p:cNvSpPr>
            <a:spLocks noGrp="1"/>
          </p:cNvSpPr>
          <p:nvPr>
            <p:ph idx="1"/>
          </p:nvPr>
        </p:nvSpPr>
        <p:spPr/>
        <p:txBody>
          <a:bodyPr/>
          <a:lstStyle/>
          <a:p>
            <a:r>
              <a:rPr lang="en-IE" sz="2000" dirty="0"/>
              <a:t>Owned, funded or operated by the government.</a:t>
            </a:r>
          </a:p>
          <a:p>
            <a:r>
              <a:rPr lang="en-IE" sz="2000" dirty="0"/>
              <a:t>Set up using special laws and known as statutory companies, or can be registered with the CRO, e.g. CIÉ, ESB, RTÉ.</a:t>
            </a:r>
          </a:p>
          <a:p>
            <a:r>
              <a:rPr lang="en-IE" sz="2000" dirty="0"/>
              <a:t>Each company is responsible to a particular government department.</a:t>
            </a:r>
          </a:p>
          <a:p>
            <a:r>
              <a:rPr lang="en-IE" sz="2000" dirty="0"/>
              <a:t>The minister appoints the board of directors.</a:t>
            </a:r>
          </a:p>
          <a:p>
            <a:r>
              <a:rPr lang="en-IE" sz="2000" dirty="0"/>
              <a:t>The government provides start-up finance and may subsidise losses. It sometimes agrees to repay any loan required.</a:t>
            </a:r>
          </a:p>
          <a:p>
            <a:r>
              <a:rPr lang="en-IE" sz="2000" dirty="0"/>
              <a:t>Profits may be reinvested or paid out in dividends to the government.</a:t>
            </a:r>
          </a:p>
          <a:p>
            <a:r>
              <a:rPr lang="en-IE" sz="2000" dirty="0"/>
              <a:t>Any losses mean the taxpayer is losing money.</a:t>
            </a:r>
          </a:p>
          <a:p>
            <a:r>
              <a:rPr lang="en-IE" sz="2000" dirty="0"/>
              <a:t>Mainly involved in transport (CIÉ), communications (RTÉ), energy (ESB), development (Industrial Development Agency (IDA).</a:t>
            </a:r>
          </a:p>
        </p:txBody>
      </p:sp>
    </p:spTree>
    <p:extLst>
      <p:ext uri="{BB962C8B-B14F-4D97-AF65-F5344CB8AC3E}">
        <p14:creationId xmlns:p14="http://schemas.microsoft.com/office/powerpoint/2010/main" val="105607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893C-BD6A-AE85-03C3-4E2376B1CF56}"/>
              </a:ext>
            </a:extLst>
          </p:cNvPr>
          <p:cNvSpPr>
            <a:spLocks noGrp="1"/>
          </p:cNvSpPr>
          <p:nvPr>
            <p:ph type="title"/>
          </p:nvPr>
        </p:nvSpPr>
        <p:spPr/>
        <p:txBody>
          <a:bodyPr/>
          <a:lstStyle/>
          <a:p>
            <a:r>
              <a:rPr lang="en-IE" dirty="0"/>
              <a:t>Public enterprises</a:t>
            </a:r>
          </a:p>
        </p:txBody>
      </p:sp>
      <p:sp>
        <p:nvSpPr>
          <p:cNvPr id="3" name="Content Placeholder 2">
            <a:extLst>
              <a:ext uri="{FF2B5EF4-FFF2-40B4-BE49-F238E27FC236}">
                <a16:creationId xmlns:a16="http://schemas.microsoft.com/office/drawing/2014/main" id="{EFDAF609-7439-829B-1F4B-7613FEEBFDE8}"/>
              </a:ext>
            </a:extLst>
          </p:cNvPr>
          <p:cNvSpPr>
            <a:spLocks noGrp="1"/>
          </p:cNvSpPr>
          <p:nvPr>
            <p:ph idx="1"/>
          </p:nvPr>
        </p:nvSpPr>
        <p:spPr>
          <a:xfrm>
            <a:off x="737532" y="2219908"/>
            <a:ext cx="6491943" cy="4351338"/>
          </a:xfrm>
        </p:spPr>
        <p:txBody>
          <a:bodyPr/>
          <a:lstStyle/>
          <a:p>
            <a:r>
              <a:rPr lang="en-IE" b="1" dirty="0">
                <a:solidFill>
                  <a:schemeClr val="accent6">
                    <a:lumMod val="50000"/>
                  </a:schemeClr>
                </a:solidFill>
              </a:rPr>
              <a:t>Ownership: </a:t>
            </a:r>
            <a:r>
              <a:rPr lang="en-IE" dirty="0"/>
              <a:t>Government</a:t>
            </a:r>
          </a:p>
          <a:p>
            <a:r>
              <a:rPr lang="en-IE" b="1" dirty="0">
                <a:solidFill>
                  <a:schemeClr val="accent6">
                    <a:lumMod val="50000"/>
                  </a:schemeClr>
                </a:solidFill>
              </a:rPr>
              <a:t>Purpose: </a:t>
            </a:r>
            <a:r>
              <a:rPr lang="en-IE" dirty="0"/>
              <a:t>Providing essential and social services, e.g. HSE, schools, RTÉ, Irish Water</a:t>
            </a:r>
          </a:p>
          <a:p>
            <a:r>
              <a:rPr lang="en-IE" b="1" dirty="0">
                <a:solidFill>
                  <a:schemeClr val="accent6">
                    <a:lumMod val="50000"/>
                  </a:schemeClr>
                </a:solidFill>
              </a:rPr>
              <a:t>Profit: </a:t>
            </a:r>
            <a:r>
              <a:rPr lang="en-IE" dirty="0"/>
              <a:t>Either returned to the government or reinvested in the company</a:t>
            </a:r>
          </a:p>
          <a:p>
            <a:r>
              <a:rPr lang="en-IE" b="1" dirty="0">
                <a:solidFill>
                  <a:schemeClr val="accent6">
                    <a:lumMod val="50000"/>
                  </a:schemeClr>
                </a:solidFill>
              </a:rPr>
              <a:t>Regulation: </a:t>
            </a:r>
            <a:r>
              <a:rPr lang="en-IE" dirty="0"/>
              <a:t>Companies Act 2014</a:t>
            </a:r>
          </a:p>
          <a:p>
            <a:r>
              <a:rPr lang="en-IE" b="1" dirty="0">
                <a:solidFill>
                  <a:schemeClr val="accent6">
                    <a:lumMod val="50000"/>
                  </a:schemeClr>
                </a:solidFill>
              </a:rPr>
              <a:t>Management: </a:t>
            </a:r>
            <a:r>
              <a:rPr lang="en-IE" dirty="0"/>
              <a:t>Owned and run by the state. Under the aegis of a government minister.</a:t>
            </a:r>
          </a:p>
        </p:txBody>
      </p:sp>
      <p:pic>
        <p:nvPicPr>
          <p:cNvPr id="5" name="Picture 4" descr="A close-up of a sign&#10;&#10;AI-generated content may be incorrect.">
            <a:extLst>
              <a:ext uri="{FF2B5EF4-FFF2-40B4-BE49-F238E27FC236}">
                <a16:creationId xmlns:a16="http://schemas.microsoft.com/office/drawing/2014/main" id="{1717A8B6-F1FB-56B4-EF6D-9E9EFE087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475" y="2219908"/>
            <a:ext cx="4200525" cy="3322681"/>
          </a:xfrm>
          <a:prstGeom prst="rect">
            <a:avLst/>
          </a:prstGeom>
        </p:spPr>
      </p:pic>
    </p:spTree>
    <p:extLst>
      <p:ext uri="{BB962C8B-B14F-4D97-AF65-F5344CB8AC3E}">
        <p14:creationId xmlns:p14="http://schemas.microsoft.com/office/powerpoint/2010/main" val="15031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CDC8-F208-8BE4-3147-FB9D6950F924}"/>
              </a:ext>
            </a:extLst>
          </p:cNvPr>
          <p:cNvSpPr>
            <a:spLocks noGrp="1"/>
          </p:cNvSpPr>
          <p:nvPr>
            <p:ph type="title"/>
          </p:nvPr>
        </p:nvSpPr>
        <p:spPr/>
        <p:txBody>
          <a:bodyPr/>
          <a:lstStyle/>
          <a:p>
            <a:r>
              <a:rPr lang="en-IE" dirty="0"/>
              <a:t>Public sector organisations</a:t>
            </a:r>
          </a:p>
        </p:txBody>
      </p:sp>
      <p:sp>
        <p:nvSpPr>
          <p:cNvPr id="3" name="Content Placeholder 2">
            <a:extLst>
              <a:ext uri="{FF2B5EF4-FFF2-40B4-BE49-F238E27FC236}">
                <a16:creationId xmlns:a16="http://schemas.microsoft.com/office/drawing/2014/main" id="{5E92A076-C983-C0FA-29EF-BC0659491FAF}"/>
              </a:ext>
            </a:extLst>
          </p:cNvPr>
          <p:cNvSpPr>
            <a:spLocks noGrp="1"/>
          </p:cNvSpPr>
          <p:nvPr>
            <p:ph idx="1"/>
          </p:nvPr>
        </p:nvSpPr>
        <p:spPr/>
        <p:txBody>
          <a:bodyPr/>
          <a:lstStyle/>
          <a:p>
            <a:pPr marL="0" indent="0">
              <a:buNone/>
            </a:pPr>
            <a:r>
              <a:rPr lang="en-IE" b="1" dirty="0">
                <a:solidFill>
                  <a:schemeClr val="accent6">
                    <a:lumMod val="50000"/>
                  </a:schemeClr>
                </a:solidFill>
              </a:rPr>
              <a:t>Benefits:</a:t>
            </a:r>
          </a:p>
          <a:p>
            <a:r>
              <a:rPr lang="en-IE" dirty="0"/>
              <a:t>Employ almost 75,000 people</a:t>
            </a:r>
          </a:p>
          <a:p>
            <a:r>
              <a:rPr lang="en-IE" dirty="0"/>
              <a:t>Provide essential services</a:t>
            </a:r>
          </a:p>
          <a:p>
            <a:r>
              <a:rPr lang="en-IE" dirty="0"/>
              <a:t>Government receives income</a:t>
            </a:r>
          </a:p>
          <a:p>
            <a:pPr marL="0" indent="0">
              <a:buNone/>
            </a:pPr>
            <a:r>
              <a:rPr lang="en-IE" b="1" dirty="0">
                <a:solidFill>
                  <a:schemeClr val="accent6">
                    <a:lumMod val="50000"/>
                  </a:schemeClr>
                </a:solidFill>
              </a:rPr>
              <a:t>Drawbacks:</a:t>
            </a:r>
          </a:p>
          <a:p>
            <a:r>
              <a:rPr lang="en-IE" dirty="0"/>
              <a:t>Several are loss-making</a:t>
            </a:r>
          </a:p>
          <a:p>
            <a:r>
              <a:rPr lang="en-IE" dirty="0"/>
              <a:t>Decisions made by government appointees who may not have relevant experience</a:t>
            </a:r>
          </a:p>
          <a:p>
            <a:r>
              <a:rPr lang="en-IE" dirty="0"/>
              <a:t>Little incentive to run the company efficiently</a:t>
            </a:r>
          </a:p>
        </p:txBody>
      </p:sp>
      <p:pic>
        <p:nvPicPr>
          <p:cNvPr id="5" name="Picture 4" descr="A diagram of a public sector&#10;&#10;AI-generated content may be incorrect.">
            <a:extLst>
              <a:ext uri="{FF2B5EF4-FFF2-40B4-BE49-F238E27FC236}">
                <a16:creationId xmlns:a16="http://schemas.microsoft.com/office/drawing/2014/main" id="{85D11483-1F92-15FA-F6A2-787128DA212F}"/>
              </a:ext>
            </a:extLst>
          </p:cNvPr>
          <p:cNvPicPr>
            <a:picLocks noChangeAspect="1"/>
          </p:cNvPicPr>
          <p:nvPr/>
        </p:nvPicPr>
        <p:blipFill>
          <a:blip r:embed="rId2">
            <a:extLst>
              <a:ext uri="{28A0092B-C50C-407E-A947-70E740481C1C}">
                <a14:useLocalDpi xmlns:a14="http://schemas.microsoft.com/office/drawing/2010/main" val="0"/>
              </a:ext>
            </a:extLst>
          </a:blip>
          <a:srcRect t="13607"/>
          <a:stretch/>
        </p:blipFill>
        <p:spPr>
          <a:xfrm>
            <a:off x="7327232" y="1000319"/>
            <a:ext cx="3925900" cy="3655901"/>
          </a:xfrm>
          <a:prstGeom prst="rect">
            <a:avLst/>
          </a:prstGeom>
        </p:spPr>
      </p:pic>
    </p:spTree>
    <p:extLst>
      <p:ext uri="{BB962C8B-B14F-4D97-AF65-F5344CB8AC3E}">
        <p14:creationId xmlns:p14="http://schemas.microsoft.com/office/powerpoint/2010/main" val="2194222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0C6D-7674-FA8C-1AFC-5B3A901BAC35}"/>
              </a:ext>
            </a:extLst>
          </p:cNvPr>
          <p:cNvSpPr>
            <a:spLocks noGrp="1"/>
          </p:cNvSpPr>
          <p:nvPr>
            <p:ph type="title"/>
          </p:nvPr>
        </p:nvSpPr>
        <p:spPr/>
        <p:txBody>
          <a:bodyPr/>
          <a:lstStyle/>
          <a:p>
            <a:r>
              <a:rPr lang="en-IE" dirty="0"/>
              <a:t>Partnerships</a:t>
            </a:r>
          </a:p>
        </p:txBody>
      </p:sp>
      <p:sp>
        <p:nvSpPr>
          <p:cNvPr id="3" name="Content Placeholder 2">
            <a:extLst>
              <a:ext uri="{FF2B5EF4-FFF2-40B4-BE49-F238E27FC236}">
                <a16:creationId xmlns:a16="http://schemas.microsoft.com/office/drawing/2014/main" id="{92240442-A4A1-0185-95DD-33ADB1AE9658}"/>
              </a:ext>
            </a:extLst>
          </p:cNvPr>
          <p:cNvSpPr>
            <a:spLocks noGrp="1"/>
          </p:cNvSpPr>
          <p:nvPr>
            <p:ph idx="1"/>
          </p:nvPr>
        </p:nvSpPr>
        <p:spPr/>
        <p:txBody>
          <a:bodyPr/>
          <a:lstStyle/>
          <a:p>
            <a:r>
              <a:rPr lang="en-IE" sz="2000" dirty="0"/>
              <a:t>Two or more people (up to 20, or 50 for a financial organisation) forms a business relationship.</a:t>
            </a:r>
          </a:p>
          <a:p>
            <a:r>
              <a:rPr lang="en-IE" sz="2000" dirty="0"/>
              <a:t>Profits are shared equally or as in the deed of partnership.</a:t>
            </a:r>
          </a:p>
          <a:p>
            <a:r>
              <a:rPr lang="en-IE" sz="2000" dirty="0"/>
              <a:t>All partners have unlimited liability.</a:t>
            </a:r>
          </a:p>
          <a:p>
            <a:r>
              <a:rPr lang="en-IE" sz="2000" dirty="0"/>
              <a:t>Partners are likely to have access to larger amounts of capital.</a:t>
            </a:r>
          </a:p>
          <a:p>
            <a:r>
              <a:rPr lang="en-IE" sz="2000" dirty="0"/>
              <a:t>The partnership can be terminated if one person dies or becomes bankrupt or if the partners agree to dissolve it or continue with a new partnership.</a:t>
            </a:r>
          </a:p>
          <a:p>
            <a:r>
              <a:rPr lang="en-IE" sz="2000" dirty="0"/>
              <a:t>Must register with the Revenue Commissioners for tax.</a:t>
            </a:r>
          </a:p>
          <a:p>
            <a:r>
              <a:rPr lang="en-IE" sz="2000" dirty="0"/>
              <a:t>It is advisable that the partners have their agreement in writing in case of conflict.</a:t>
            </a:r>
          </a:p>
        </p:txBody>
      </p:sp>
    </p:spTree>
    <p:extLst>
      <p:ext uri="{BB962C8B-B14F-4D97-AF65-F5344CB8AC3E}">
        <p14:creationId xmlns:p14="http://schemas.microsoft.com/office/powerpoint/2010/main" val="703240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2F67-2581-0D38-A9A0-FB8853AB291C}"/>
              </a:ext>
            </a:extLst>
          </p:cNvPr>
          <p:cNvSpPr>
            <a:spLocks noGrp="1"/>
          </p:cNvSpPr>
          <p:nvPr>
            <p:ph type="title"/>
          </p:nvPr>
        </p:nvSpPr>
        <p:spPr/>
        <p:txBody>
          <a:bodyPr/>
          <a:lstStyle/>
          <a:p>
            <a:r>
              <a:rPr lang="en-IE" dirty="0"/>
              <a:t>Partnerships</a:t>
            </a:r>
          </a:p>
        </p:txBody>
      </p:sp>
      <p:sp>
        <p:nvSpPr>
          <p:cNvPr id="3" name="Content Placeholder 2">
            <a:extLst>
              <a:ext uri="{FF2B5EF4-FFF2-40B4-BE49-F238E27FC236}">
                <a16:creationId xmlns:a16="http://schemas.microsoft.com/office/drawing/2014/main" id="{2DE3F9EC-FD69-B1EF-1370-30235955F2DA}"/>
              </a:ext>
            </a:extLst>
          </p:cNvPr>
          <p:cNvSpPr>
            <a:spLocks noGrp="1"/>
          </p:cNvSpPr>
          <p:nvPr>
            <p:ph idx="1"/>
          </p:nvPr>
        </p:nvSpPr>
        <p:spPr/>
        <p:txBody>
          <a:bodyPr/>
          <a:lstStyle/>
          <a:p>
            <a:pPr marL="0" indent="0">
              <a:buNone/>
            </a:pPr>
            <a:r>
              <a:rPr lang="en-IE" b="1" dirty="0">
                <a:solidFill>
                  <a:schemeClr val="accent6">
                    <a:lumMod val="50000"/>
                  </a:schemeClr>
                </a:solidFill>
              </a:rPr>
              <a:t>Benefits:</a:t>
            </a:r>
          </a:p>
          <a:p>
            <a:r>
              <a:rPr lang="en-IE" dirty="0"/>
              <a:t>Easy to set up and run</a:t>
            </a:r>
          </a:p>
          <a:p>
            <a:r>
              <a:rPr lang="en-IE" dirty="0"/>
              <a:t>Decisions shared between partners</a:t>
            </a:r>
          </a:p>
          <a:p>
            <a:r>
              <a:rPr lang="en-IE" dirty="0"/>
              <a:t>Easier access to finance than for a sole trader</a:t>
            </a:r>
          </a:p>
          <a:p>
            <a:pPr marL="0" indent="0">
              <a:buNone/>
            </a:pPr>
            <a:r>
              <a:rPr lang="en-IE" b="1" dirty="0">
                <a:solidFill>
                  <a:schemeClr val="accent6">
                    <a:lumMod val="50000"/>
                  </a:schemeClr>
                </a:solidFill>
              </a:rPr>
              <a:t>Drawbacks:</a:t>
            </a:r>
          </a:p>
          <a:p>
            <a:r>
              <a:rPr lang="en-IE" dirty="0"/>
              <a:t>Unlimited liability</a:t>
            </a:r>
          </a:p>
          <a:p>
            <a:r>
              <a:rPr lang="en-IE" dirty="0"/>
              <a:t>Decision-making can be slow; conflict possible</a:t>
            </a:r>
          </a:p>
          <a:p>
            <a:r>
              <a:rPr lang="en-IE" dirty="0"/>
              <a:t>Profits shared between partners</a:t>
            </a:r>
          </a:p>
        </p:txBody>
      </p:sp>
      <p:pic>
        <p:nvPicPr>
          <p:cNvPr id="5" name="Picture 4" descr="A group of people sitting around a table shaking hands&#10;&#10;AI-generated content may be incorrect.">
            <a:extLst>
              <a:ext uri="{FF2B5EF4-FFF2-40B4-BE49-F238E27FC236}">
                <a16:creationId xmlns:a16="http://schemas.microsoft.com/office/drawing/2014/main" id="{DABC4936-DE7D-838A-B5B6-2C0F20189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042" y="858441"/>
            <a:ext cx="4199426" cy="2846095"/>
          </a:xfrm>
          <a:prstGeom prst="rect">
            <a:avLst/>
          </a:prstGeom>
        </p:spPr>
      </p:pic>
    </p:spTree>
    <p:extLst>
      <p:ext uri="{BB962C8B-B14F-4D97-AF65-F5344CB8AC3E}">
        <p14:creationId xmlns:p14="http://schemas.microsoft.com/office/powerpoint/2010/main" val="2258393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3444-81AC-F0BD-BAAE-186E4E88A40F}"/>
              </a:ext>
            </a:extLst>
          </p:cNvPr>
          <p:cNvSpPr>
            <a:spLocks noGrp="1"/>
          </p:cNvSpPr>
          <p:nvPr>
            <p:ph type="title"/>
          </p:nvPr>
        </p:nvSpPr>
        <p:spPr/>
        <p:txBody>
          <a:bodyPr/>
          <a:lstStyle/>
          <a:p>
            <a:r>
              <a:rPr lang="en-IE" dirty="0"/>
              <a:t>Why business structures change</a:t>
            </a:r>
          </a:p>
        </p:txBody>
      </p:sp>
      <p:sp>
        <p:nvSpPr>
          <p:cNvPr id="3" name="Content Placeholder 2">
            <a:extLst>
              <a:ext uri="{FF2B5EF4-FFF2-40B4-BE49-F238E27FC236}">
                <a16:creationId xmlns:a16="http://schemas.microsoft.com/office/drawing/2014/main" id="{E253D737-9882-3E44-D5DC-EFB7277C40CB}"/>
              </a:ext>
            </a:extLst>
          </p:cNvPr>
          <p:cNvSpPr>
            <a:spLocks noGrp="1"/>
          </p:cNvSpPr>
          <p:nvPr>
            <p:ph idx="1"/>
          </p:nvPr>
        </p:nvSpPr>
        <p:spPr/>
        <p:txBody>
          <a:bodyPr/>
          <a:lstStyle/>
          <a:p>
            <a:pPr marL="0" indent="0">
              <a:buNone/>
            </a:pPr>
            <a:r>
              <a:rPr lang="en-IE" b="1" dirty="0">
                <a:solidFill>
                  <a:schemeClr val="accent6">
                    <a:lumMod val="50000"/>
                  </a:schemeClr>
                </a:solidFill>
              </a:rPr>
              <a:t>Reasons for changing legal structure:</a:t>
            </a:r>
          </a:p>
          <a:p>
            <a:r>
              <a:rPr lang="en-IE" dirty="0"/>
              <a:t>Raising finance</a:t>
            </a:r>
          </a:p>
          <a:p>
            <a:r>
              <a:rPr lang="en-IE" dirty="0"/>
              <a:t>Reducing risk</a:t>
            </a:r>
          </a:p>
          <a:p>
            <a:r>
              <a:rPr lang="en-IE" dirty="0"/>
              <a:t>Bringing in new skills</a:t>
            </a:r>
          </a:p>
          <a:p>
            <a:r>
              <a:rPr lang="en-IE" dirty="0"/>
              <a:t>Lower tax rates</a:t>
            </a:r>
          </a:p>
          <a:p>
            <a:r>
              <a:rPr lang="en-IE" dirty="0"/>
              <a:t>To regain control</a:t>
            </a:r>
          </a:p>
          <a:p>
            <a:r>
              <a:rPr lang="en-IE" dirty="0"/>
              <a:t>To help marketing</a:t>
            </a:r>
          </a:p>
        </p:txBody>
      </p:sp>
      <p:pic>
        <p:nvPicPr>
          <p:cNvPr id="7" name="Picture 6" descr="A person typing on a computer&#10;&#10;AI-generated content may be incorrect.">
            <a:extLst>
              <a:ext uri="{FF2B5EF4-FFF2-40B4-BE49-F238E27FC236}">
                <a16:creationId xmlns:a16="http://schemas.microsoft.com/office/drawing/2014/main" id="{11AC5DB1-065B-95DB-AD3D-D5079331E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842" y="2686610"/>
            <a:ext cx="4747928" cy="2795900"/>
          </a:xfrm>
          <a:prstGeom prst="rect">
            <a:avLst/>
          </a:prstGeom>
        </p:spPr>
      </p:pic>
    </p:spTree>
    <p:extLst>
      <p:ext uri="{BB962C8B-B14F-4D97-AF65-F5344CB8AC3E}">
        <p14:creationId xmlns:p14="http://schemas.microsoft.com/office/powerpoint/2010/main" val="3554790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5FF8-3521-5795-C932-8124BEFB6BEF}"/>
              </a:ext>
            </a:extLst>
          </p:cNvPr>
          <p:cNvSpPr>
            <a:spLocks noGrp="1"/>
          </p:cNvSpPr>
          <p:nvPr>
            <p:ph type="title"/>
          </p:nvPr>
        </p:nvSpPr>
        <p:spPr/>
        <p:txBody>
          <a:bodyPr/>
          <a:lstStyle/>
          <a:p>
            <a:r>
              <a:rPr lang="en-IE" dirty="0"/>
              <a:t>Privatisation and nationalisation</a:t>
            </a:r>
          </a:p>
        </p:txBody>
      </p:sp>
      <p:sp>
        <p:nvSpPr>
          <p:cNvPr id="3" name="Content Placeholder 2">
            <a:extLst>
              <a:ext uri="{FF2B5EF4-FFF2-40B4-BE49-F238E27FC236}">
                <a16:creationId xmlns:a16="http://schemas.microsoft.com/office/drawing/2014/main" id="{A55664F8-B6F7-DED9-081A-DB351E5EEDD9}"/>
              </a:ext>
            </a:extLst>
          </p:cNvPr>
          <p:cNvSpPr>
            <a:spLocks noGrp="1"/>
          </p:cNvSpPr>
          <p:nvPr>
            <p:ph idx="1"/>
          </p:nvPr>
        </p:nvSpPr>
        <p:spPr>
          <a:xfrm>
            <a:off x="737532" y="2219908"/>
            <a:ext cx="10367615" cy="4351338"/>
          </a:xfrm>
        </p:spPr>
        <p:txBody>
          <a:bodyPr/>
          <a:lstStyle/>
          <a:p>
            <a:pPr marL="0" indent="0">
              <a:buNone/>
            </a:pPr>
            <a:r>
              <a:rPr lang="en-IE" b="1" dirty="0">
                <a:solidFill>
                  <a:schemeClr val="accent6">
                    <a:lumMod val="50000"/>
                  </a:schemeClr>
                </a:solidFill>
              </a:rPr>
              <a:t>Privatisation: </a:t>
            </a:r>
            <a:r>
              <a:rPr lang="en-IE" dirty="0"/>
              <a:t>A state-owned firm is sold to private enterprise by a share flotation. Ownership and control are transferred from the government to private investors.</a:t>
            </a:r>
          </a:p>
          <a:p>
            <a:pPr marL="0" indent="0">
              <a:buNone/>
            </a:pPr>
            <a:r>
              <a:rPr lang="en-IE" b="1" dirty="0">
                <a:solidFill>
                  <a:schemeClr val="accent6">
                    <a:lumMod val="50000"/>
                  </a:schemeClr>
                </a:solidFill>
              </a:rPr>
              <a:t>Benefits of privatisation:</a:t>
            </a:r>
          </a:p>
          <a:p>
            <a:r>
              <a:rPr lang="en-IE" dirty="0"/>
              <a:t>Government received revenue from the sale</a:t>
            </a:r>
          </a:p>
          <a:p>
            <a:r>
              <a:rPr lang="en-IE" dirty="0"/>
              <a:t>Can improve efficiency</a:t>
            </a:r>
          </a:p>
          <a:p>
            <a:r>
              <a:rPr lang="en-IE" dirty="0"/>
              <a:t>Reduces political interference</a:t>
            </a:r>
          </a:p>
          <a:p>
            <a:r>
              <a:rPr lang="en-IE" dirty="0"/>
              <a:t>Easier to expand.</a:t>
            </a:r>
          </a:p>
        </p:txBody>
      </p:sp>
    </p:spTree>
    <p:extLst>
      <p:ext uri="{BB962C8B-B14F-4D97-AF65-F5344CB8AC3E}">
        <p14:creationId xmlns:p14="http://schemas.microsoft.com/office/powerpoint/2010/main" val="2010125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3BDBD-CAC4-DA7B-7B5D-9E2CDA840ABC}"/>
              </a:ext>
            </a:extLst>
          </p:cNvPr>
          <p:cNvSpPr>
            <a:spLocks noGrp="1"/>
          </p:cNvSpPr>
          <p:nvPr>
            <p:ph type="title"/>
          </p:nvPr>
        </p:nvSpPr>
        <p:spPr/>
        <p:txBody>
          <a:bodyPr/>
          <a:lstStyle/>
          <a:p>
            <a:r>
              <a:rPr lang="en-IE" dirty="0"/>
              <a:t>Privatisation and nationalisation</a:t>
            </a:r>
          </a:p>
        </p:txBody>
      </p:sp>
      <p:sp>
        <p:nvSpPr>
          <p:cNvPr id="3" name="Content Placeholder 2">
            <a:extLst>
              <a:ext uri="{FF2B5EF4-FFF2-40B4-BE49-F238E27FC236}">
                <a16:creationId xmlns:a16="http://schemas.microsoft.com/office/drawing/2014/main" id="{37C01D18-7F50-E45D-8521-FEF41CB9ADDE}"/>
              </a:ext>
            </a:extLst>
          </p:cNvPr>
          <p:cNvSpPr>
            <a:spLocks noGrp="1"/>
          </p:cNvSpPr>
          <p:nvPr>
            <p:ph idx="1"/>
          </p:nvPr>
        </p:nvSpPr>
        <p:spPr>
          <a:xfrm>
            <a:off x="737532" y="2219908"/>
            <a:ext cx="7239405" cy="4351338"/>
          </a:xfrm>
        </p:spPr>
        <p:txBody>
          <a:bodyPr/>
          <a:lstStyle/>
          <a:p>
            <a:pPr marL="0" indent="0">
              <a:buNone/>
            </a:pPr>
            <a:r>
              <a:rPr lang="en-IE" b="1" dirty="0">
                <a:solidFill>
                  <a:schemeClr val="accent6">
                    <a:lumMod val="50000"/>
                  </a:schemeClr>
                </a:solidFill>
              </a:rPr>
              <a:t>Nationalisation: </a:t>
            </a:r>
            <a:r>
              <a:rPr lang="en-IE" dirty="0"/>
              <a:t>Transferring the ownership of a privately owned asset or company to the state. Ownership and control are transferred from private investors to the government.</a:t>
            </a:r>
          </a:p>
          <a:p>
            <a:pPr marL="0" indent="0">
              <a:buNone/>
            </a:pPr>
            <a:r>
              <a:rPr lang="en-IE" b="1" dirty="0">
                <a:solidFill>
                  <a:schemeClr val="accent6">
                    <a:lumMod val="50000"/>
                  </a:schemeClr>
                </a:solidFill>
              </a:rPr>
              <a:t>Benefits of nationalisation:</a:t>
            </a:r>
          </a:p>
          <a:p>
            <a:r>
              <a:rPr lang="en-IE" dirty="0"/>
              <a:t>Key public services are controlled by the state</a:t>
            </a:r>
          </a:p>
          <a:p>
            <a:r>
              <a:rPr lang="en-IE" dirty="0"/>
              <a:t>Greater security for employees</a:t>
            </a:r>
          </a:p>
          <a:p>
            <a:r>
              <a:rPr lang="en-IE" dirty="0"/>
              <a:t>Protection against monopolies</a:t>
            </a:r>
          </a:p>
          <a:p>
            <a:r>
              <a:rPr lang="en-IE" dirty="0"/>
              <a:t>Government revenue.</a:t>
            </a:r>
          </a:p>
        </p:txBody>
      </p:sp>
      <p:pic>
        <p:nvPicPr>
          <p:cNvPr id="5" name="Picture 4" descr="A group of people sitting around a long table&#10;&#10;AI-generated content may be incorrect.">
            <a:extLst>
              <a:ext uri="{FF2B5EF4-FFF2-40B4-BE49-F238E27FC236}">
                <a16:creationId xmlns:a16="http://schemas.microsoft.com/office/drawing/2014/main" id="{9E0C8643-5AD6-3CDF-CB4B-72C91F4B0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012" y="849077"/>
            <a:ext cx="3100456" cy="4465355"/>
          </a:xfrm>
          <a:prstGeom prst="rect">
            <a:avLst/>
          </a:prstGeom>
        </p:spPr>
      </p:pic>
    </p:spTree>
    <p:extLst>
      <p:ext uri="{BB962C8B-B14F-4D97-AF65-F5344CB8AC3E}">
        <p14:creationId xmlns:p14="http://schemas.microsoft.com/office/powerpoint/2010/main" val="1047698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11A5-3490-33AA-6A6F-667951CC6254}"/>
              </a:ext>
            </a:extLst>
          </p:cNvPr>
          <p:cNvSpPr>
            <a:spLocks noGrp="1"/>
          </p:cNvSpPr>
          <p:nvPr>
            <p:ph type="title"/>
          </p:nvPr>
        </p:nvSpPr>
        <p:spPr/>
        <p:txBody>
          <a:bodyPr/>
          <a:lstStyle/>
          <a:p>
            <a:r>
              <a:rPr lang="en-IE" dirty="0"/>
              <a:t>Credits</a:t>
            </a:r>
          </a:p>
        </p:txBody>
      </p:sp>
      <p:sp>
        <p:nvSpPr>
          <p:cNvPr id="3" name="Content Placeholder 2">
            <a:extLst>
              <a:ext uri="{FF2B5EF4-FFF2-40B4-BE49-F238E27FC236}">
                <a16:creationId xmlns:a16="http://schemas.microsoft.com/office/drawing/2014/main" id="{05757EB4-E64D-BFBE-3C6B-E85551BBA2C5}"/>
              </a:ext>
            </a:extLst>
          </p:cNvPr>
          <p:cNvSpPr>
            <a:spLocks noGrp="1"/>
          </p:cNvSpPr>
          <p:nvPr>
            <p:ph idx="1"/>
          </p:nvPr>
        </p:nvSpPr>
        <p:spPr/>
        <p:txBody>
          <a:bodyPr/>
          <a:lstStyle/>
          <a:p>
            <a:r>
              <a:rPr lang="en-IE" dirty="0" err="1"/>
              <a:t>Alamy</a:t>
            </a:r>
            <a:endParaRPr lang="en-IE" dirty="0"/>
          </a:p>
          <a:p>
            <a:r>
              <a:rPr lang="en-IE" dirty="0"/>
              <a:t>Shutterstock</a:t>
            </a:r>
          </a:p>
          <a:p>
            <a:r>
              <a:rPr lang="en-IE" dirty="0"/>
              <a:t>CSO</a:t>
            </a:r>
          </a:p>
        </p:txBody>
      </p:sp>
    </p:spTree>
    <p:extLst>
      <p:ext uri="{BB962C8B-B14F-4D97-AF65-F5344CB8AC3E}">
        <p14:creationId xmlns:p14="http://schemas.microsoft.com/office/powerpoint/2010/main" val="316152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FE26-1961-7786-B958-6724AF4C5E13}"/>
              </a:ext>
            </a:extLst>
          </p:cNvPr>
          <p:cNvSpPr>
            <a:spLocks noGrp="1"/>
          </p:cNvSpPr>
          <p:nvPr>
            <p:ph type="title"/>
          </p:nvPr>
        </p:nvSpPr>
        <p:spPr/>
        <p:txBody>
          <a:bodyPr/>
          <a:lstStyle/>
          <a:p>
            <a:r>
              <a:rPr lang="en-IE" dirty="0"/>
              <a:t>Contribution of public/semi-state enterprises</a:t>
            </a:r>
          </a:p>
        </p:txBody>
      </p:sp>
      <p:sp>
        <p:nvSpPr>
          <p:cNvPr id="3" name="Content Placeholder 2">
            <a:extLst>
              <a:ext uri="{FF2B5EF4-FFF2-40B4-BE49-F238E27FC236}">
                <a16:creationId xmlns:a16="http://schemas.microsoft.com/office/drawing/2014/main" id="{6D409989-0DAF-087F-04CF-91CC660975EC}"/>
              </a:ext>
            </a:extLst>
          </p:cNvPr>
          <p:cNvSpPr>
            <a:spLocks noGrp="1"/>
          </p:cNvSpPr>
          <p:nvPr>
            <p:ph idx="1"/>
          </p:nvPr>
        </p:nvSpPr>
        <p:spPr/>
        <p:txBody>
          <a:bodyPr/>
          <a:lstStyle/>
          <a:p>
            <a:r>
              <a:rPr lang="en-IE" b="1" dirty="0">
                <a:solidFill>
                  <a:schemeClr val="accent6">
                    <a:lumMod val="50000"/>
                  </a:schemeClr>
                </a:solidFill>
              </a:rPr>
              <a:t>Employment: </a:t>
            </a:r>
            <a:r>
              <a:rPr lang="en-IE" dirty="0"/>
              <a:t>Over 400,000 people are employed in the public sector. This reduces unemployment rate and expenditure on social protection. Higher employment leads to increased spending in local areas, and higher sales and profits for local businesses. This is called the multiplier effect.</a:t>
            </a:r>
          </a:p>
          <a:p>
            <a:r>
              <a:rPr lang="en-IE" b="1" dirty="0">
                <a:solidFill>
                  <a:schemeClr val="accent6">
                    <a:lumMod val="50000"/>
                  </a:schemeClr>
                </a:solidFill>
              </a:rPr>
              <a:t>Essential services: </a:t>
            </a:r>
            <a:r>
              <a:rPr lang="en-IE" dirty="0"/>
              <a:t>Public enterprises provide services that private enterprises would find commercially unviable, e.g. bus routes to rural areas. This is called a public services obligation.</a:t>
            </a:r>
          </a:p>
          <a:p>
            <a:r>
              <a:rPr lang="en-IE" b="1" dirty="0">
                <a:solidFill>
                  <a:schemeClr val="accent6">
                    <a:lumMod val="50000"/>
                  </a:schemeClr>
                </a:solidFill>
              </a:rPr>
              <a:t>Government revenue: </a:t>
            </a:r>
            <a:r>
              <a:rPr lang="en-IE" dirty="0"/>
              <a:t>Public enterprises provide revenue through taxes. This revenue is used to fund essential services, e.g. health and education, and local authorities, which use it to improve facilities and services e.g. parking and roads.</a:t>
            </a:r>
          </a:p>
        </p:txBody>
      </p:sp>
    </p:spTree>
    <p:extLst>
      <p:ext uri="{BB962C8B-B14F-4D97-AF65-F5344CB8AC3E}">
        <p14:creationId xmlns:p14="http://schemas.microsoft.com/office/powerpoint/2010/main" val="262566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31CC-4023-6C1A-66DA-BCDF079F7365}"/>
              </a:ext>
            </a:extLst>
          </p:cNvPr>
          <p:cNvSpPr>
            <a:spLocks noGrp="1"/>
          </p:cNvSpPr>
          <p:nvPr>
            <p:ph type="title"/>
          </p:nvPr>
        </p:nvSpPr>
        <p:spPr/>
        <p:txBody>
          <a:bodyPr/>
          <a:lstStyle/>
          <a:p>
            <a:r>
              <a:rPr lang="en-IE" dirty="0"/>
              <a:t>Private companies</a:t>
            </a:r>
          </a:p>
        </p:txBody>
      </p:sp>
      <p:sp>
        <p:nvSpPr>
          <p:cNvPr id="3" name="Content Placeholder 2">
            <a:extLst>
              <a:ext uri="{FF2B5EF4-FFF2-40B4-BE49-F238E27FC236}">
                <a16:creationId xmlns:a16="http://schemas.microsoft.com/office/drawing/2014/main" id="{96F4004F-1106-628D-D0DE-7DB90BA4D0AE}"/>
              </a:ext>
            </a:extLst>
          </p:cNvPr>
          <p:cNvSpPr>
            <a:spLocks noGrp="1"/>
          </p:cNvSpPr>
          <p:nvPr>
            <p:ph idx="1"/>
          </p:nvPr>
        </p:nvSpPr>
        <p:spPr>
          <a:xfrm>
            <a:off x="737532" y="3210508"/>
            <a:ext cx="10515600" cy="4351338"/>
          </a:xfrm>
        </p:spPr>
        <p:txBody>
          <a:bodyPr/>
          <a:lstStyle/>
          <a:p>
            <a:r>
              <a:rPr lang="en-IE" b="1" dirty="0">
                <a:solidFill>
                  <a:schemeClr val="accent6">
                    <a:lumMod val="50000"/>
                  </a:schemeClr>
                </a:solidFill>
              </a:rPr>
              <a:t>Ownership: </a:t>
            </a:r>
            <a:r>
              <a:rPr lang="en-IE" dirty="0"/>
              <a:t>Private individuals or companies</a:t>
            </a:r>
          </a:p>
          <a:p>
            <a:r>
              <a:rPr lang="en-IE" b="1" dirty="0">
                <a:solidFill>
                  <a:schemeClr val="accent6">
                    <a:lumMod val="50000"/>
                  </a:schemeClr>
                </a:solidFill>
              </a:rPr>
              <a:t>Purpose: </a:t>
            </a:r>
            <a:r>
              <a:rPr lang="en-IE" dirty="0"/>
              <a:t>To maximise profits for their stakeholders and owners</a:t>
            </a:r>
          </a:p>
          <a:p>
            <a:r>
              <a:rPr lang="en-IE" b="1" dirty="0">
                <a:solidFill>
                  <a:schemeClr val="accent6">
                    <a:lumMod val="50000"/>
                  </a:schemeClr>
                </a:solidFill>
              </a:rPr>
              <a:t>Profit: </a:t>
            </a:r>
            <a:r>
              <a:rPr lang="en-IE" dirty="0"/>
              <a:t>Either reinvested in the company or paid to the shareholders as dividends</a:t>
            </a:r>
          </a:p>
          <a:p>
            <a:r>
              <a:rPr lang="en-IE" b="1" dirty="0">
                <a:solidFill>
                  <a:schemeClr val="accent6">
                    <a:lumMod val="50000"/>
                  </a:schemeClr>
                </a:solidFill>
              </a:rPr>
              <a:t>Regulations: </a:t>
            </a:r>
            <a:r>
              <a:rPr lang="en-IE" dirty="0"/>
              <a:t>Companies Act 2014</a:t>
            </a:r>
          </a:p>
          <a:p>
            <a:r>
              <a:rPr lang="en-IE" b="1" dirty="0">
                <a:solidFill>
                  <a:schemeClr val="accent6">
                    <a:lumMod val="50000"/>
                  </a:schemeClr>
                </a:solidFill>
              </a:rPr>
              <a:t>Management: </a:t>
            </a:r>
            <a:r>
              <a:rPr lang="en-IE" dirty="0"/>
              <a:t>Shareholders. A registered company must have a company secretary.</a:t>
            </a:r>
          </a:p>
        </p:txBody>
      </p:sp>
      <p:pic>
        <p:nvPicPr>
          <p:cNvPr id="5" name="Picture 4" descr="A group of people sitting in chairs&#10;&#10;AI-generated content may be incorrect.">
            <a:extLst>
              <a:ext uri="{FF2B5EF4-FFF2-40B4-BE49-F238E27FC236}">
                <a16:creationId xmlns:a16="http://schemas.microsoft.com/office/drawing/2014/main" id="{EF347E53-A8AF-3DED-69D0-176FCCFB5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950" y="853127"/>
            <a:ext cx="3179829" cy="2120921"/>
          </a:xfrm>
          <a:prstGeom prst="rect">
            <a:avLst/>
          </a:prstGeom>
        </p:spPr>
      </p:pic>
    </p:spTree>
    <p:extLst>
      <p:ext uri="{BB962C8B-B14F-4D97-AF65-F5344CB8AC3E}">
        <p14:creationId xmlns:p14="http://schemas.microsoft.com/office/powerpoint/2010/main" val="192325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2B4A-F538-39B6-5FC5-95B2ED0472A4}"/>
              </a:ext>
            </a:extLst>
          </p:cNvPr>
          <p:cNvSpPr>
            <a:spLocks noGrp="1"/>
          </p:cNvSpPr>
          <p:nvPr>
            <p:ph type="title"/>
          </p:nvPr>
        </p:nvSpPr>
        <p:spPr/>
        <p:txBody>
          <a:bodyPr/>
          <a:lstStyle/>
          <a:p>
            <a:r>
              <a:rPr lang="en-IE" dirty="0"/>
              <a:t>Contribution of private enterprise</a:t>
            </a:r>
          </a:p>
        </p:txBody>
      </p:sp>
      <p:sp>
        <p:nvSpPr>
          <p:cNvPr id="3" name="Content Placeholder 2">
            <a:extLst>
              <a:ext uri="{FF2B5EF4-FFF2-40B4-BE49-F238E27FC236}">
                <a16:creationId xmlns:a16="http://schemas.microsoft.com/office/drawing/2014/main" id="{4C113640-FC5C-82EE-3912-7CCFA4E2B5F1}"/>
              </a:ext>
            </a:extLst>
          </p:cNvPr>
          <p:cNvSpPr>
            <a:spLocks noGrp="1"/>
          </p:cNvSpPr>
          <p:nvPr>
            <p:ph idx="1"/>
          </p:nvPr>
        </p:nvSpPr>
        <p:spPr/>
        <p:txBody>
          <a:bodyPr/>
          <a:lstStyle/>
          <a:p>
            <a:r>
              <a:rPr lang="en-IE" b="1" dirty="0">
                <a:solidFill>
                  <a:schemeClr val="accent6">
                    <a:lumMod val="50000"/>
                  </a:schemeClr>
                </a:solidFill>
              </a:rPr>
              <a:t>Provides employment: </a:t>
            </a:r>
            <a:r>
              <a:rPr lang="en-IE" dirty="0"/>
              <a:t>This reduces unemployment and government spending on social protection. Employees spend their earnings locally, contributing to the growth of local business.</a:t>
            </a:r>
          </a:p>
          <a:p>
            <a:r>
              <a:rPr lang="en-IE" b="1" dirty="0">
                <a:solidFill>
                  <a:schemeClr val="accent6">
                    <a:lumMod val="50000"/>
                  </a:schemeClr>
                </a:solidFill>
              </a:rPr>
              <a:t>Innovation: </a:t>
            </a:r>
            <a:r>
              <a:rPr lang="en-IE" dirty="0"/>
              <a:t>Many companies invest in research and development (R&amp;D) to develop new technologies.</a:t>
            </a:r>
          </a:p>
          <a:p>
            <a:r>
              <a:rPr lang="en-IE" b="1" dirty="0">
                <a:solidFill>
                  <a:schemeClr val="accent6">
                    <a:lumMod val="50000"/>
                  </a:schemeClr>
                </a:solidFill>
              </a:rPr>
              <a:t>Encourages enterprise: </a:t>
            </a:r>
            <a:r>
              <a:rPr lang="en-IE" dirty="0"/>
              <a:t>Successful private enterprises may encourage other entrepreneurs to set up new enterprises. This creates a positive enterprise culture, which encourages further economic growth.</a:t>
            </a:r>
          </a:p>
          <a:p>
            <a:r>
              <a:rPr lang="en-IE" b="1" dirty="0">
                <a:solidFill>
                  <a:schemeClr val="accent6">
                    <a:lumMod val="50000"/>
                  </a:schemeClr>
                </a:solidFill>
              </a:rPr>
              <a:t>Provides goods and services: </a:t>
            </a:r>
            <a:r>
              <a:rPr lang="en-IE" dirty="0"/>
              <a:t>Provides consumers with goods and services.</a:t>
            </a:r>
          </a:p>
        </p:txBody>
      </p:sp>
    </p:spTree>
    <p:extLst>
      <p:ext uri="{BB962C8B-B14F-4D97-AF65-F5344CB8AC3E}">
        <p14:creationId xmlns:p14="http://schemas.microsoft.com/office/powerpoint/2010/main" val="329758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AC67-8A01-13C5-0A9F-AF55F2399E01}"/>
              </a:ext>
            </a:extLst>
          </p:cNvPr>
          <p:cNvSpPr>
            <a:spLocks noGrp="1"/>
          </p:cNvSpPr>
          <p:nvPr>
            <p:ph type="title"/>
          </p:nvPr>
        </p:nvSpPr>
        <p:spPr/>
        <p:txBody>
          <a:bodyPr/>
          <a:lstStyle/>
          <a:p>
            <a:r>
              <a:rPr lang="en-IE" dirty="0"/>
              <a:t>Not-for-profit enterprises</a:t>
            </a:r>
          </a:p>
        </p:txBody>
      </p:sp>
      <p:sp>
        <p:nvSpPr>
          <p:cNvPr id="3" name="Content Placeholder 2">
            <a:extLst>
              <a:ext uri="{FF2B5EF4-FFF2-40B4-BE49-F238E27FC236}">
                <a16:creationId xmlns:a16="http://schemas.microsoft.com/office/drawing/2014/main" id="{DBA974B8-CD8E-BE52-1456-84B1DB7C9875}"/>
              </a:ext>
            </a:extLst>
          </p:cNvPr>
          <p:cNvSpPr>
            <a:spLocks noGrp="1"/>
          </p:cNvSpPr>
          <p:nvPr>
            <p:ph idx="1"/>
          </p:nvPr>
        </p:nvSpPr>
        <p:spPr>
          <a:xfrm>
            <a:off x="737532" y="2468072"/>
            <a:ext cx="10006668" cy="4351338"/>
          </a:xfrm>
        </p:spPr>
        <p:txBody>
          <a:bodyPr/>
          <a:lstStyle/>
          <a:p>
            <a:pPr marL="0" indent="0">
              <a:buNone/>
            </a:pPr>
            <a:r>
              <a:rPr lang="en-IE" dirty="0"/>
              <a:t>These include charities, social enterprises and non-governmental organisations (NGOs).</a:t>
            </a:r>
          </a:p>
          <a:p>
            <a:r>
              <a:rPr lang="en-IE" b="1" dirty="0">
                <a:solidFill>
                  <a:schemeClr val="accent6">
                    <a:lumMod val="50000"/>
                  </a:schemeClr>
                </a:solidFill>
              </a:rPr>
              <a:t>Ownership: </a:t>
            </a:r>
            <a:r>
              <a:rPr lang="en-IE" dirty="0"/>
              <a:t>No one person or group</a:t>
            </a:r>
          </a:p>
          <a:p>
            <a:r>
              <a:rPr lang="en-IE" b="1" dirty="0">
                <a:solidFill>
                  <a:schemeClr val="accent6">
                    <a:lumMod val="50000"/>
                  </a:schemeClr>
                </a:solidFill>
              </a:rPr>
              <a:t>Purpose: </a:t>
            </a:r>
            <a:r>
              <a:rPr lang="en-IE" dirty="0"/>
              <a:t>Focuses on a particular social cause</a:t>
            </a:r>
          </a:p>
          <a:p>
            <a:r>
              <a:rPr lang="en-IE" b="1" dirty="0">
                <a:solidFill>
                  <a:schemeClr val="accent6">
                    <a:lumMod val="50000"/>
                  </a:schemeClr>
                </a:solidFill>
              </a:rPr>
              <a:t>Profit: </a:t>
            </a:r>
            <a:r>
              <a:rPr lang="en-IE" dirty="0"/>
              <a:t>Goes back into running the company</a:t>
            </a:r>
          </a:p>
          <a:p>
            <a:r>
              <a:rPr lang="en-IE" b="1" dirty="0">
                <a:solidFill>
                  <a:schemeClr val="accent6">
                    <a:lumMod val="50000"/>
                  </a:schemeClr>
                </a:solidFill>
              </a:rPr>
              <a:t>Regulation: </a:t>
            </a:r>
            <a:r>
              <a:rPr lang="en-IE" dirty="0"/>
              <a:t>Charities Regulatory Authority (also called the Charities Regulator), which ensures that all charities comply with the Charities Act 2009</a:t>
            </a:r>
          </a:p>
          <a:p>
            <a:r>
              <a:rPr lang="en-IE" b="1" dirty="0">
                <a:solidFill>
                  <a:schemeClr val="accent6">
                    <a:lumMod val="50000"/>
                  </a:schemeClr>
                </a:solidFill>
              </a:rPr>
              <a:t>Management: </a:t>
            </a:r>
            <a:r>
              <a:rPr lang="en-IE" dirty="0"/>
              <a:t>Usually controlled by a board of members who are elected by members.</a:t>
            </a:r>
          </a:p>
        </p:txBody>
      </p:sp>
    </p:spTree>
    <p:extLst>
      <p:ext uri="{BB962C8B-B14F-4D97-AF65-F5344CB8AC3E}">
        <p14:creationId xmlns:p14="http://schemas.microsoft.com/office/powerpoint/2010/main" val="782901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28BF-121E-1B6B-A955-998085F8123A}"/>
              </a:ext>
            </a:extLst>
          </p:cNvPr>
          <p:cNvSpPr>
            <a:spLocks noGrp="1"/>
          </p:cNvSpPr>
          <p:nvPr>
            <p:ph type="title"/>
          </p:nvPr>
        </p:nvSpPr>
        <p:spPr/>
        <p:txBody>
          <a:bodyPr/>
          <a:lstStyle/>
          <a:p>
            <a:r>
              <a:rPr lang="en-IE" dirty="0"/>
              <a:t>Social enterprises</a:t>
            </a:r>
          </a:p>
        </p:txBody>
      </p:sp>
      <p:sp>
        <p:nvSpPr>
          <p:cNvPr id="3" name="Content Placeholder 2">
            <a:extLst>
              <a:ext uri="{FF2B5EF4-FFF2-40B4-BE49-F238E27FC236}">
                <a16:creationId xmlns:a16="http://schemas.microsoft.com/office/drawing/2014/main" id="{FFAFC551-7484-A563-9D1D-E96574801EDD}"/>
              </a:ext>
            </a:extLst>
          </p:cNvPr>
          <p:cNvSpPr>
            <a:spLocks noGrp="1"/>
          </p:cNvSpPr>
          <p:nvPr>
            <p:ph idx="1"/>
          </p:nvPr>
        </p:nvSpPr>
        <p:spPr>
          <a:xfrm>
            <a:off x="737531" y="2219908"/>
            <a:ext cx="10608247" cy="4351338"/>
          </a:xfrm>
        </p:spPr>
        <p:txBody>
          <a:bodyPr/>
          <a:lstStyle/>
          <a:p>
            <a:r>
              <a:rPr lang="en-IE" dirty="0"/>
              <a:t>Put people and community ahead of personal and private gain. Tackle social, economic and environmental issues.</a:t>
            </a:r>
          </a:p>
          <a:p>
            <a:r>
              <a:rPr lang="en-IE" dirty="0"/>
              <a:t>Most profits are used to fund social programmes.</a:t>
            </a:r>
          </a:p>
          <a:p>
            <a:r>
              <a:rPr lang="en-IE" dirty="0"/>
              <a:t>Obtain finance by selling goods and services.</a:t>
            </a:r>
          </a:p>
          <a:p>
            <a:r>
              <a:rPr lang="en-IE" dirty="0"/>
              <a:t>Differ from charities in that they generate sustainable revenue.</a:t>
            </a:r>
          </a:p>
          <a:p>
            <a:r>
              <a:rPr lang="en-IE" dirty="0"/>
              <a:t>Use as many volunteers as possible to keep wage costs low. Prioritise hiring workers on Jobseeker’s Allowance.</a:t>
            </a:r>
          </a:p>
          <a:p>
            <a:r>
              <a:rPr lang="en-IE" dirty="0"/>
              <a:t>No specific company format. Can be a company limited by shares, a company limited by guarantee, or can have charitable status.</a:t>
            </a:r>
          </a:p>
          <a:p>
            <a:r>
              <a:rPr lang="en-IE" dirty="0"/>
              <a:t>Constitution often based on what the founders of the enterprise decided was the best fit.</a:t>
            </a:r>
          </a:p>
        </p:txBody>
      </p:sp>
    </p:spTree>
    <p:extLst>
      <p:ext uri="{BB962C8B-B14F-4D97-AF65-F5344CB8AC3E}">
        <p14:creationId xmlns:p14="http://schemas.microsoft.com/office/powerpoint/2010/main" val="404445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6926-082C-E742-BFD1-FCA3C1AD7888}"/>
              </a:ext>
            </a:extLst>
          </p:cNvPr>
          <p:cNvSpPr>
            <a:spLocks noGrp="1"/>
          </p:cNvSpPr>
          <p:nvPr>
            <p:ph type="title"/>
          </p:nvPr>
        </p:nvSpPr>
        <p:spPr/>
        <p:txBody>
          <a:bodyPr/>
          <a:lstStyle/>
          <a:p>
            <a:r>
              <a:rPr lang="en-IE" dirty="0"/>
              <a:t>Non-governmental organisations (NGOs)</a:t>
            </a:r>
          </a:p>
        </p:txBody>
      </p:sp>
      <p:sp>
        <p:nvSpPr>
          <p:cNvPr id="3" name="Content Placeholder 2">
            <a:extLst>
              <a:ext uri="{FF2B5EF4-FFF2-40B4-BE49-F238E27FC236}">
                <a16:creationId xmlns:a16="http://schemas.microsoft.com/office/drawing/2014/main" id="{E264451A-429F-9494-010E-A28E0489F852}"/>
              </a:ext>
            </a:extLst>
          </p:cNvPr>
          <p:cNvSpPr>
            <a:spLocks noGrp="1"/>
          </p:cNvSpPr>
          <p:nvPr>
            <p:ph idx="1"/>
          </p:nvPr>
        </p:nvSpPr>
        <p:spPr>
          <a:xfrm>
            <a:off x="737532" y="2219908"/>
            <a:ext cx="8539818" cy="4351338"/>
          </a:xfrm>
        </p:spPr>
        <p:txBody>
          <a:bodyPr/>
          <a:lstStyle/>
          <a:p>
            <a:r>
              <a:rPr lang="en-IE" dirty="0"/>
              <a:t>Fundamentally non-profit, comprising voluntary groups organised on a local or national level.</a:t>
            </a:r>
          </a:p>
          <a:p>
            <a:r>
              <a:rPr lang="en-IE" dirty="0"/>
              <a:t>Steered by people who share a common interest and goal.</a:t>
            </a:r>
          </a:p>
          <a:p>
            <a:r>
              <a:rPr lang="en-IE" dirty="0"/>
              <a:t>Carry out humanitarian work and represent people who face inequalities.</a:t>
            </a:r>
          </a:p>
          <a:p>
            <a:r>
              <a:rPr lang="en-IE" dirty="0"/>
              <a:t>Most are established using the framework of a company limited by guarantee (CLG).</a:t>
            </a:r>
          </a:p>
          <a:p>
            <a:r>
              <a:rPr lang="en-IE" dirty="0"/>
              <a:t>Must have a Memorandum of Association and Articles of Association.</a:t>
            </a:r>
          </a:p>
          <a:p>
            <a:r>
              <a:rPr lang="en-IE" i="1" dirty="0">
                <a:solidFill>
                  <a:schemeClr val="accent6">
                    <a:lumMod val="50000"/>
                  </a:schemeClr>
                </a:solidFill>
              </a:rPr>
              <a:t>Examples</a:t>
            </a:r>
            <a:r>
              <a:rPr lang="en-IE" dirty="0"/>
              <a:t>: National Youth Council of Ireland, National Women’s Council of Ireland, Irish Red Cross.</a:t>
            </a:r>
          </a:p>
        </p:txBody>
      </p:sp>
      <p:pic>
        <p:nvPicPr>
          <p:cNvPr id="5" name="Picture 4" descr="A group of people in yellow jackets&#10;&#10;AI-generated content may be incorrect.">
            <a:extLst>
              <a:ext uri="{FF2B5EF4-FFF2-40B4-BE49-F238E27FC236}">
                <a16:creationId xmlns:a16="http://schemas.microsoft.com/office/drawing/2014/main" id="{15D2F3D5-3479-DDDA-DD75-72A8F6279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004" y="2219908"/>
            <a:ext cx="2956996" cy="2076250"/>
          </a:xfrm>
          <a:prstGeom prst="rect">
            <a:avLst/>
          </a:prstGeom>
        </p:spPr>
      </p:pic>
    </p:spTree>
    <p:extLst>
      <p:ext uri="{BB962C8B-B14F-4D97-AF65-F5344CB8AC3E}">
        <p14:creationId xmlns:p14="http://schemas.microsoft.com/office/powerpoint/2010/main" val="1682655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484</TotalTime>
  <Words>2387</Words>
  <Application>Microsoft Office PowerPoint</Application>
  <PresentationFormat>Widescreen</PresentationFormat>
  <Paragraphs>270</Paragraphs>
  <Slides>36</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Aptos</vt:lpstr>
      <vt:lpstr>Arial</vt:lpstr>
      <vt:lpstr>Office Theme</vt:lpstr>
      <vt:lpstr>PowerPoint Presentation</vt:lpstr>
      <vt:lpstr>Forms of Business</vt:lpstr>
      <vt:lpstr>Public enterprises</vt:lpstr>
      <vt:lpstr>Contribution of public/semi-state enterprises</vt:lpstr>
      <vt:lpstr>Private companies</vt:lpstr>
      <vt:lpstr>Contribution of private enterprise</vt:lpstr>
      <vt:lpstr>Not-for-profit enterprises</vt:lpstr>
      <vt:lpstr>Social enterprises</vt:lpstr>
      <vt:lpstr>Non-governmental organisations (NGOs)</vt:lpstr>
      <vt:lpstr>Companies limited by guarantee (CLG)</vt:lpstr>
      <vt:lpstr>Charities</vt:lpstr>
      <vt:lpstr>Charity test</vt:lpstr>
      <vt:lpstr>Types of ownership structure</vt:lpstr>
      <vt:lpstr>Sole trader</vt:lpstr>
      <vt:lpstr>Sole trader</vt:lpstr>
      <vt:lpstr>Private limited company (company limited by shares)</vt:lpstr>
      <vt:lpstr>Private limited company</vt:lpstr>
      <vt:lpstr>Private limited company</vt:lpstr>
      <vt:lpstr>Designated activity company (DAC)</vt:lpstr>
      <vt:lpstr>Designated activity company (DAC)</vt:lpstr>
      <vt:lpstr>Designated activity company (DAC)</vt:lpstr>
      <vt:lpstr>Public limited company (PLC)</vt:lpstr>
      <vt:lpstr>Public limited company (PLC)</vt:lpstr>
      <vt:lpstr>Franchise</vt:lpstr>
      <vt:lpstr>Franchise</vt:lpstr>
      <vt:lpstr>Franchise</vt:lpstr>
      <vt:lpstr>Co-operatives</vt:lpstr>
      <vt:lpstr>Co-operatives</vt:lpstr>
      <vt:lpstr>Public sector organisations</vt:lpstr>
      <vt:lpstr>Public sector organisations</vt:lpstr>
      <vt:lpstr>Partnerships</vt:lpstr>
      <vt:lpstr>Partnerships</vt:lpstr>
      <vt:lpstr>Why business structures change</vt:lpstr>
      <vt:lpstr>Privatisation and nationalisation</vt:lpstr>
      <vt:lpstr>Privatisation and nationalisation</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Eimear Flynn</dc:creator>
  <cp:lastModifiedBy>Eimear Flynn</cp:lastModifiedBy>
  <cp:revision>30</cp:revision>
  <dcterms:created xsi:type="dcterms:W3CDTF">2024-11-08T16:15:21Z</dcterms:created>
  <dcterms:modified xsi:type="dcterms:W3CDTF">2025-04-11T10:24:26Z</dcterms:modified>
</cp:coreProperties>
</file>