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8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39C97-3DD3-4164-8AA3-4AEE48F9A489}" type="datetimeFigureOut">
              <a:rPr lang="en-IE" smtClean="0"/>
              <a:t>11/04/2025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2A5F1-C124-40D0-B4C9-9BCD1EADF521}" type="slidenum">
              <a:rPr lang="en-IE" smtClean="0"/>
              <a:t>‹#›</a:t>
            </a:fld>
            <a:endParaRPr lang="en-IE"/>
          </a:p>
        </p:txBody>
      </p:sp>
    </p:spTree>
    <p:extLst>
      <p:ext uri="{BB962C8B-B14F-4D97-AF65-F5344CB8AC3E}">
        <p14:creationId xmlns:p14="http://schemas.microsoft.com/office/powerpoint/2010/main" val="276618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DD2A5F1-C124-40D0-B4C9-9BCD1EADF521}" type="slidenum">
              <a:rPr lang="en-IE" smtClean="0"/>
              <a:t>5</a:t>
            </a:fld>
            <a:endParaRPr lang="en-IE"/>
          </a:p>
        </p:txBody>
      </p:sp>
    </p:spTree>
    <p:extLst>
      <p:ext uri="{BB962C8B-B14F-4D97-AF65-F5344CB8AC3E}">
        <p14:creationId xmlns:p14="http://schemas.microsoft.com/office/powerpoint/2010/main" val="29550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DD2A5F1-C124-40D0-B4C9-9BCD1EADF521}" type="slidenum">
              <a:rPr lang="en-IE" smtClean="0"/>
              <a:t>14</a:t>
            </a:fld>
            <a:endParaRPr lang="en-IE"/>
          </a:p>
        </p:txBody>
      </p:sp>
    </p:spTree>
    <p:extLst>
      <p:ext uri="{BB962C8B-B14F-4D97-AF65-F5344CB8AC3E}">
        <p14:creationId xmlns:p14="http://schemas.microsoft.com/office/powerpoint/2010/main" val="322725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DD2A5F1-C124-40D0-B4C9-9BCD1EADF521}" type="slidenum">
              <a:rPr lang="en-IE" smtClean="0"/>
              <a:t>23</a:t>
            </a:fld>
            <a:endParaRPr lang="en-IE"/>
          </a:p>
        </p:txBody>
      </p:sp>
    </p:spTree>
    <p:extLst>
      <p:ext uri="{BB962C8B-B14F-4D97-AF65-F5344CB8AC3E}">
        <p14:creationId xmlns:p14="http://schemas.microsoft.com/office/powerpoint/2010/main" val="260636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9FFB5E-D7D4-7DD1-E2E4-8C8E59E9CBE5}"/>
              </a:ext>
            </a:extLst>
          </p:cNvPr>
          <p:cNvSpPr txBox="1"/>
          <p:nvPr userDrawn="1"/>
        </p:nvSpPr>
        <p:spPr>
          <a:xfrm>
            <a:off x="2595554" y="5528345"/>
            <a:ext cx="7000891" cy="707886"/>
          </a:xfrm>
          <a:prstGeom prst="rect">
            <a:avLst/>
          </a:prstGeom>
          <a:noFill/>
        </p:spPr>
        <p:txBody>
          <a:bodyPr wrap="none" rtlCol="0">
            <a:spAutoFit/>
          </a:bodyPr>
          <a:lstStyle/>
          <a:p>
            <a:r>
              <a:rPr lang="en-US" sz="4000" b="1" dirty="0">
                <a:solidFill>
                  <a:schemeClr val="bg1"/>
                </a:solidFill>
                <a:latin typeface="Aptos" panose="020B0004020202020204" pitchFamily="34" charset="0"/>
                <a:cs typeface="Kartika" panose="020B0502040204020203" pitchFamily="18" charset="0"/>
              </a:rPr>
              <a:t>Key Stakeholders in Business</a:t>
            </a:r>
            <a:endParaRPr lang="en-IE" sz="4000" b="1" dirty="0">
              <a:solidFill>
                <a:schemeClr val="bg1"/>
              </a:solidFill>
              <a:latin typeface="Aptos" panose="020B0004020202020204" pitchFamily="34" charset="0"/>
              <a:cs typeface="Kartika" panose="020B0502040204020203" pitchFamily="18" charset="0"/>
            </a:endParaRPr>
          </a:p>
        </p:txBody>
      </p:sp>
      <p:pic>
        <p:nvPicPr>
          <p:cNvPr id="4" name="Picture 3" descr="A colorful triangle shapes on a dark background&#10;&#10;AI-generated content may be incorrect.">
            <a:extLst>
              <a:ext uri="{FF2B5EF4-FFF2-40B4-BE49-F238E27FC236}">
                <a16:creationId xmlns:a16="http://schemas.microsoft.com/office/drawing/2014/main" id="{6E9A0E08-0590-E12B-2C2C-F6D27151DE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141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3AED-DAD9-9494-CD7E-CC96A66138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016B864-7609-1D55-8DF9-D7C005240C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83C1AB1-42D3-C38E-2092-035FD0637E24}"/>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3FCB2A88-0C3B-2B8A-17CE-8FCB9E496FC3}"/>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603496D4-B47D-8548-2D25-6EC951195A5F}"/>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89448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2207C-34F3-4E40-8303-191C1708D75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14AD496-04E2-3AB9-5664-CA9D20CE24C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AD4A16E-1445-8CEF-4AAC-08873F1393A1}"/>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8511B89B-4572-4041-E87A-E674F71F9022}"/>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7F8757D2-AC15-5891-6C58-90829495536F}"/>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78391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A white background with blue text&#10;&#10;AI-generated content may be incorrect.">
            <a:extLst>
              <a:ext uri="{FF2B5EF4-FFF2-40B4-BE49-F238E27FC236}">
                <a16:creationId xmlns:a16="http://schemas.microsoft.com/office/drawing/2014/main" id="{3EF16B0A-F918-9C42-1734-66605A4038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le 1">
            <a:extLst>
              <a:ext uri="{FF2B5EF4-FFF2-40B4-BE49-F238E27FC236}">
                <a16:creationId xmlns:a16="http://schemas.microsoft.com/office/drawing/2014/main" id="{23FE0708-9ED9-780F-A1E9-568870B467F5}"/>
              </a:ext>
            </a:extLst>
          </p:cNvPr>
          <p:cNvSpPr>
            <a:spLocks noGrp="1"/>
          </p:cNvSpPr>
          <p:nvPr>
            <p:ph type="title"/>
          </p:nvPr>
        </p:nvSpPr>
        <p:spPr>
          <a:xfrm>
            <a:off x="737532" y="1375490"/>
            <a:ext cx="10515600" cy="557664"/>
          </a:xfrm>
          <a:prstGeom prst="rect">
            <a:avLst/>
          </a:prstGeom>
        </p:spPr>
        <p:txBody>
          <a:bodyPr/>
          <a:lstStyle>
            <a:lvl1pPr>
              <a:defRPr sz="3600" b="1">
                <a:solidFill>
                  <a:srgbClr val="3F007E"/>
                </a:solidFill>
                <a:latin typeface="+mj-lt"/>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B710D881-872A-644F-BBB3-50EEB59B544C}"/>
              </a:ext>
            </a:extLst>
          </p:cNvPr>
          <p:cNvSpPr>
            <a:spLocks noGrp="1"/>
          </p:cNvSpPr>
          <p:nvPr>
            <p:ph idx="1"/>
          </p:nvPr>
        </p:nvSpPr>
        <p:spPr>
          <a:xfrm>
            <a:off x="737532" y="2219908"/>
            <a:ext cx="10515600" cy="4351338"/>
          </a:xfrm>
          <a:prstGeom prst="rect">
            <a:avLst/>
          </a:prstGeom>
        </p:spPr>
        <p:txBody>
          <a:bodyPr/>
          <a:lstStyle>
            <a:lvl1pPr marL="270000" indent="-270000">
              <a:lnSpc>
                <a:spcPct val="100000"/>
              </a:lnSpc>
              <a:spcBef>
                <a:spcPts val="0"/>
              </a:spcBef>
              <a:spcAft>
                <a:spcPts val="1000"/>
              </a:spcAft>
              <a:buClr>
                <a:schemeClr val="accent6">
                  <a:lumMod val="50000"/>
                </a:schemeClr>
              </a:buClr>
              <a:defRPr sz="2200"/>
            </a:lvl1pPr>
          </a:lstStyle>
          <a:p>
            <a:pPr lvl="0"/>
            <a:r>
              <a:rPr lang="en-US" dirty="0"/>
              <a:t>Click to edit Master text styles</a:t>
            </a:r>
          </a:p>
        </p:txBody>
      </p:sp>
    </p:spTree>
    <p:extLst>
      <p:ext uri="{BB962C8B-B14F-4D97-AF65-F5344CB8AC3E}">
        <p14:creationId xmlns:p14="http://schemas.microsoft.com/office/powerpoint/2010/main" val="23450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D387-0E2D-D2FE-B37E-995595BBC7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1D11813-6053-CC3B-1C0B-73DD9F94DF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D0133-6349-DC74-850E-C0A21C1F807B}"/>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DAABBEEE-5548-BBEF-578F-1E2241CE262C}"/>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05ECC466-EB1E-590D-2C2C-7711FBAF5282}"/>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02257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FBEE-2694-BDD9-7B19-1AB203759A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03F0F50-75EF-C90D-255B-3674341C5B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0785B7E-BCCA-3457-67CD-77E7F3F647D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AAA2678-2BE0-0E12-55D7-EBA73F70224A}"/>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B107A154-73AE-C16B-50F6-071529253291}"/>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832E3069-03DC-D947-932E-421BF0DA3958}"/>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9830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93A1-7219-242C-2157-D3ADE4ED04A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3DF5F74-4684-2945-BB4D-D128E09FD0D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2336E-FABD-245F-A51E-4101FAB5B8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AAD3FEB-55E3-E1C7-EAB7-C62487F7CA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D4D86-6C5A-1225-5811-91F964579E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4AEFF7A-B81B-53A5-1B5E-9C3F67DC6BF1}"/>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8" name="Footer Placeholder 7">
            <a:extLst>
              <a:ext uri="{FF2B5EF4-FFF2-40B4-BE49-F238E27FC236}">
                <a16:creationId xmlns:a16="http://schemas.microsoft.com/office/drawing/2014/main" id="{C91460D8-03FF-217D-9C45-C0A011202F11}"/>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a:extLst>
              <a:ext uri="{FF2B5EF4-FFF2-40B4-BE49-F238E27FC236}">
                <a16:creationId xmlns:a16="http://schemas.microsoft.com/office/drawing/2014/main" id="{A5A08242-3109-EC93-B894-D2A2199C4F91}"/>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34827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1C7A-CB95-A3A6-3C83-2356277BBD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243101B-7854-EB2E-FBD6-899BEF2193F2}"/>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4" name="Footer Placeholder 3">
            <a:extLst>
              <a:ext uri="{FF2B5EF4-FFF2-40B4-BE49-F238E27FC236}">
                <a16:creationId xmlns:a16="http://schemas.microsoft.com/office/drawing/2014/main" id="{6945FE58-472E-FF11-360D-B3CFBDF67DD6}"/>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a:extLst>
              <a:ext uri="{FF2B5EF4-FFF2-40B4-BE49-F238E27FC236}">
                <a16:creationId xmlns:a16="http://schemas.microsoft.com/office/drawing/2014/main" id="{EE7C7AAA-587E-2482-470A-7B6D095F8848}"/>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40708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3562B-BBAF-AFAC-0FBF-9E6E7F069919}"/>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3" name="Footer Placeholder 2">
            <a:extLst>
              <a:ext uri="{FF2B5EF4-FFF2-40B4-BE49-F238E27FC236}">
                <a16:creationId xmlns:a16="http://schemas.microsoft.com/office/drawing/2014/main" id="{ADBB6450-3F0A-C13E-5285-F171A63B7888}"/>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a:extLst>
              <a:ext uri="{FF2B5EF4-FFF2-40B4-BE49-F238E27FC236}">
                <a16:creationId xmlns:a16="http://schemas.microsoft.com/office/drawing/2014/main" id="{0EDE0079-D1D8-30F2-77C8-34DF46410BFD}"/>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371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5F9-DDEE-63D7-DE89-E44E462500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1F14C72-FB81-ECDD-B73F-6EF0E03AC8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6434447-DD3D-8445-2073-A15BAFE5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44114-065B-8DD4-33EA-8A91A5F50A52}"/>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E8251682-82DB-8BF6-718A-0BCAE2F2672A}"/>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E9DFCB9A-1A22-A462-4661-B01B33300E8E}"/>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56445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D426-2156-A04F-353F-2752891056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64C18E3-E7BF-7360-371A-755098B233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1B79063-C365-ACD5-ED9F-9060C05F38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30B11-574B-D6E0-F2FB-6CD54BCA10C7}"/>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2C7D2D8E-F807-6262-9249-1D24D040B269}"/>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29381950-D04B-F20C-7DEF-5B138F1679CE}"/>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100252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098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DA765-C8C1-710E-0565-0DFA91E475E4}"/>
              </a:ext>
            </a:extLst>
          </p:cNvPr>
          <p:cNvSpPr txBox="1"/>
          <p:nvPr/>
        </p:nvSpPr>
        <p:spPr>
          <a:xfrm>
            <a:off x="2375338" y="5927834"/>
            <a:ext cx="184731" cy="430887"/>
          </a:xfrm>
          <a:prstGeom prst="rect">
            <a:avLst/>
          </a:prstGeom>
          <a:noFill/>
        </p:spPr>
        <p:txBody>
          <a:bodyPr wrap="none" rtlCol="0">
            <a:spAutoFit/>
          </a:bodyPr>
          <a:lstStyle/>
          <a:p>
            <a:endParaRPr lang="en-IE" sz="2200" dirty="0"/>
          </a:p>
        </p:txBody>
      </p:sp>
      <p:sp>
        <p:nvSpPr>
          <p:cNvPr id="3" name="TextBox 2">
            <a:extLst>
              <a:ext uri="{FF2B5EF4-FFF2-40B4-BE49-F238E27FC236}">
                <a16:creationId xmlns:a16="http://schemas.microsoft.com/office/drawing/2014/main" id="{5968D832-3374-72A6-D131-50A88C725BA8}"/>
              </a:ext>
            </a:extLst>
          </p:cNvPr>
          <p:cNvSpPr txBox="1"/>
          <p:nvPr/>
        </p:nvSpPr>
        <p:spPr>
          <a:xfrm>
            <a:off x="3591051" y="5604668"/>
            <a:ext cx="5009898" cy="646331"/>
          </a:xfrm>
          <a:prstGeom prst="rect">
            <a:avLst/>
          </a:prstGeom>
          <a:noFill/>
        </p:spPr>
        <p:txBody>
          <a:bodyPr wrap="none" rtlCol="0">
            <a:spAutoFit/>
          </a:bodyPr>
          <a:lstStyle/>
          <a:p>
            <a:r>
              <a:rPr lang="en-US" sz="3600" b="1" dirty="0">
                <a:solidFill>
                  <a:schemeClr val="bg1"/>
                </a:solidFill>
                <a:latin typeface="+mj-lt"/>
              </a:rPr>
              <a:t>Key Economic Indicators</a:t>
            </a:r>
            <a:endParaRPr lang="en-IE" sz="3600" b="1" dirty="0">
              <a:solidFill>
                <a:schemeClr val="bg1"/>
              </a:solidFill>
              <a:latin typeface="+mj-lt"/>
            </a:endParaRPr>
          </a:p>
        </p:txBody>
      </p:sp>
    </p:spTree>
    <p:extLst>
      <p:ext uri="{BB962C8B-B14F-4D97-AF65-F5344CB8AC3E}">
        <p14:creationId xmlns:p14="http://schemas.microsoft.com/office/powerpoint/2010/main" val="33625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3FC9-9AE5-9C5D-598F-1975270E2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A8FB1-A8E7-E9ED-FBAB-6674C8EA57CA}"/>
              </a:ext>
            </a:extLst>
          </p:cNvPr>
          <p:cNvSpPr>
            <a:spLocks noGrp="1"/>
          </p:cNvSpPr>
          <p:nvPr>
            <p:ph type="title"/>
          </p:nvPr>
        </p:nvSpPr>
        <p:spPr/>
        <p:txBody>
          <a:bodyPr/>
          <a:lstStyle/>
          <a:p>
            <a:r>
              <a:rPr lang="en-US" dirty="0"/>
              <a:t>Inflation</a:t>
            </a:r>
            <a:endParaRPr lang="en-IE" dirty="0"/>
          </a:p>
        </p:txBody>
      </p:sp>
      <p:sp>
        <p:nvSpPr>
          <p:cNvPr id="3" name="Content Placeholder 2">
            <a:extLst>
              <a:ext uri="{FF2B5EF4-FFF2-40B4-BE49-F238E27FC236}">
                <a16:creationId xmlns:a16="http://schemas.microsoft.com/office/drawing/2014/main" id="{21EC878D-0EE4-92C6-462F-5D5DA2898D31}"/>
              </a:ext>
            </a:extLst>
          </p:cNvPr>
          <p:cNvSpPr>
            <a:spLocks noGrp="1"/>
          </p:cNvSpPr>
          <p:nvPr>
            <p:ph idx="1"/>
          </p:nvPr>
        </p:nvSpPr>
        <p:spPr/>
        <p:txBody>
          <a:bodyPr/>
          <a:lstStyle/>
          <a:p>
            <a:pPr marL="0" indent="0">
              <a:buNone/>
            </a:pPr>
            <a:r>
              <a:rPr lang="en-US" b="1" dirty="0">
                <a:solidFill>
                  <a:srgbClr val="3F007E"/>
                </a:solidFill>
              </a:rPr>
              <a:t>Low inflation:</a:t>
            </a:r>
          </a:p>
          <a:p>
            <a:r>
              <a:rPr lang="en-IE" dirty="0"/>
              <a:t>Prices and wage increases are kept to a minimum.</a:t>
            </a:r>
          </a:p>
          <a:p>
            <a:r>
              <a:rPr lang="en-IE" dirty="0"/>
              <a:t>Government spending is reduced.</a:t>
            </a:r>
          </a:p>
          <a:p>
            <a:r>
              <a:rPr lang="en-IE" dirty="0"/>
              <a:t>Any price increases will be minimal, which will have a positive impact on business costs.</a:t>
            </a:r>
          </a:p>
          <a:p>
            <a:r>
              <a:rPr lang="en-IE" dirty="0"/>
              <a:t>The cost of running expenses and sourcing raw materials will not increase too much.</a:t>
            </a:r>
          </a:p>
        </p:txBody>
      </p:sp>
    </p:spTree>
    <p:extLst>
      <p:ext uri="{BB962C8B-B14F-4D97-AF65-F5344CB8AC3E}">
        <p14:creationId xmlns:p14="http://schemas.microsoft.com/office/powerpoint/2010/main" val="89654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F636-DACE-9760-556E-12FA2390EEE3}"/>
              </a:ext>
            </a:extLst>
          </p:cNvPr>
          <p:cNvSpPr>
            <a:spLocks noGrp="1"/>
          </p:cNvSpPr>
          <p:nvPr>
            <p:ph type="title"/>
          </p:nvPr>
        </p:nvSpPr>
        <p:spPr/>
        <p:txBody>
          <a:bodyPr/>
          <a:lstStyle/>
          <a:p>
            <a:r>
              <a:rPr lang="en-US" dirty="0"/>
              <a:t>Employment</a:t>
            </a:r>
            <a:endParaRPr lang="en-IE" dirty="0"/>
          </a:p>
        </p:txBody>
      </p:sp>
      <p:sp>
        <p:nvSpPr>
          <p:cNvPr id="3" name="Content Placeholder 2">
            <a:extLst>
              <a:ext uri="{FF2B5EF4-FFF2-40B4-BE49-F238E27FC236}">
                <a16:creationId xmlns:a16="http://schemas.microsoft.com/office/drawing/2014/main" id="{633A67E0-2ABD-BA3C-8D11-4DDAF255697D}"/>
              </a:ext>
            </a:extLst>
          </p:cNvPr>
          <p:cNvSpPr>
            <a:spLocks noGrp="1"/>
          </p:cNvSpPr>
          <p:nvPr>
            <p:ph idx="1"/>
          </p:nvPr>
        </p:nvSpPr>
        <p:spPr>
          <a:xfrm>
            <a:off x="803553" y="3627367"/>
            <a:ext cx="10226303" cy="4351338"/>
          </a:xfrm>
        </p:spPr>
        <p:txBody>
          <a:bodyPr/>
          <a:lstStyle/>
          <a:p>
            <a:r>
              <a:rPr lang="en-US" b="1" dirty="0" err="1">
                <a:solidFill>
                  <a:srgbClr val="3F007E"/>
                </a:solidFill>
              </a:rPr>
              <a:t>Labour</a:t>
            </a:r>
            <a:r>
              <a:rPr lang="en-US" b="1" dirty="0">
                <a:solidFill>
                  <a:srgbClr val="3F007E"/>
                </a:solidFill>
              </a:rPr>
              <a:t> force: </a:t>
            </a:r>
            <a:r>
              <a:rPr lang="en-US" dirty="0"/>
              <a:t>Everyone between the ages of 16 and 65 who is working or available for work. It includes both unemployed people and those in the workforce.</a:t>
            </a:r>
          </a:p>
          <a:p>
            <a:r>
              <a:rPr lang="en-US" b="1" dirty="0">
                <a:solidFill>
                  <a:srgbClr val="3F007E"/>
                </a:solidFill>
              </a:rPr>
              <a:t>Full employment: </a:t>
            </a:r>
            <a:r>
              <a:rPr lang="en-US" dirty="0"/>
              <a:t>All those who are seeking work are employed at existing wage rates. In full employment, about 86 – 98% of the </a:t>
            </a:r>
            <a:r>
              <a:rPr lang="en-US" dirty="0" err="1"/>
              <a:t>labour</a:t>
            </a:r>
            <a:r>
              <a:rPr lang="en-US" dirty="0"/>
              <a:t> force is employed.</a:t>
            </a:r>
          </a:p>
          <a:p>
            <a:r>
              <a:rPr lang="en-US" b="1" dirty="0">
                <a:solidFill>
                  <a:srgbClr val="3F007E"/>
                </a:solidFill>
              </a:rPr>
              <a:t>Unemployment: </a:t>
            </a:r>
            <a:r>
              <a:rPr lang="en-US" dirty="0"/>
              <a:t>When people who are available for work and of employable age are out of work. The unemployment rate measures the percentage of the </a:t>
            </a:r>
            <a:r>
              <a:rPr lang="en-US" dirty="0" err="1"/>
              <a:t>labour</a:t>
            </a:r>
            <a:r>
              <a:rPr lang="en-US" dirty="0"/>
              <a:t> force who are currently unemployed (out of work).</a:t>
            </a:r>
            <a:endParaRPr lang="en-IE" dirty="0"/>
          </a:p>
        </p:txBody>
      </p:sp>
      <p:pic>
        <p:nvPicPr>
          <p:cNvPr id="5" name="Picture 4" descr="A close-up of a chart&#10;&#10;AI-generated content may be incorrect.">
            <a:extLst>
              <a:ext uri="{FF2B5EF4-FFF2-40B4-BE49-F238E27FC236}">
                <a16:creationId xmlns:a16="http://schemas.microsoft.com/office/drawing/2014/main" id="{391B04ED-B2C0-D479-D71D-49B2E04BC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246" y="900463"/>
            <a:ext cx="4329803" cy="2528537"/>
          </a:xfrm>
          <a:prstGeom prst="rect">
            <a:avLst/>
          </a:prstGeom>
        </p:spPr>
      </p:pic>
    </p:spTree>
    <p:extLst>
      <p:ext uri="{BB962C8B-B14F-4D97-AF65-F5344CB8AC3E}">
        <p14:creationId xmlns:p14="http://schemas.microsoft.com/office/powerpoint/2010/main" val="412316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7C98-FFF2-BB22-BAF3-204DA5A61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27C44-934A-32D6-B6A5-2557A5820264}"/>
              </a:ext>
            </a:extLst>
          </p:cNvPr>
          <p:cNvSpPr>
            <a:spLocks noGrp="1"/>
          </p:cNvSpPr>
          <p:nvPr>
            <p:ph type="title"/>
          </p:nvPr>
        </p:nvSpPr>
        <p:spPr/>
        <p:txBody>
          <a:bodyPr/>
          <a:lstStyle/>
          <a:p>
            <a:r>
              <a:rPr lang="en-US" dirty="0"/>
              <a:t>Employment</a:t>
            </a:r>
            <a:endParaRPr lang="en-IE" dirty="0"/>
          </a:p>
        </p:txBody>
      </p:sp>
      <p:sp>
        <p:nvSpPr>
          <p:cNvPr id="3" name="Content Placeholder 2">
            <a:extLst>
              <a:ext uri="{FF2B5EF4-FFF2-40B4-BE49-F238E27FC236}">
                <a16:creationId xmlns:a16="http://schemas.microsoft.com/office/drawing/2014/main" id="{B5FF2A40-21B4-B9D4-B693-6646E7F702E1}"/>
              </a:ext>
            </a:extLst>
          </p:cNvPr>
          <p:cNvSpPr>
            <a:spLocks noGrp="1"/>
          </p:cNvSpPr>
          <p:nvPr>
            <p:ph idx="1"/>
          </p:nvPr>
        </p:nvSpPr>
        <p:spPr>
          <a:xfrm>
            <a:off x="737532" y="2749178"/>
            <a:ext cx="10515600" cy="4351338"/>
          </a:xfrm>
        </p:spPr>
        <p:txBody>
          <a:bodyPr/>
          <a:lstStyle/>
          <a:p>
            <a:pPr marL="0" indent="0">
              <a:buNone/>
            </a:pPr>
            <a:r>
              <a:rPr lang="en-US" sz="2000" b="1" dirty="0">
                <a:solidFill>
                  <a:srgbClr val="3F007E"/>
                </a:solidFill>
              </a:rPr>
              <a:t>High employment:</a:t>
            </a:r>
          </a:p>
          <a:p>
            <a:r>
              <a:rPr lang="en-IE" sz="2000" dirty="0"/>
              <a:t>Higher tax revenue for the government from a range of taxes including PAYE, VAT and PRSI. This can be spent on improving infrastructure and government services.</a:t>
            </a:r>
          </a:p>
          <a:p>
            <a:r>
              <a:rPr lang="en-IE" sz="2000" dirty="0"/>
              <a:t>Pushes wages up as firms have to compete to attract and retain skilled workers.</a:t>
            </a:r>
          </a:p>
          <a:p>
            <a:r>
              <a:rPr lang="en-IE" sz="2000" dirty="0"/>
              <a:t>Increased aggregate demand </a:t>
            </a:r>
            <a:r>
              <a:rPr lang="en-US" sz="2000" dirty="0"/>
              <a:t>–</a:t>
            </a:r>
            <a:r>
              <a:rPr lang="en-IE" sz="2000" dirty="0"/>
              <a:t> more money is spent on goods and services. This means increased sales and profits for firms, business expansion and further job increases.</a:t>
            </a:r>
          </a:p>
          <a:p>
            <a:r>
              <a:rPr lang="en-IE" sz="2000" dirty="0"/>
              <a:t>May come with a cost to the environment </a:t>
            </a:r>
            <a:r>
              <a:rPr lang="en-US" sz="2000" dirty="0"/>
              <a:t>–</a:t>
            </a:r>
            <a:r>
              <a:rPr lang="en-IE" sz="2000" dirty="0"/>
              <a:t> increased traffic congestion, noise pollution and disruption to the physical landscape.</a:t>
            </a:r>
          </a:p>
          <a:p>
            <a:r>
              <a:rPr lang="en-IE" sz="2000" dirty="0"/>
              <a:t>Can make it difficult for firms to find suitable staff. Certain industries may experience labour shortages.</a:t>
            </a:r>
          </a:p>
        </p:txBody>
      </p:sp>
      <p:pic>
        <p:nvPicPr>
          <p:cNvPr id="6" name="Picture 5" descr="A group of people sitting on chairs&#10;&#10;AI-generated content may be incorrect.">
            <a:extLst>
              <a:ext uri="{FF2B5EF4-FFF2-40B4-BE49-F238E27FC236}">
                <a16:creationId xmlns:a16="http://schemas.microsoft.com/office/drawing/2014/main" id="{BA46FED9-782C-6BF4-61C4-29D578542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212" y="820748"/>
            <a:ext cx="3254908" cy="2170998"/>
          </a:xfrm>
          <a:prstGeom prst="rect">
            <a:avLst/>
          </a:prstGeom>
        </p:spPr>
      </p:pic>
    </p:spTree>
    <p:extLst>
      <p:ext uri="{BB962C8B-B14F-4D97-AF65-F5344CB8AC3E}">
        <p14:creationId xmlns:p14="http://schemas.microsoft.com/office/powerpoint/2010/main" val="1724970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08B4-5C39-3B16-FDD3-7DB587309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13578-E3C8-E8F6-70B4-0B354C3E0EF1}"/>
              </a:ext>
            </a:extLst>
          </p:cNvPr>
          <p:cNvSpPr>
            <a:spLocks noGrp="1"/>
          </p:cNvSpPr>
          <p:nvPr>
            <p:ph type="title"/>
          </p:nvPr>
        </p:nvSpPr>
        <p:spPr/>
        <p:txBody>
          <a:bodyPr/>
          <a:lstStyle/>
          <a:p>
            <a:r>
              <a:rPr lang="en-US" dirty="0"/>
              <a:t>Unemployment</a:t>
            </a:r>
            <a:endParaRPr lang="en-IE" dirty="0"/>
          </a:p>
        </p:txBody>
      </p:sp>
      <p:sp>
        <p:nvSpPr>
          <p:cNvPr id="3" name="Content Placeholder 2">
            <a:extLst>
              <a:ext uri="{FF2B5EF4-FFF2-40B4-BE49-F238E27FC236}">
                <a16:creationId xmlns:a16="http://schemas.microsoft.com/office/drawing/2014/main" id="{4F489E5A-2E54-EA85-DCA1-E87D6FF86CEE}"/>
              </a:ext>
            </a:extLst>
          </p:cNvPr>
          <p:cNvSpPr>
            <a:spLocks noGrp="1"/>
          </p:cNvSpPr>
          <p:nvPr>
            <p:ph idx="1"/>
          </p:nvPr>
        </p:nvSpPr>
        <p:spPr>
          <a:xfrm>
            <a:off x="737532" y="2301695"/>
            <a:ext cx="10515600" cy="4351338"/>
          </a:xfrm>
        </p:spPr>
        <p:txBody>
          <a:bodyPr/>
          <a:lstStyle/>
          <a:p>
            <a:pPr marL="0" indent="0">
              <a:buNone/>
            </a:pPr>
            <a:r>
              <a:rPr lang="en-US" b="1" dirty="0">
                <a:solidFill>
                  <a:srgbClr val="3F007E"/>
                </a:solidFill>
              </a:rPr>
              <a:t>High unemployment:</a:t>
            </a:r>
          </a:p>
          <a:p>
            <a:r>
              <a:rPr lang="en-IE" dirty="0"/>
              <a:t>Less government revenue from tax and increased government expenditure on social protection.</a:t>
            </a:r>
          </a:p>
          <a:p>
            <a:r>
              <a:rPr lang="en-IE" dirty="0"/>
              <a:t>Consumers have less disposable income. They may reduce their spending, and firms may see a decrease in their sales and profits.</a:t>
            </a:r>
          </a:p>
          <a:p>
            <a:r>
              <a:rPr lang="en-IE" dirty="0"/>
              <a:t>May lead to more anti-social behaviour and other social problems, e.g. increased crime rates.</a:t>
            </a:r>
          </a:p>
          <a:p>
            <a:r>
              <a:rPr lang="en-IE" dirty="0"/>
              <a:t>Firms have a wider pool of skilled workers to recruit from.</a:t>
            </a:r>
          </a:p>
        </p:txBody>
      </p:sp>
      <p:pic>
        <p:nvPicPr>
          <p:cNvPr id="7" name="Picture 6">
            <a:extLst>
              <a:ext uri="{FF2B5EF4-FFF2-40B4-BE49-F238E27FC236}">
                <a16:creationId xmlns:a16="http://schemas.microsoft.com/office/drawing/2014/main" id="{2F270542-7EFF-28F3-662A-3061450CF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328" y="847880"/>
            <a:ext cx="3121158" cy="1755652"/>
          </a:xfrm>
          <a:prstGeom prst="rect">
            <a:avLst/>
          </a:prstGeom>
        </p:spPr>
      </p:pic>
    </p:spTree>
    <p:extLst>
      <p:ext uri="{BB962C8B-B14F-4D97-AF65-F5344CB8AC3E}">
        <p14:creationId xmlns:p14="http://schemas.microsoft.com/office/powerpoint/2010/main" val="164376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6FF8-C0AC-8B14-687A-0EC69B68CA98}"/>
              </a:ext>
            </a:extLst>
          </p:cNvPr>
          <p:cNvSpPr>
            <a:spLocks noGrp="1"/>
          </p:cNvSpPr>
          <p:nvPr>
            <p:ph type="title"/>
          </p:nvPr>
        </p:nvSpPr>
        <p:spPr/>
        <p:txBody>
          <a:bodyPr/>
          <a:lstStyle/>
          <a:p>
            <a:r>
              <a:rPr lang="en-US" dirty="0"/>
              <a:t>Interest rates</a:t>
            </a:r>
            <a:endParaRPr lang="en-IE" dirty="0"/>
          </a:p>
        </p:txBody>
      </p:sp>
      <p:sp>
        <p:nvSpPr>
          <p:cNvPr id="3" name="Content Placeholder 2">
            <a:extLst>
              <a:ext uri="{FF2B5EF4-FFF2-40B4-BE49-F238E27FC236}">
                <a16:creationId xmlns:a16="http://schemas.microsoft.com/office/drawing/2014/main" id="{5F80FC0B-7834-A319-8FB9-28B5781ED3C2}"/>
              </a:ext>
            </a:extLst>
          </p:cNvPr>
          <p:cNvSpPr>
            <a:spLocks noGrp="1"/>
          </p:cNvSpPr>
          <p:nvPr>
            <p:ph idx="1"/>
          </p:nvPr>
        </p:nvSpPr>
        <p:spPr/>
        <p:txBody>
          <a:bodyPr/>
          <a:lstStyle/>
          <a:p>
            <a:pPr marL="0" indent="0">
              <a:buNone/>
            </a:pPr>
            <a:r>
              <a:rPr lang="en-US" b="1" dirty="0">
                <a:solidFill>
                  <a:srgbClr val="3F007E"/>
                </a:solidFill>
              </a:rPr>
              <a:t>Interest</a:t>
            </a:r>
            <a:r>
              <a:rPr lang="en-US" dirty="0"/>
              <a:t> is the cost of borrowing money. The amount of interest charged by a bank or other financial institution for a loan is the price that the borrower must pay for the use of the money.</a:t>
            </a:r>
          </a:p>
          <a:p>
            <a:pPr marL="0" indent="0">
              <a:buNone/>
            </a:pPr>
            <a:r>
              <a:rPr lang="en-US" dirty="0"/>
              <a:t>Interest is also the return for saving money.</a:t>
            </a:r>
          </a:p>
          <a:p>
            <a:pPr marL="0" indent="0">
              <a:buNone/>
            </a:pPr>
            <a:r>
              <a:rPr lang="en-US" dirty="0"/>
              <a:t>It is expressed as a percentage of the amount borrowed or saved.</a:t>
            </a:r>
          </a:p>
          <a:p>
            <a:pPr marL="0" indent="0">
              <a:buNone/>
            </a:pPr>
            <a:r>
              <a:rPr lang="en-US" dirty="0"/>
              <a:t>Ireland’s interest rates are set by the European Central Bank.</a:t>
            </a:r>
            <a:endParaRPr lang="en-IE" dirty="0"/>
          </a:p>
        </p:txBody>
      </p:sp>
    </p:spTree>
    <p:extLst>
      <p:ext uri="{BB962C8B-B14F-4D97-AF65-F5344CB8AC3E}">
        <p14:creationId xmlns:p14="http://schemas.microsoft.com/office/powerpoint/2010/main" val="133148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009D2-549F-0314-7F6B-03CC111BF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F897E-B485-1FED-3870-A74296F8EA44}"/>
              </a:ext>
            </a:extLst>
          </p:cNvPr>
          <p:cNvSpPr>
            <a:spLocks noGrp="1"/>
          </p:cNvSpPr>
          <p:nvPr>
            <p:ph type="title"/>
          </p:nvPr>
        </p:nvSpPr>
        <p:spPr/>
        <p:txBody>
          <a:bodyPr/>
          <a:lstStyle/>
          <a:p>
            <a:r>
              <a:rPr lang="en-US" dirty="0"/>
              <a:t>Impact of interest rates on businesses</a:t>
            </a:r>
            <a:endParaRPr lang="en-IE" dirty="0"/>
          </a:p>
        </p:txBody>
      </p:sp>
      <p:sp>
        <p:nvSpPr>
          <p:cNvPr id="3" name="Content Placeholder 2">
            <a:extLst>
              <a:ext uri="{FF2B5EF4-FFF2-40B4-BE49-F238E27FC236}">
                <a16:creationId xmlns:a16="http://schemas.microsoft.com/office/drawing/2014/main" id="{481678E0-51FC-EBFB-14B0-5D26CD426F97}"/>
              </a:ext>
            </a:extLst>
          </p:cNvPr>
          <p:cNvSpPr>
            <a:spLocks noGrp="1"/>
          </p:cNvSpPr>
          <p:nvPr>
            <p:ph idx="1"/>
          </p:nvPr>
        </p:nvSpPr>
        <p:spPr>
          <a:xfrm>
            <a:off x="737532" y="2219908"/>
            <a:ext cx="7689292" cy="4351338"/>
          </a:xfrm>
        </p:spPr>
        <p:txBody>
          <a:bodyPr/>
          <a:lstStyle/>
          <a:p>
            <a:pPr marL="0" indent="0">
              <a:buNone/>
            </a:pPr>
            <a:r>
              <a:rPr lang="en-US" b="1" dirty="0">
                <a:solidFill>
                  <a:srgbClr val="3F007E"/>
                </a:solidFill>
              </a:rPr>
              <a:t>High interest rates:</a:t>
            </a:r>
          </a:p>
          <a:p>
            <a:r>
              <a:rPr lang="en-IE" dirty="0"/>
              <a:t>Consumers are less likely to borrow. There is lower demand for goods and services.</a:t>
            </a:r>
          </a:p>
          <a:p>
            <a:r>
              <a:rPr lang="en-IE" dirty="0"/>
              <a:t>Less tax revenue (e.g. VAT).</a:t>
            </a:r>
          </a:p>
          <a:p>
            <a:r>
              <a:rPr lang="en-IE" dirty="0"/>
              <a:t>Firms may postpone development plans. They may find it harder to source investment.</a:t>
            </a:r>
          </a:p>
          <a:p>
            <a:r>
              <a:rPr lang="en-IE" dirty="0"/>
              <a:t>Higher rates for mortgage-holders reduces disposable income.</a:t>
            </a:r>
          </a:p>
        </p:txBody>
      </p:sp>
      <p:pic>
        <p:nvPicPr>
          <p:cNvPr id="7" name="Picture 6" descr="A hand holding a coin with a percentage symbol on it&#10;&#10;AI-generated content may be incorrect.">
            <a:extLst>
              <a:ext uri="{FF2B5EF4-FFF2-40B4-BE49-F238E27FC236}">
                <a16:creationId xmlns:a16="http://schemas.microsoft.com/office/drawing/2014/main" id="{4F59FC43-731B-728B-0DE9-D63705380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365" y="3017119"/>
            <a:ext cx="3228014" cy="2153060"/>
          </a:xfrm>
          <a:prstGeom prst="rect">
            <a:avLst/>
          </a:prstGeom>
        </p:spPr>
      </p:pic>
    </p:spTree>
    <p:extLst>
      <p:ext uri="{BB962C8B-B14F-4D97-AF65-F5344CB8AC3E}">
        <p14:creationId xmlns:p14="http://schemas.microsoft.com/office/powerpoint/2010/main" val="273640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CFF3-B8BD-94E3-FB4C-C425DAD7E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DE822-B3E3-E7BE-D8B0-FA1F00B2C76C}"/>
              </a:ext>
            </a:extLst>
          </p:cNvPr>
          <p:cNvSpPr>
            <a:spLocks noGrp="1"/>
          </p:cNvSpPr>
          <p:nvPr>
            <p:ph type="title"/>
          </p:nvPr>
        </p:nvSpPr>
        <p:spPr/>
        <p:txBody>
          <a:bodyPr/>
          <a:lstStyle/>
          <a:p>
            <a:r>
              <a:rPr lang="en-US" dirty="0"/>
              <a:t>Impact of interest rates on businesses</a:t>
            </a:r>
            <a:endParaRPr lang="en-IE" dirty="0"/>
          </a:p>
        </p:txBody>
      </p:sp>
      <p:sp>
        <p:nvSpPr>
          <p:cNvPr id="3" name="Content Placeholder 2">
            <a:extLst>
              <a:ext uri="{FF2B5EF4-FFF2-40B4-BE49-F238E27FC236}">
                <a16:creationId xmlns:a16="http://schemas.microsoft.com/office/drawing/2014/main" id="{C2CFBFEA-1C31-CFD5-9AA2-9485E00DDD35}"/>
              </a:ext>
            </a:extLst>
          </p:cNvPr>
          <p:cNvSpPr>
            <a:spLocks noGrp="1"/>
          </p:cNvSpPr>
          <p:nvPr>
            <p:ph idx="1"/>
          </p:nvPr>
        </p:nvSpPr>
        <p:spPr/>
        <p:txBody>
          <a:bodyPr/>
          <a:lstStyle/>
          <a:p>
            <a:pPr marL="0" indent="0">
              <a:buNone/>
            </a:pPr>
            <a:r>
              <a:rPr lang="en-US" b="1" dirty="0">
                <a:solidFill>
                  <a:srgbClr val="3F007E"/>
                </a:solidFill>
              </a:rPr>
              <a:t>Low interest rates:</a:t>
            </a:r>
          </a:p>
          <a:p>
            <a:r>
              <a:rPr lang="en-IE" dirty="0"/>
              <a:t>Borrowing is cheaper. Higher demand for goods and services.</a:t>
            </a:r>
          </a:p>
          <a:p>
            <a:r>
              <a:rPr lang="en-IE" dirty="0"/>
              <a:t>Encourages business to expand, leading to higher employment and higher tax revenue.</a:t>
            </a:r>
          </a:p>
          <a:p>
            <a:r>
              <a:rPr lang="en-IE" dirty="0"/>
              <a:t>Repayments on loans are cheaper, meaning business costs are lower.</a:t>
            </a:r>
          </a:p>
          <a:p>
            <a:r>
              <a:rPr lang="en-IE" dirty="0"/>
              <a:t>Lower rates for mortgage-holders increases disposable income.</a:t>
            </a:r>
          </a:p>
        </p:txBody>
      </p:sp>
    </p:spTree>
    <p:extLst>
      <p:ext uri="{BB962C8B-B14F-4D97-AF65-F5344CB8AC3E}">
        <p14:creationId xmlns:p14="http://schemas.microsoft.com/office/powerpoint/2010/main" val="105744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8BA3-1EDE-32A2-1CD8-4F1EE07D2C74}"/>
              </a:ext>
            </a:extLst>
          </p:cNvPr>
          <p:cNvSpPr>
            <a:spLocks noGrp="1"/>
          </p:cNvSpPr>
          <p:nvPr>
            <p:ph type="title"/>
          </p:nvPr>
        </p:nvSpPr>
        <p:spPr/>
        <p:txBody>
          <a:bodyPr/>
          <a:lstStyle/>
          <a:p>
            <a:r>
              <a:rPr lang="en-US" dirty="0"/>
              <a:t>Economic growth and development</a:t>
            </a:r>
            <a:endParaRPr lang="en-IE" dirty="0"/>
          </a:p>
        </p:txBody>
      </p:sp>
      <p:sp>
        <p:nvSpPr>
          <p:cNvPr id="3" name="Content Placeholder 2">
            <a:extLst>
              <a:ext uri="{FF2B5EF4-FFF2-40B4-BE49-F238E27FC236}">
                <a16:creationId xmlns:a16="http://schemas.microsoft.com/office/drawing/2014/main" id="{4D9CE9E0-D6FD-8F5D-8351-3065B984FD07}"/>
              </a:ext>
            </a:extLst>
          </p:cNvPr>
          <p:cNvSpPr>
            <a:spLocks noGrp="1"/>
          </p:cNvSpPr>
          <p:nvPr>
            <p:ph idx="1"/>
          </p:nvPr>
        </p:nvSpPr>
        <p:spPr>
          <a:xfrm>
            <a:off x="737532" y="2219908"/>
            <a:ext cx="7124515" cy="4351338"/>
          </a:xfrm>
        </p:spPr>
        <p:txBody>
          <a:bodyPr/>
          <a:lstStyle/>
          <a:p>
            <a:r>
              <a:rPr lang="en-US" b="1" dirty="0">
                <a:solidFill>
                  <a:srgbClr val="3F007E"/>
                </a:solidFill>
              </a:rPr>
              <a:t>Economic</a:t>
            </a:r>
            <a:r>
              <a:rPr lang="en-US" dirty="0"/>
              <a:t> </a:t>
            </a:r>
            <a:r>
              <a:rPr lang="en-US" b="1" dirty="0">
                <a:solidFill>
                  <a:srgbClr val="3F007E"/>
                </a:solidFill>
              </a:rPr>
              <a:t>growth</a:t>
            </a:r>
            <a:r>
              <a:rPr lang="en-US" dirty="0"/>
              <a:t> is an increase in gross national product (GNP) per head without any changes in the structure of society. In other words, an increase in the value of goods and services produced in an economy from one period to the next.</a:t>
            </a:r>
          </a:p>
          <a:p>
            <a:r>
              <a:rPr lang="en-US" b="1" dirty="0">
                <a:solidFill>
                  <a:srgbClr val="3F007E"/>
                </a:solidFill>
              </a:rPr>
              <a:t>Economic</a:t>
            </a:r>
            <a:r>
              <a:rPr lang="en-US" dirty="0"/>
              <a:t> </a:t>
            </a:r>
            <a:r>
              <a:rPr lang="en-US" b="1" dirty="0">
                <a:solidFill>
                  <a:srgbClr val="3F007E"/>
                </a:solidFill>
              </a:rPr>
              <a:t>development</a:t>
            </a:r>
            <a:r>
              <a:rPr lang="en-US" dirty="0"/>
              <a:t> occurs when the standard of living (or GNP per person) in a country increases, along with a fundamental change in the structure of society.</a:t>
            </a:r>
            <a:endParaRPr lang="en-IE" dirty="0"/>
          </a:p>
        </p:txBody>
      </p:sp>
      <p:pic>
        <p:nvPicPr>
          <p:cNvPr id="5" name="Picture 4" descr="A row of white and green dice with arrows&#10;&#10;AI-generated content may be incorrect.">
            <a:extLst>
              <a:ext uri="{FF2B5EF4-FFF2-40B4-BE49-F238E27FC236}">
                <a16:creationId xmlns:a16="http://schemas.microsoft.com/office/drawing/2014/main" id="{90FE70AF-0913-1599-AE08-55963ABF3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025" y="2450602"/>
            <a:ext cx="3747968" cy="2474245"/>
          </a:xfrm>
          <a:prstGeom prst="rect">
            <a:avLst/>
          </a:prstGeom>
        </p:spPr>
      </p:pic>
    </p:spTree>
    <p:extLst>
      <p:ext uri="{BB962C8B-B14F-4D97-AF65-F5344CB8AC3E}">
        <p14:creationId xmlns:p14="http://schemas.microsoft.com/office/powerpoint/2010/main" val="347584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8560-05E9-FB8A-2B84-5A321A49E016}"/>
              </a:ext>
            </a:extLst>
          </p:cNvPr>
          <p:cNvSpPr>
            <a:spLocks noGrp="1"/>
          </p:cNvSpPr>
          <p:nvPr>
            <p:ph type="title"/>
          </p:nvPr>
        </p:nvSpPr>
        <p:spPr/>
        <p:txBody>
          <a:bodyPr/>
          <a:lstStyle/>
          <a:p>
            <a:r>
              <a:rPr lang="en-US" dirty="0"/>
              <a:t>Economic growth and development</a:t>
            </a:r>
            <a:endParaRPr lang="en-IE" dirty="0"/>
          </a:p>
        </p:txBody>
      </p:sp>
      <p:sp>
        <p:nvSpPr>
          <p:cNvPr id="3" name="Content Placeholder 2">
            <a:extLst>
              <a:ext uri="{FF2B5EF4-FFF2-40B4-BE49-F238E27FC236}">
                <a16:creationId xmlns:a16="http://schemas.microsoft.com/office/drawing/2014/main" id="{B878BE79-4364-313C-A5F8-786418D51DB4}"/>
              </a:ext>
            </a:extLst>
          </p:cNvPr>
          <p:cNvSpPr>
            <a:spLocks noGrp="1"/>
          </p:cNvSpPr>
          <p:nvPr>
            <p:ph idx="1"/>
          </p:nvPr>
        </p:nvSpPr>
        <p:spPr>
          <a:xfrm>
            <a:off x="737532" y="2219908"/>
            <a:ext cx="7420350" cy="4351338"/>
          </a:xfrm>
        </p:spPr>
        <p:txBody>
          <a:bodyPr/>
          <a:lstStyle/>
          <a:p>
            <a:r>
              <a:rPr lang="en-US" b="1" dirty="0">
                <a:solidFill>
                  <a:srgbClr val="3F007E"/>
                </a:solidFill>
              </a:rPr>
              <a:t>GNP</a:t>
            </a:r>
            <a:r>
              <a:rPr lang="en-US" dirty="0"/>
              <a:t> (gross national product) measures the total value of goods and services produced by Irish citizens and businesses in Ireland and abroad.</a:t>
            </a:r>
          </a:p>
          <a:p>
            <a:r>
              <a:rPr lang="en-US" b="1" dirty="0">
                <a:solidFill>
                  <a:srgbClr val="3F007E"/>
                </a:solidFill>
              </a:rPr>
              <a:t>GDP</a:t>
            </a:r>
            <a:r>
              <a:rPr lang="en-US" dirty="0"/>
              <a:t> (gross domestic product) measures the total value of goods and services produced in Ireland. It includes the value of goods and services produced by foreign multinational corporations (MNCs). GDP is the most commonly used economic indicator. </a:t>
            </a:r>
            <a:endParaRPr lang="en-IE" dirty="0"/>
          </a:p>
        </p:txBody>
      </p:sp>
      <p:pic>
        <p:nvPicPr>
          <p:cNvPr id="5" name="Picture 4" descr="A large container ship sailing in the ocean&#10;&#10;AI-generated content may be incorrect.">
            <a:extLst>
              <a:ext uri="{FF2B5EF4-FFF2-40B4-BE49-F238E27FC236}">
                <a16:creationId xmlns:a16="http://schemas.microsoft.com/office/drawing/2014/main" id="{8461C6F8-5524-1F66-F740-1C74D863A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3435" y="864373"/>
            <a:ext cx="2905553" cy="4356202"/>
          </a:xfrm>
          <a:prstGeom prst="rect">
            <a:avLst/>
          </a:prstGeom>
        </p:spPr>
      </p:pic>
    </p:spTree>
    <p:extLst>
      <p:ext uri="{BB962C8B-B14F-4D97-AF65-F5344CB8AC3E}">
        <p14:creationId xmlns:p14="http://schemas.microsoft.com/office/powerpoint/2010/main" val="1276270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2E97-C30E-33AC-F512-4EDFE8DCCE86}"/>
              </a:ext>
            </a:extLst>
          </p:cNvPr>
          <p:cNvSpPr>
            <a:spLocks noGrp="1"/>
          </p:cNvSpPr>
          <p:nvPr>
            <p:ph type="title"/>
          </p:nvPr>
        </p:nvSpPr>
        <p:spPr/>
        <p:txBody>
          <a:bodyPr/>
          <a:lstStyle/>
          <a:p>
            <a:r>
              <a:rPr lang="en-US" dirty="0"/>
              <a:t>Economic growth and development</a:t>
            </a:r>
            <a:endParaRPr lang="en-IE" dirty="0"/>
          </a:p>
        </p:txBody>
      </p:sp>
      <p:sp>
        <p:nvSpPr>
          <p:cNvPr id="3" name="Content Placeholder 2">
            <a:extLst>
              <a:ext uri="{FF2B5EF4-FFF2-40B4-BE49-F238E27FC236}">
                <a16:creationId xmlns:a16="http://schemas.microsoft.com/office/drawing/2014/main" id="{BE86DE3C-4A62-6A61-C402-946C9DC6BE4C}"/>
              </a:ext>
            </a:extLst>
          </p:cNvPr>
          <p:cNvSpPr>
            <a:spLocks noGrp="1"/>
          </p:cNvSpPr>
          <p:nvPr>
            <p:ph idx="1"/>
          </p:nvPr>
        </p:nvSpPr>
        <p:spPr/>
        <p:txBody>
          <a:bodyPr/>
          <a:lstStyle/>
          <a:p>
            <a:r>
              <a:rPr lang="en-US" b="1" dirty="0">
                <a:solidFill>
                  <a:srgbClr val="3F007E"/>
                </a:solidFill>
              </a:rPr>
              <a:t>High</a:t>
            </a:r>
            <a:r>
              <a:rPr lang="en-US" dirty="0"/>
              <a:t> </a:t>
            </a:r>
            <a:r>
              <a:rPr lang="en-US" b="1" dirty="0">
                <a:solidFill>
                  <a:srgbClr val="3F007E"/>
                </a:solidFill>
              </a:rPr>
              <a:t>GDP</a:t>
            </a:r>
            <a:r>
              <a:rPr lang="en-US" dirty="0"/>
              <a:t> suggests that the country has many productive industries producing goods, along with a well-developed service industry.</a:t>
            </a:r>
          </a:p>
          <a:p>
            <a:r>
              <a:rPr lang="en-US" b="1" dirty="0">
                <a:solidFill>
                  <a:srgbClr val="3F007E"/>
                </a:solidFill>
              </a:rPr>
              <a:t>Low</a:t>
            </a:r>
            <a:r>
              <a:rPr lang="en-US" dirty="0"/>
              <a:t> </a:t>
            </a:r>
            <a:r>
              <a:rPr lang="en-US" b="1" dirty="0">
                <a:solidFill>
                  <a:srgbClr val="3F007E"/>
                </a:solidFill>
              </a:rPr>
              <a:t>GDP</a:t>
            </a:r>
            <a:r>
              <a:rPr lang="en-US" dirty="0"/>
              <a:t> suggests that the country has few industries and few services and therefore has a poor standard of living.</a:t>
            </a:r>
            <a:endParaRPr lang="en-IE" dirty="0"/>
          </a:p>
        </p:txBody>
      </p:sp>
      <p:pic>
        <p:nvPicPr>
          <p:cNvPr id="5" name="Picture 4" descr="A person using a computer&#10;&#10;AI-generated content may be incorrect.">
            <a:extLst>
              <a:ext uri="{FF2B5EF4-FFF2-40B4-BE49-F238E27FC236}">
                <a16:creationId xmlns:a16="http://schemas.microsoft.com/office/drawing/2014/main" id="{4211433D-CF15-74E3-8C07-FAE1A0D53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904" y="3706382"/>
            <a:ext cx="4725120" cy="3151618"/>
          </a:xfrm>
          <a:prstGeom prst="rect">
            <a:avLst/>
          </a:prstGeom>
        </p:spPr>
      </p:pic>
    </p:spTree>
    <p:extLst>
      <p:ext uri="{BB962C8B-B14F-4D97-AF65-F5344CB8AC3E}">
        <p14:creationId xmlns:p14="http://schemas.microsoft.com/office/powerpoint/2010/main" val="64700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F840-75C2-AC0F-2391-BA1D5C1E7B69}"/>
              </a:ext>
            </a:extLst>
          </p:cNvPr>
          <p:cNvSpPr>
            <a:spLocks noGrp="1"/>
          </p:cNvSpPr>
          <p:nvPr>
            <p:ph type="title"/>
          </p:nvPr>
        </p:nvSpPr>
        <p:spPr/>
        <p:txBody>
          <a:bodyPr/>
          <a:lstStyle/>
          <a:p>
            <a:r>
              <a:rPr lang="en-US" dirty="0"/>
              <a:t>Key Economic Indicators</a:t>
            </a:r>
            <a:endParaRPr lang="en-IE" dirty="0"/>
          </a:p>
        </p:txBody>
      </p:sp>
      <p:pic>
        <p:nvPicPr>
          <p:cNvPr id="4" name="Picture 3" descr="A low angle view of a skyscraper&#10;&#10;AI-generated content may be incorrect.">
            <a:extLst>
              <a:ext uri="{FF2B5EF4-FFF2-40B4-BE49-F238E27FC236}">
                <a16:creationId xmlns:a16="http://schemas.microsoft.com/office/drawing/2014/main" id="{EF8B6E82-C817-E8AE-2ABF-1C2259C9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4014" y="2117558"/>
            <a:ext cx="7107193" cy="4740442"/>
          </a:xfrm>
          <a:prstGeom prst="rect">
            <a:avLst/>
          </a:prstGeom>
        </p:spPr>
      </p:pic>
    </p:spTree>
    <p:extLst>
      <p:ext uri="{BB962C8B-B14F-4D97-AF65-F5344CB8AC3E}">
        <p14:creationId xmlns:p14="http://schemas.microsoft.com/office/powerpoint/2010/main" val="229940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ECB3-606B-6640-9CF6-10E19DED44D7}"/>
              </a:ext>
            </a:extLst>
          </p:cNvPr>
          <p:cNvSpPr>
            <a:spLocks noGrp="1"/>
          </p:cNvSpPr>
          <p:nvPr>
            <p:ph type="title"/>
          </p:nvPr>
        </p:nvSpPr>
        <p:spPr/>
        <p:txBody>
          <a:bodyPr/>
          <a:lstStyle/>
          <a:p>
            <a:r>
              <a:rPr lang="en-US" dirty="0"/>
              <a:t>Economic growth and development</a:t>
            </a:r>
            <a:endParaRPr lang="en-IE" dirty="0"/>
          </a:p>
        </p:txBody>
      </p:sp>
      <p:sp>
        <p:nvSpPr>
          <p:cNvPr id="3" name="Content Placeholder 2">
            <a:extLst>
              <a:ext uri="{FF2B5EF4-FFF2-40B4-BE49-F238E27FC236}">
                <a16:creationId xmlns:a16="http://schemas.microsoft.com/office/drawing/2014/main" id="{CAC6C33C-BAA6-04BE-4955-94EA12594F6C}"/>
              </a:ext>
            </a:extLst>
          </p:cNvPr>
          <p:cNvSpPr>
            <a:spLocks noGrp="1"/>
          </p:cNvSpPr>
          <p:nvPr>
            <p:ph idx="1"/>
          </p:nvPr>
        </p:nvSpPr>
        <p:spPr/>
        <p:txBody>
          <a:bodyPr/>
          <a:lstStyle/>
          <a:p>
            <a:pPr marL="0" indent="0">
              <a:buNone/>
            </a:pPr>
            <a:r>
              <a:rPr lang="en-US" dirty="0"/>
              <a:t>Economic activity changes over time. Times of economic prosperity and times of economic hardship occur in economic cycles.</a:t>
            </a:r>
          </a:p>
          <a:p>
            <a:r>
              <a:rPr lang="en-IE" dirty="0"/>
              <a:t>A continuous period of economic growth is an </a:t>
            </a:r>
            <a:r>
              <a:rPr lang="en-IE" b="1" dirty="0">
                <a:solidFill>
                  <a:srgbClr val="3F007E"/>
                </a:solidFill>
              </a:rPr>
              <a:t>economic</a:t>
            </a:r>
            <a:r>
              <a:rPr lang="en-IE" dirty="0"/>
              <a:t> </a:t>
            </a:r>
            <a:r>
              <a:rPr lang="en-IE" b="1" dirty="0">
                <a:solidFill>
                  <a:srgbClr val="3F007E"/>
                </a:solidFill>
              </a:rPr>
              <a:t>boom</a:t>
            </a:r>
            <a:r>
              <a:rPr lang="en-IE" dirty="0"/>
              <a:t>, e.g. the Celtic Tiger years (1994-2006).</a:t>
            </a:r>
          </a:p>
          <a:p>
            <a:r>
              <a:rPr lang="en-IE" dirty="0"/>
              <a:t>An economy that experiences negative economic growth for two consecutive quarters is said to be in a </a:t>
            </a:r>
            <a:r>
              <a:rPr lang="en-IE" b="1" dirty="0">
                <a:solidFill>
                  <a:srgbClr val="3F007E"/>
                </a:solidFill>
              </a:rPr>
              <a:t>recession</a:t>
            </a:r>
            <a:r>
              <a:rPr lang="en-IE" dirty="0"/>
              <a:t>. Demand for goods and services falls, business profits are lower, and unemployment is higher. Ireland experienced a recession following the financial crisis of 2008.</a:t>
            </a:r>
          </a:p>
        </p:txBody>
      </p:sp>
    </p:spTree>
    <p:extLst>
      <p:ext uri="{BB962C8B-B14F-4D97-AF65-F5344CB8AC3E}">
        <p14:creationId xmlns:p14="http://schemas.microsoft.com/office/powerpoint/2010/main" val="88102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4A97-9716-5120-BD5B-6360EA7C5DAC}"/>
              </a:ext>
            </a:extLst>
          </p:cNvPr>
          <p:cNvSpPr>
            <a:spLocks noGrp="1"/>
          </p:cNvSpPr>
          <p:nvPr>
            <p:ph type="title"/>
          </p:nvPr>
        </p:nvSpPr>
        <p:spPr/>
        <p:txBody>
          <a:bodyPr/>
          <a:lstStyle/>
          <a:p>
            <a:r>
              <a:rPr lang="en-US" dirty="0"/>
              <a:t>Impact of economic growth</a:t>
            </a:r>
            <a:endParaRPr lang="en-IE" dirty="0"/>
          </a:p>
        </p:txBody>
      </p:sp>
      <p:sp>
        <p:nvSpPr>
          <p:cNvPr id="3" name="Content Placeholder 2">
            <a:extLst>
              <a:ext uri="{FF2B5EF4-FFF2-40B4-BE49-F238E27FC236}">
                <a16:creationId xmlns:a16="http://schemas.microsoft.com/office/drawing/2014/main" id="{198AAC43-FEF7-3EFB-DA56-8916FD583DDC}"/>
              </a:ext>
            </a:extLst>
          </p:cNvPr>
          <p:cNvSpPr>
            <a:spLocks noGrp="1"/>
          </p:cNvSpPr>
          <p:nvPr>
            <p:ph idx="1"/>
          </p:nvPr>
        </p:nvSpPr>
        <p:spPr/>
        <p:txBody>
          <a:bodyPr/>
          <a:lstStyle/>
          <a:p>
            <a:r>
              <a:rPr lang="en-US" sz="2000" b="1" dirty="0">
                <a:solidFill>
                  <a:srgbClr val="3F007E"/>
                </a:solidFill>
              </a:rPr>
              <a:t>Higher employment: </a:t>
            </a:r>
            <a:r>
              <a:rPr lang="en-US" sz="2000" dirty="0"/>
              <a:t>Increased demand for goods and services means an increased demand for workers to produce them.</a:t>
            </a:r>
          </a:p>
          <a:p>
            <a:r>
              <a:rPr lang="en-US" sz="2000" b="1" dirty="0">
                <a:solidFill>
                  <a:srgbClr val="3F007E"/>
                </a:solidFill>
              </a:rPr>
              <a:t>Improved government finances: </a:t>
            </a:r>
            <a:r>
              <a:rPr lang="en-US" sz="2000" dirty="0"/>
              <a:t>An increase in spending will mean an increase in indirect tax revenue (VAT) and direct tax revenue (PAYE). Spending on social protection should fall.</a:t>
            </a:r>
          </a:p>
          <a:p>
            <a:r>
              <a:rPr lang="en-US" sz="2000" b="1" dirty="0">
                <a:solidFill>
                  <a:srgbClr val="3F007E"/>
                </a:solidFill>
              </a:rPr>
              <a:t>Higher standard of living: </a:t>
            </a:r>
            <a:r>
              <a:rPr lang="en-US" sz="2000" dirty="0"/>
              <a:t>Economic growth will result in high incomes in the economy, meaning an improvement in standard of living. This may help to alleviate poverty for some citizens.</a:t>
            </a:r>
          </a:p>
          <a:p>
            <a:r>
              <a:rPr lang="en-US" sz="2000" b="1" dirty="0">
                <a:solidFill>
                  <a:srgbClr val="3F007E"/>
                </a:solidFill>
              </a:rPr>
              <a:t>Higher business sales and profits: </a:t>
            </a:r>
            <a:r>
              <a:rPr lang="en-US" sz="2000" dirty="0"/>
              <a:t>Consumers will increase spending, which will increase sales and profits for businesses.</a:t>
            </a:r>
          </a:p>
          <a:p>
            <a:r>
              <a:rPr lang="en-US" sz="2000" b="1" dirty="0">
                <a:solidFill>
                  <a:srgbClr val="3F007E"/>
                </a:solidFill>
              </a:rPr>
              <a:t>Investment opportunities: </a:t>
            </a:r>
            <a:r>
              <a:rPr lang="en-US" sz="2000" dirty="0"/>
              <a:t>Economic growth creates confidence in the market. This may encourage entrepreneurs to invest further, particularly in more sustainable and environmentally friendly technologies.</a:t>
            </a:r>
            <a:endParaRPr lang="en-IE" sz="2000" dirty="0"/>
          </a:p>
        </p:txBody>
      </p:sp>
    </p:spTree>
    <p:extLst>
      <p:ext uri="{BB962C8B-B14F-4D97-AF65-F5344CB8AC3E}">
        <p14:creationId xmlns:p14="http://schemas.microsoft.com/office/powerpoint/2010/main" val="877241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E818-17CC-0802-F3A4-D97F765AF0CD}"/>
              </a:ext>
            </a:extLst>
          </p:cNvPr>
          <p:cNvSpPr>
            <a:spLocks noGrp="1"/>
          </p:cNvSpPr>
          <p:nvPr>
            <p:ph type="title"/>
          </p:nvPr>
        </p:nvSpPr>
        <p:spPr/>
        <p:txBody>
          <a:bodyPr/>
          <a:lstStyle/>
          <a:p>
            <a:r>
              <a:rPr lang="en-US" dirty="0"/>
              <a:t>Exchange rates</a:t>
            </a:r>
            <a:endParaRPr lang="en-IE" dirty="0"/>
          </a:p>
        </p:txBody>
      </p:sp>
      <p:sp>
        <p:nvSpPr>
          <p:cNvPr id="3" name="Content Placeholder 2">
            <a:extLst>
              <a:ext uri="{FF2B5EF4-FFF2-40B4-BE49-F238E27FC236}">
                <a16:creationId xmlns:a16="http://schemas.microsoft.com/office/drawing/2014/main" id="{9F33078D-AE35-4DA7-8B64-6BE1F3FD3BBC}"/>
              </a:ext>
            </a:extLst>
          </p:cNvPr>
          <p:cNvSpPr>
            <a:spLocks noGrp="1"/>
          </p:cNvSpPr>
          <p:nvPr>
            <p:ph idx="1"/>
          </p:nvPr>
        </p:nvSpPr>
        <p:spPr/>
        <p:txBody>
          <a:bodyPr/>
          <a:lstStyle/>
          <a:p>
            <a:pPr marL="0" indent="0">
              <a:buNone/>
            </a:pPr>
            <a:r>
              <a:rPr lang="en-US" dirty="0"/>
              <a:t>The exchange rate is the price of one currency in terms of another currency, e.g.          €1 = $1.25 means that one euro can purchase one US dollar and 25 cents. In simple terms, it determines how much your currency is worth in another country. For example, at the end of June 2024, the US$ to € exchange rate was 1.07. That means one euro could be exchanged for $1.07.</a:t>
            </a:r>
          </a:p>
          <a:p>
            <a:r>
              <a:rPr lang="en-US" dirty="0"/>
              <a:t>When converting € to a foreign currency, you </a:t>
            </a:r>
            <a:r>
              <a:rPr lang="en-US" b="1" dirty="0">
                <a:solidFill>
                  <a:srgbClr val="3F007E"/>
                </a:solidFill>
              </a:rPr>
              <a:t>multiply</a:t>
            </a:r>
            <a:r>
              <a:rPr lang="en-US" dirty="0"/>
              <a:t> by the exchange rate. </a:t>
            </a:r>
          </a:p>
          <a:p>
            <a:r>
              <a:rPr lang="en-US" dirty="0"/>
              <a:t>When converting foreign currency to €, you </a:t>
            </a:r>
            <a:r>
              <a:rPr lang="en-US" b="1" dirty="0">
                <a:solidFill>
                  <a:srgbClr val="3F007E"/>
                </a:solidFill>
              </a:rPr>
              <a:t>divide</a:t>
            </a:r>
            <a:r>
              <a:rPr lang="en-US" dirty="0"/>
              <a:t> by the exchange rate. </a:t>
            </a:r>
            <a:endParaRPr lang="en-IE" dirty="0"/>
          </a:p>
        </p:txBody>
      </p:sp>
      <p:pic>
        <p:nvPicPr>
          <p:cNvPr id="5" name="Picture 4" descr="A hands holding green dollar signs&#10;&#10;AI-generated content may be incorrect.">
            <a:extLst>
              <a:ext uri="{FF2B5EF4-FFF2-40B4-BE49-F238E27FC236}">
                <a16:creationId xmlns:a16="http://schemas.microsoft.com/office/drawing/2014/main" id="{555E137D-1CF1-C8AF-0215-45F0DE7C0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501" y="4141811"/>
            <a:ext cx="3474499" cy="2429435"/>
          </a:xfrm>
          <a:prstGeom prst="rect">
            <a:avLst/>
          </a:prstGeom>
        </p:spPr>
      </p:pic>
    </p:spTree>
    <p:extLst>
      <p:ext uri="{BB962C8B-B14F-4D97-AF65-F5344CB8AC3E}">
        <p14:creationId xmlns:p14="http://schemas.microsoft.com/office/powerpoint/2010/main" val="3219787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649F-62E9-B652-E901-9568F8F7D1BC}"/>
              </a:ext>
            </a:extLst>
          </p:cNvPr>
          <p:cNvSpPr>
            <a:spLocks noGrp="1"/>
          </p:cNvSpPr>
          <p:nvPr>
            <p:ph type="title"/>
          </p:nvPr>
        </p:nvSpPr>
        <p:spPr/>
        <p:txBody>
          <a:bodyPr/>
          <a:lstStyle/>
          <a:p>
            <a:r>
              <a:rPr lang="en-US" dirty="0"/>
              <a:t>Impact of exchange rates on businesses</a:t>
            </a:r>
            <a:endParaRPr lang="en-IE" dirty="0"/>
          </a:p>
        </p:txBody>
      </p:sp>
      <p:graphicFrame>
        <p:nvGraphicFramePr>
          <p:cNvPr id="4" name="Content Placeholder 3">
            <a:extLst>
              <a:ext uri="{FF2B5EF4-FFF2-40B4-BE49-F238E27FC236}">
                <a16:creationId xmlns:a16="http://schemas.microsoft.com/office/drawing/2014/main" id="{06ED0F64-927F-6A41-1D56-673AC2891335}"/>
              </a:ext>
            </a:extLst>
          </p:cNvPr>
          <p:cNvGraphicFramePr>
            <a:graphicFrameLocks noGrp="1"/>
          </p:cNvGraphicFramePr>
          <p:nvPr>
            <p:ph idx="1"/>
            <p:extLst>
              <p:ext uri="{D42A27DB-BD31-4B8C-83A1-F6EECF244321}">
                <p14:modId xmlns:p14="http://schemas.microsoft.com/office/powerpoint/2010/main" val="206823949"/>
              </p:ext>
            </p:extLst>
          </p:nvPr>
        </p:nvGraphicFramePr>
        <p:xfrm>
          <a:off x="542514" y="1933154"/>
          <a:ext cx="10817917" cy="4328160"/>
        </p:xfrm>
        <a:graphic>
          <a:graphicData uri="http://schemas.openxmlformats.org/drawingml/2006/table">
            <a:tbl>
              <a:tblPr firstRow="1" bandRow="1">
                <a:tableStyleId>{93296810-A885-4BE3-A3E7-6D5BEEA58F35}</a:tableStyleId>
              </a:tblPr>
              <a:tblGrid>
                <a:gridCol w="1555227">
                  <a:extLst>
                    <a:ext uri="{9D8B030D-6E8A-4147-A177-3AD203B41FA5}">
                      <a16:colId xmlns:a16="http://schemas.microsoft.com/office/drawing/2014/main" val="1368765021"/>
                    </a:ext>
                  </a:extLst>
                </a:gridCol>
                <a:gridCol w="9262690">
                  <a:extLst>
                    <a:ext uri="{9D8B030D-6E8A-4147-A177-3AD203B41FA5}">
                      <a16:colId xmlns:a16="http://schemas.microsoft.com/office/drawing/2014/main" val="1469781188"/>
                    </a:ext>
                  </a:extLst>
                </a:gridCol>
              </a:tblGrid>
              <a:tr h="412626">
                <a:tc gridSpan="2">
                  <a:txBody>
                    <a:bodyPr/>
                    <a:lstStyle/>
                    <a:p>
                      <a:pPr algn="ctr"/>
                      <a:r>
                        <a:rPr lang="en-US" sz="2000" dirty="0"/>
                        <a:t>Impact of exchange rates on businesses</a:t>
                      </a:r>
                      <a:endParaRPr lang="en-IE" sz="2000" dirty="0"/>
                    </a:p>
                  </a:txBody>
                  <a:tcPr/>
                </a:tc>
                <a:tc hMerge="1">
                  <a:txBody>
                    <a:bodyPr/>
                    <a:lstStyle/>
                    <a:p>
                      <a:endParaRPr lang="en-IE" sz="2200" dirty="0"/>
                    </a:p>
                  </a:txBody>
                  <a:tcPr/>
                </a:tc>
                <a:extLst>
                  <a:ext uri="{0D108BD9-81ED-4DB2-BD59-A6C34878D82A}">
                    <a16:rowId xmlns:a16="http://schemas.microsoft.com/office/drawing/2014/main" val="654126824"/>
                  </a:ext>
                </a:extLst>
              </a:tr>
              <a:tr h="1523542">
                <a:tc>
                  <a:txBody>
                    <a:bodyPr/>
                    <a:lstStyle/>
                    <a:p>
                      <a:endParaRPr lang="en-IE" sz="2000" dirty="0"/>
                    </a:p>
                  </a:txBody>
                  <a:tcPr/>
                </a:tc>
                <a:tc>
                  <a:txBody>
                    <a:bodyPr/>
                    <a:lstStyle/>
                    <a:p>
                      <a:pPr marL="342900" indent="-342900">
                        <a:buFont typeface="Arial" panose="020B0604020202020204" pitchFamily="34" charset="0"/>
                        <a:buChar char="•"/>
                      </a:pPr>
                      <a:r>
                        <a:rPr lang="en-US" sz="1800" dirty="0"/>
                        <a:t>If the value of the home currency falls against other currencies, exports will become cheaper for foreign buyers, which could lead to an increase in demand. Businesses may have to recruit more staff.</a:t>
                      </a:r>
                    </a:p>
                    <a:p>
                      <a:pPr marL="342900" indent="-342900">
                        <a:buFont typeface="Arial" panose="020B0604020202020204" pitchFamily="34" charset="0"/>
                        <a:buChar char="•"/>
                      </a:pPr>
                      <a:r>
                        <a:rPr lang="en-US" sz="1800" dirty="0"/>
                        <a:t>If the home currency increases in value, the firm’s products may become more expensive in foreign markets, which may reduce demand.</a:t>
                      </a:r>
                      <a:endParaRPr lang="en-IE" sz="1800" dirty="0"/>
                    </a:p>
                  </a:txBody>
                  <a:tcPr/>
                </a:tc>
                <a:extLst>
                  <a:ext uri="{0D108BD9-81ED-4DB2-BD59-A6C34878D82A}">
                    <a16:rowId xmlns:a16="http://schemas.microsoft.com/office/drawing/2014/main" val="2556776867"/>
                  </a:ext>
                </a:extLst>
              </a:tr>
              <a:tr h="1154115">
                <a:tc>
                  <a:txBody>
                    <a:bodyPr/>
                    <a:lstStyle/>
                    <a:p>
                      <a:endParaRPr lang="en-IE" sz="2000" dirty="0"/>
                    </a:p>
                  </a:txBody>
                  <a:tcPr/>
                </a:tc>
                <a:tc>
                  <a:txBody>
                    <a:bodyPr/>
                    <a:lstStyle/>
                    <a:p>
                      <a:pPr marL="342900" indent="-342900">
                        <a:buFont typeface="Arial" panose="020B0604020202020204" pitchFamily="34" charset="0"/>
                        <a:buChar char="•"/>
                      </a:pPr>
                      <a:r>
                        <a:rPr lang="en-US" sz="1800" dirty="0"/>
                        <a:t>A fall in the value of the home currency will make imports more expensive. This will increase the costs for businesses that rely on foreign goods or raw materials.</a:t>
                      </a:r>
                    </a:p>
                    <a:p>
                      <a:pPr marL="342900" indent="-342900">
                        <a:buFont typeface="Arial" panose="020B0604020202020204" pitchFamily="34" charset="0"/>
                        <a:buChar char="•"/>
                      </a:pPr>
                      <a:r>
                        <a:rPr lang="en-US" sz="1800" dirty="0"/>
                        <a:t>If the home currency increases, imports will be cheaper.</a:t>
                      </a:r>
                      <a:endParaRPr lang="en-IE" sz="1800" dirty="0"/>
                    </a:p>
                  </a:txBody>
                  <a:tcPr/>
                </a:tc>
                <a:extLst>
                  <a:ext uri="{0D108BD9-81ED-4DB2-BD59-A6C34878D82A}">
                    <a16:rowId xmlns:a16="http://schemas.microsoft.com/office/drawing/2014/main" val="4060744526"/>
                  </a:ext>
                </a:extLst>
              </a:tr>
              <a:tr h="1237877">
                <a:tc>
                  <a:txBody>
                    <a:bodyPr/>
                    <a:lstStyle/>
                    <a:p>
                      <a:endParaRPr lang="en-IE" sz="2000" dirty="0"/>
                    </a:p>
                  </a:txBody>
                  <a:tcPr/>
                </a:tc>
                <a:tc>
                  <a:txBody>
                    <a:bodyPr/>
                    <a:lstStyle/>
                    <a:p>
                      <a:pPr marL="342900" indent="-342900">
                        <a:buFont typeface="Arial" panose="020B0604020202020204" pitchFamily="34" charset="0"/>
                        <a:buChar char="•"/>
                      </a:pPr>
                      <a:r>
                        <a:rPr lang="en-US" sz="1800" dirty="0"/>
                        <a:t>When the value of a currency falls in a home country, it makes the goods it produces cheaper on the global market, potentially increasing competitiveness. On the flip slide, some businesses may find it a lot harder to compete on an international scale because their goods and services have become more expensive.</a:t>
                      </a:r>
                      <a:endParaRPr lang="en-IE" sz="1800" dirty="0"/>
                    </a:p>
                  </a:txBody>
                  <a:tcPr/>
                </a:tc>
                <a:extLst>
                  <a:ext uri="{0D108BD9-81ED-4DB2-BD59-A6C34878D82A}">
                    <a16:rowId xmlns:a16="http://schemas.microsoft.com/office/drawing/2014/main" val="1788781067"/>
                  </a:ext>
                </a:extLst>
              </a:tr>
            </a:tbl>
          </a:graphicData>
        </a:graphic>
      </p:graphicFrame>
      <p:pic>
        <p:nvPicPr>
          <p:cNvPr id="5" name="Picture 4" descr="A blue globe with arrows&#10;&#10;AI-generated content may be incorrect.">
            <a:extLst>
              <a:ext uri="{FF2B5EF4-FFF2-40B4-BE49-F238E27FC236}">
                <a16:creationId xmlns:a16="http://schemas.microsoft.com/office/drawing/2014/main" id="{9370C59A-81CD-9331-EC73-A24DB5EF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04" y="3039994"/>
            <a:ext cx="543239" cy="517744"/>
          </a:xfrm>
          <a:prstGeom prst="rect">
            <a:avLst/>
          </a:prstGeom>
        </p:spPr>
      </p:pic>
      <p:pic>
        <p:nvPicPr>
          <p:cNvPr id="8" name="Picture 7" descr="A group of people on a podium&#10;&#10;AI-generated content may be incorrect.">
            <a:extLst>
              <a:ext uri="{FF2B5EF4-FFF2-40B4-BE49-F238E27FC236}">
                <a16:creationId xmlns:a16="http://schemas.microsoft.com/office/drawing/2014/main" id="{1B7F5CC8-5365-08D3-D6C5-57F588FBB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42" y="5565829"/>
            <a:ext cx="707162" cy="581133"/>
          </a:xfrm>
          <a:prstGeom prst="rect">
            <a:avLst/>
          </a:prstGeom>
        </p:spPr>
      </p:pic>
      <p:pic>
        <p:nvPicPr>
          <p:cNvPr id="9" name="Picture 8" descr="A blue globe with arrows&#10;&#10;AI-generated content may be incorrect.">
            <a:extLst>
              <a:ext uri="{FF2B5EF4-FFF2-40B4-BE49-F238E27FC236}">
                <a16:creationId xmlns:a16="http://schemas.microsoft.com/office/drawing/2014/main" id="{4F92426D-806A-3D1B-CFD1-6A0B3DD2B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167" y="4400371"/>
            <a:ext cx="543239" cy="517744"/>
          </a:xfrm>
          <a:prstGeom prst="rect">
            <a:avLst/>
          </a:prstGeom>
        </p:spPr>
      </p:pic>
      <p:sp>
        <p:nvSpPr>
          <p:cNvPr id="10" name="TextBox 9">
            <a:extLst>
              <a:ext uri="{FF2B5EF4-FFF2-40B4-BE49-F238E27FC236}">
                <a16:creationId xmlns:a16="http://schemas.microsoft.com/office/drawing/2014/main" id="{A7640ABD-E26B-5267-55CE-DBD5795A0991}"/>
              </a:ext>
            </a:extLst>
          </p:cNvPr>
          <p:cNvSpPr txBox="1"/>
          <p:nvPr/>
        </p:nvSpPr>
        <p:spPr>
          <a:xfrm>
            <a:off x="773328" y="3879081"/>
            <a:ext cx="1106992" cy="523220"/>
          </a:xfrm>
          <a:prstGeom prst="rect">
            <a:avLst/>
          </a:prstGeom>
          <a:noFill/>
        </p:spPr>
        <p:txBody>
          <a:bodyPr wrap="square" rtlCol="0">
            <a:spAutoFit/>
          </a:bodyPr>
          <a:lstStyle/>
          <a:p>
            <a:pPr algn="ctr"/>
            <a:r>
              <a:rPr lang="en-US" sz="1400" b="1" dirty="0">
                <a:solidFill>
                  <a:schemeClr val="accent6">
                    <a:lumMod val="75000"/>
                  </a:schemeClr>
                </a:solidFill>
              </a:rPr>
              <a:t>Cost of imports</a:t>
            </a:r>
            <a:endParaRPr lang="en-IE" sz="1400" b="1" dirty="0">
              <a:solidFill>
                <a:schemeClr val="accent6">
                  <a:lumMod val="75000"/>
                </a:schemeClr>
              </a:solidFill>
            </a:endParaRPr>
          </a:p>
        </p:txBody>
      </p:sp>
      <p:sp>
        <p:nvSpPr>
          <p:cNvPr id="11" name="TextBox 10">
            <a:extLst>
              <a:ext uri="{FF2B5EF4-FFF2-40B4-BE49-F238E27FC236}">
                <a16:creationId xmlns:a16="http://schemas.microsoft.com/office/drawing/2014/main" id="{92728BEE-95BE-7749-A130-B4A84FB56B9E}"/>
              </a:ext>
            </a:extLst>
          </p:cNvPr>
          <p:cNvSpPr txBox="1"/>
          <p:nvPr/>
        </p:nvSpPr>
        <p:spPr>
          <a:xfrm>
            <a:off x="773328" y="2428801"/>
            <a:ext cx="1106992" cy="523220"/>
          </a:xfrm>
          <a:prstGeom prst="rect">
            <a:avLst/>
          </a:prstGeom>
          <a:noFill/>
        </p:spPr>
        <p:txBody>
          <a:bodyPr wrap="square" rtlCol="0">
            <a:spAutoFit/>
          </a:bodyPr>
          <a:lstStyle/>
          <a:p>
            <a:pPr algn="ctr"/>
            <a:r>
              <a:rPr lang="en-US" sz="1400" b="1" dirty="0">
                <a:solidFill>
                  <a:schemeClr val="accent6">
                    <a:lumMod val="75000"/>
                  </a:schemeClr>
                </a:solidFill>
              </a:rPr>
              <a:t>Cost of exports</a:t>
            </a:r>
            <a:endParaRPr lang="en-IE" sz="1400" b="1" dirty="0">
              <a:solidFill>
                <a:schemeClr val="accent6">
                  <a:lumMod val="75000"/>
                </a:schemeClr>
              </a:solidFill>
            </a:endParaRPr>
          </a:p>
        </p:txBody>
      </p:sp>
      <p:sp>
        <p:nvSpPr>
          <p:cNvPr id="12" name="TextBox 11">
            <a:extLst>
              <a:ext uri="{FF2B5EF4-FFF2-40B4-BE49-F238E27FC236}">
                <a16:creationId xmlns:a16="http://schemas.microsoft.com/office/drawing/2014/main" id="{4A8A4275-DEEE-4393-7FF1-29CFCEAC2FA5}"/>
              </a:ext>
            </a:extLst>
          </p:cNvPr>
          <p:cNvSpPr txBox="1"/>
          <p:nvPr/>
        </p:nvSpPr>
        <p:spPr>
          <a:xfrm>
            <a:off x="205352" y="5143701"/>
            <a:ext cx="2098573" cy="307777"/>
          </a:xfrm>
          <a:prstGeom prst="rect">
            <a:avLst/>
          </a:prstGeom>
          <a:noFill/>
        </p:spPr>
        <p:txBody>
          <a:bodyPr wrap="square" rtlCol="0">
            <a:spAutoFit/>
          </a:bodyPr>
          <a:lstStyle/>
          <a:p>
            <a:pPr algn="ctr"/>
            <a:r>
              <a:rPr lang="en-US" sz="1400" b="1" dirty="0">
                <a:solidFill>
                  <a:schemeClr val="accent6">
                    <a:lumMod val="75000"/>
                  </a:schemeClr>
                </a:solidFill>
              </a:rPr>
              <a:t>Competitiveness</a:t>
            </a:r>
            <a:endParaRPr lang="en-IE" sz="1400" b="1" dirty="0">
              <a:solidFill>
                <a:schemeClr val="accent6">
                  <a:lumMod val="75000"/>
                </a:schemeClr>
              </a:solidFill>
            </a:endParaRPr>
          </a:p>
        </p:txBody>
      </p:sp>
    </p:spTree>
    <p:extLst>
      <p:ext uri="{BB962C8B-B14F-4D97-AF65-F5344CB8AC3E}">
        <p14:creationId xmlns:p14="http://schemas.microsoft.com/office/powerpoint/2010/main" val="19694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185A-0C78-0E9A-05F7-ACF4D0C4AF08}"/>
              </a:ext>
            </a:extLst>
          </p:cNvPr>
          <p:cNvSpPr>
            <a:spLocks noGrp="1"/>
          </p:cNvSpPr>
          <p:nvPr>
            <p:ph type="title"/>
          </p:nvPr>
        </p:nvSpPr>
        <p:spPr/>
        <p:txBody>
          <a:bodyPr/>
          <a:lstStyle/>
          <a:p>
            <a:r>
              <a:rPr lang="en-US" dirty="0"/>
              <a:t>Consumer confidence</a:t>
            </a:r>
            <a:endParaRPr lang="en-IE" dirty="0"/>
          </a:p>
        </p:txBody>
      </p:sp>
      <p:sp>
        <p:nvSpPr>
          <p:cNvPr id="3" name="Content Placeholder 2">
            <a:extLst>
              <a:ext uri="{FF2B5EF4-FFF2-40B4-BE49-F238E27FC236}">
                <a16:creationId xmlns:a16="http://schemas.microsoft.com/office/drawing/2014/main" id="{3E9842B8-FE5F-5DB4-5414-B8A95241DA64}"/>
              </a:ext>
            </a:extLst>
          </p:cNvPr>
          <p:cNvSpPr>
            <a:spLocks noGrp="1"/>
          </p:cNvSpPr>
          <p:nvPr>
            <p:ph idx="1"/>
          </p:nvPr>
        </p:nvSpPr>
        <p:spPr/>
        <p:txBody>
          <a:bodyPr/>
          <a:lstStyle/>
          <a:p>
            <a:pPr marL="0" indent="0">
              <a:buNone/>
            </a:pPr>
            <a:r>
              <a:rPr lang="en-US" b="1" dirty="0">
                <a:solidFill>
                  <a:srgbClr val="3F007E"/>
                </a:solidFill>
              </a:rPr>
              <a:t>Consumer confidence </a:t>
            </a:r>
            <a:r>
              <a:rPr lang="en-US" dirty="0"/>
              <a:t>is a statistical measure of consumers’ feelings about current and future economic conditions. It is used as an indicator of the overall state of the economy. It plays a huge role in each of the economic indicators.</a:t>
            </a:r>
            <a:endParaRPr lang="en-IE" dirty="0"/>
          </a:p>
        </p:txBody>
      </p:sp>
      <p:pic>
        <p:nvPicPr>
          <p:cNvPr id="5" name="Picture 4" descr="A person and person holding shopping bags&#10;&#10;AI-generated content may be incorrect.">
            <a:extLst>
              <a:ext uri="{FF2B5EF4-FFF2-40B4-BE49-F238E27FC236}">
                <a16:creationId xmlns:a16="http://schemas.microsoft.com/office/drawing/2014/main" id="{5EF6733A-EE94-3F4F-B8C6-20449786B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731" y="3496235"/>
            <a:ext cx="5040186" cy="3361765"/>
          </a:xfrm>
          <a:prstGeom prst="rect">
            <a:avLst/>
          </a:prstGeom>
        </p:spPr>
      </p:pic>
    </p:spTree>
    <p:extLst>
      <p:ext uri="{BB962C8B-B14F-4D97-AF65-F5344CB8AC3E}">
        <p14:creationId xmlns:p14="http://schemas.microsoft.com/office/powerpoint/2010/main" val="240186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their empty pockets&#10;&#10;AI-generated content may be incorrect.">
            <a:extLst>
              <a:ext uri="{FF2B5EF4-FFF2-40B4-BE49-F238E27FC236}">
                <a16:creationId xmlns:a16="http://schemas.microsoft.com/office/drawing/2014/main" id="{BD055F3B-2288-361C-0E67-491EEDC0CA24}"/>
              </a:ext>
            </a:extLst>
          </p:cNvPr>
          <p:cNvPicPr>
            <a:picLocks noChangeAspect="1"/>
          </p:cNvPicPr>
          <p:nvPr/>
        </p:nvPicPr>
        <p:blipFill>
          <a:blip r:embed="rId2">
            <a:extLst>
              <a:ext uri="{28A0092B-C50C-407E-A947-70E740481C1C}">
                <a14:useLocalDpi xmlns:a14="http://schemas.microsoft.com/office/drawing/2010/main" val="0"/>
              </a:ext>
            </a:extLst>
          </a:blip>
          <a:srcRect l="29603" t="10599" r="31806" b="29314"/>
          <a:stretch/>
        </p:blipFill>
        <p:spPr>
          <a:xfrm>
            <a:off x="8417859" y="2017057"/>
            <a:ext cx="2528047" cy="3936365"/>
          </a:xfrm>
          <a:prstGeom prst="rect">
            <a:avLst/>
          </a:prstGeom>
        </p:spPr>
      </p:pic>
      <p:sp>
        <p:nvSpPr>
          <p:cNvPr id="2" name="Title 1">
            <a:extLst>
              <a:ext uri="{FF2B5EF4-FFF2-40B4-BE49-F238E27FC236}">
                <a16:creationId xmlns:a16="http://schemas.microsoft.com/office/drawing/2014/main" id="{C7F4F70B-9654-CAE8-B9C4-EC767DCA3EA5}"/>
              </a:ext>
            </a:extLst>
          </p:cNvPr>
          <p:cNvSpPr>
            <a:spLocks noGrp="1"/>
          </p:cNvSpPr>
          <p:nvPr>
            <p:ph type="title"/>
          </p:nvPr>
        </p:nvSpPr>
        <p:spPr/>
        <p:txBody>
          <a:bodyPr/>
          <a:lstStyle/>
          <a:p>
            <a:r>
              <a:rPr lang="en-US" dirty="0"/>
              <a:t>Consumer confidence and economic indicators</a:t>
            </a:r>
            <a:endParaRPr lang="en-IE" dirty="0"/>
          </a:p>
        </p:txBody>
      </p:sp>
      <p:sp>
        <p:nvSpPr>
          <p:cNvPr id="3" name="Content Placeholder 2">
            <a:extLst>
              <a:ext uri="{FF2B5EF4-FFF2-40B4-BE49-F238E27FC236}">
                <a16:creationId xmlns:a16="http://schemas.microsoft.com/office/drawing/2014/main" id="{98889AB1-48AD-BDED-E83B-D5B13314DF40}"/>
              </a:ext>
            </a:extLst>
          </p:cNvPr>
          <p:cNvSpPr>
            <a:spLocks noGrp="1"/>
          </p:cNvSpPr>
          <p:nvPr>
            <p:ph idx="1"/>
          </p:nvPr>
        </p:nvSpPr>
        <p:spPr>
          <a:xfrm>
            <a:off x="737532" y="2219908"/>
            <a:ext cx="7348633" cy="4351338"/>
          </a:xfrm>
        </p:spPr>
        <p:txBody>
          <a:bodyPr/>
          <a:lstStyle/>
          <a:p>
            <a:pPr marL="0" indent="0">
              <a:buNone/>
            </a:pPr>
            <a:r>
              <a:rPr lang="en-US" b="1" dirty="0">
                <a:solidFill>
                  <a:srgbClr val="3F007E"/>
                </a:solidFill>
              </a:rPr>
              <a:t>Employment / unemployment</a:t>
            </a:r>
          </a:p>
          <a:p>
            <a:r>
              <a:rPr lang="en-IE" dirty="0"/>
              <a:t>Low unemployment – people have more disposable income to spend on discretionary items, e.g. holidays.</a:t>
            </a:r>
          </a:p>
          <a:p>
            <a:r>
              <a:rPr lang="en-IE" dirty="0"/>
              <a:t>High unemployment – more people have relatively small incomes to spend, which reduces overall demand.</a:t>
            </a:r>
          </a:p>
        </p:txBody>
      </p:sp>
    </p:spTree>
    <p:extLst>
      <p:ext uri="{BB962C8B-B14F-4D97-AF65-F5344CB8AC3E}">
        <p14:creationId xmlns:p14="http://schemas.microsoft.com/office/powerpoint/2010/main" val="3859704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2BA4A-CEC1-8F19-CCF2-FA9D63B84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566C8-0916-2947-551C-533AEBE74269}"/>
              </a:ext>
            </a:extLst>
          </p:cNvPr>
          <p:cNvSpPr>
            <a:spLocks noGrp="1"/>
          </p:cNvSpPr>
          <p:nvPr>
            <p:ph type="title"/>
          </p:nvPr>
        </p:nvSpPr>
        <p:spPr/>
        <p:txBody>
          <a:bodyPr/>
          <a:lstStyle/>
          <a:p>
            <a:r>
              <a:rPr lang="en-US" dirty="0"/>
              <a:t>Consumer confidence and economic indicators</a:t>
            </a:r>
            <a:endParaRPr lang="en-IE" dirty="0"/>
          </a:p>
        </p:txBody>
      </p:sp>
      <p:sp>
        <p:nvSpPr>
          <p:cNvPr id="3" name="Content Placeholder 2">
            <a:extLst>
              <a:ext uri="{FF2B5EF4-FFF2-40B4-BE49-F238E27FC236}">
                <a16:creationId xmlns:a16="http://schemas.microsoft.com/office/drawing/2014/main" id="{1BF8981C-DA88-7045-5CD7-DAC3E1C62288}"/>
              </a:ext>
            </a:extLst>
          </p:cNvPr>
          <p:cNvSpPr>
            <a:spLocks noGrp="1"/>
          </p:cNvSpPr>
          <p:nvPr>
            <p:ph idx="1"/>
          </p:nvPr>
        </p:nvSpPr>
        <p:spPr/>
        <p:txBody>
          <a:bodyPr/>
          <a:lstStyle/>
          <a:p>
            <a:pPr marL="0" indent="0">
              <a:buNone/>
            </a:pPr>
            <a:r>
              <a:rPr lang="en-US" b="1" dirty="0">
                <a:solidFill>
                  <a:srgbClr val="3F007E"/>
                </a:solidFill>
              </a:rPr>
              <a:t>Taxation</a:t>
            </a:r>
          </a:p>
          <a:p>
            <a:r>
              <a:rPr lang="en-IE" dirty="0"/>
              <a:t>VAT increases lead to more expensive goods and services for the consumer, which causes demand to fall.</a:t>
            </a:r>
          </a:p>
          <a:p>
            <a:r>
              <a:rPr lang="en-IE" dirty="0"/>
              <a:t>High PAYE income taxes reduce the amount of disposable income available to consumers, which reduces demand.</a:t>
            </a:r>
          </a:p>
          <a:p>
            <a:r>
              <a:rPr lang="en-IE" dirty="0"/>
              <a:t>Low levels of income tax – consumers will have more disposable income to spend on goods and services.</a:t>
            </a:r>
          </a:p>
        </p:txBody>
      </p:sp>
    </p:spTree>
    <p:extLst>
      <p:ext uri="{BB962C8B-B14F-4D97-AF65-F5344CB8AC3E}">
        <p14:creationId xmlns:p14="http://schemas.microsoft.com/office/powerpoint/2010/main" val="52626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64508-4927-E63F-0C11-14E611102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2DDDD-7636-9F94-4C75-B888797375C6}"/>
              </a:ext>
            </a:extLst>
          </p:cNvPr>
          <p:cNvSpPr>
            <a:spLocks noGrp="1"/>
          </p:cNvSpPr>
          <p:nvPr>
            <p:ph type="title"/>
          </p:nvPr>
        </p:nvSpPr>
        <p:spPr/>
        <p:txBody>
          <a:bodyPr/>
          <a:lstStyle/>
          <a:p>
            <a:r>
              <a:rPr lang="en-US" dirty="0"/>
              <a:t>Consumer confidence and economic indicators</a:t>
            </a:r>
            <a:endParaRPr lang="en-IE" dirty="0"/>
          </a:p>
        </p:txBody>
      </p:sp>
      <p:sp>
        <p:nvSpPr>
          <p:cNvPr id="3" name="Content Placeholder 2">
            <a:extLst>
              <a:ext uri="{FF2B5EF4-FFF2-40B4-BE49-F238E27FC236}">
                <a16:creationId xmlns:a16="http://schemas.microsoft.com/office/drawing/2014/main" id="{4FAEA4CB-A285-E3C0-2753-12D7A3DF65F9}"/>
              </a:ext>
            </a:extLst>
          </p:cNvPr>
          <p:cNvSpPr>
            <a:spLocks noGrp="1"/>
          </p:cNvSpPr>
          <p:nvPr>
            <p:ph idx="1"/>
          </p:nvPr>
        </p:nvSpPr>
        <p:spPr>
          <a:xfrm>
            <a:off x="737532" y="2219908"/>
            <a:ext cx="7474139" cy="4351338"/>
          </a:xfrm>
        </p:spPr>
        <p:txBody>
          <a:bodyPr/>
          <a:lstStyle/>
          <a:p>
            <a:pPr marL="0" indent="0">
              <a:buNone/>
            </a:pPr>
            <a:r>
              <a:rPr lang="en-US" b="1" dirty="0">
                <a:solidFill>
                  <a:srgbClr val="3F007E"/>
                </a:solidFill>
              </a:rPr>
              <a:t>Exchange rates</a:t>
            </a:r>
          </a:p>
          <a:p>
            <a:r>
              <a:rPr lang="en-IE" dirty="0"/>
              <a:t>An increase in the value of the euro – Irish people will have greater spending power when they are holidaying in non-eurozone countries.</a:t>
            </a:r>
          </a:p>
          <a:p>
            <a:r>
              <a:rPr lang="en-IE" dirty="0"/>
              <a:t>A decrease in the value of the euro – imported goods are more expensive. People may buy more Irish goods.</a:t>
            </a:r>
          </a:p>
        </p:txBody>
      </p:sp>
      <p:pic>
        <p:nvPicPr>
          <p:cNvPr id="4" name="Picture 3" descr="A blue and green dollar and euro signs&#10;&#10;AI-generated content may be incorrect.">
            <a:extLst>
              <a:ext uri="{FF2B5EF4-FFF2-40B4-BE49-F238E27FC236}">
                <a16:creationId xmlns:a16="http://schemas.microsoft.com/office/drawing/2014/main" id="{2F383D05-B701-3378-37B8-46651BB7F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913" y="2404554"/>
            <a:ext cx="2946684" cy="2479952"/>
          </a:xfrm>
          <a:prstGeom prst="rect">
            <a:avLst/>
          </a:prstGeom>
        </p:spPr>
      </p:pic>
    </p:spTree>
    <p:extLst>
      <p:ext uri="{BB962C8B-B14F-4D97-AF65-F5344CB8AC3E}">
        <p14:creationId xmlns:p14="http://schemas.microsoft.com/office/powerpoint/2010/main" val="2081113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64B8D-E640-ECCB-F3D8-8F6F347A0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013E-A387-C460-15BC-27ECBE22A059}"/>
              </a:ext>
            </a:extLst>
          </p:cNvPr>
          <p:cNvSpPr>
            <a:spLocks noGrp="1"/>
          </p:cNvSpPr>
          <p:nvPr>
            <p:ph type="title"/>
          </p:nvPr>
        </p:nvSpPr>
        <p:spPr/>
        <p:txBody>
          <a:bodyPr/>
          <a:lstStyle/>
          <a:p>
            <a:r>
              <a:rPr lang="en-US" dirty="0"/>
              <a:t>The business economy in Ireland</a:t>
            </a:r>
            <a:endParaRPr lang="en-IE" dirty="0"/>
          </a:p>
        </p:txBody>
      </p:sp>
      <p:sp>
        <p:nvSpPr>
          <p:cNvPr id="3" name="Content Placeholder 2">
            <a:extLst>
              <a:ext uri="{FF2B5EF4-FFF2-40B4-BE49-F238E27FC236}">
                <a16:creationId xmlns:a16="http://schemas.microsoft.com/office/drawing/2014/main" id="{16FA4CB8-E8CF-DE99-BCE8-FEDDA7A19014}"/>
              </a:ext>
            </a:extLst>
          </p:cNvPr>
          <p:cNvSpPr>
            <a:spLocks noGrp="1"/>
          </p:cNvSpPr>
          <p:nvPr>
            <p:ph idx="1"/>
          </p:nvPr>
        </p:nvSpPr>
        <p:spPr/>
        <p:txBody>
          <a:bodyPr/>
          <a:lstStyle/>
          <a:p>
            <a:pPr marL="0" indent="0">
              <a:buNone/>
            </a:pPr>
            <a:r>
              <a:rPr lang="en-US" dirty="0"/>
              <a:t>All businesses require inputs or resources (e.g. raw materials, </a:t>
            </a:r>
            <a:r>
              <a:rPr lang="en-US" dirty="0" err="1"/>
              <a:t>labour</a:t>
            </a:r>
            <a:r>
              <a:rPr lang="en-US" dirty="0"/>
              <a:t>, packaging, capital), which they use to produce a product or service which they sell to make a profit.</a:t>
            </a:r>
          </a:p>
          <a:p>
            <a:pPr marL="0" indent="0">
              <a:buNone/>
            </a:pPr>
            <a:r>
              <a:rPr lang="en-US" dirty="0"/>
              <a:t>Businesses provide numerous benefits to the local and national economy:</a:t>
            </a:r>
          </a:p>
          <a:p>
            <a:r>
              <a:rPr lang="en-IE" dirty="0"/>
              <a:t>They create jobs.</a:t>
            </a:r>
          </a:p>
          <a:p>
            <a:r>
              <a:rPr lang="en-IE" dirty="0"/>
              <a:t>They buy resources from other businesses.</a:t>
            </a:r>
          </a:p>
          <a:p>
            <a:r>
              <a:rPr lang="en-IE" dirty="0"/>
              <a:t>They pay taxes.</a:t>
            </a:r>
          </a:p>
          <a:p>
            <a:r>
              <a:rPr lang="en-IE" dirty="0"/>
              <a:t>Their employees spend their wages in other local businesses.</a:t>
            </a:r>
          </a:p>
        </p:txBody>
      </p:sp>
    </p:spTree>
    <p:extLst>
      <p:ext uri="{BB962C8B-B14F-4D97-AF65-F5344CB8AC3E}">
        <p14:creationId xmlns:p14="http://schemas.microsoft.com/office/powerpoint/2010/main" val="263585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BB0AD-80CB-DC4E-8132-5BBAF93B3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336B9-B2EF-845A-7C02-35F5ECA2E9BD}"/>
              </a:ext>
            </a:extLst>
          </p:cNvPr>
          <p:cNvSpPr>
            <a:spLocks noGrp="1"/>
          </p:cNvSpPr>
          <p:nvPr>
            <p:ph type="title"/>
          </p:nvPr>
        </p:nvSpPr>
        <p:spPr/>
        <p:txBody>
          <a:bodyPr/>
          <a:lstStyle/>
          <a:p>
            <a:r>
              <a:rPr lang="en-US" dirty="0"/>
              <a:t>The business economy in Ireland</a:t>
            </a:r>
            <a:endParaRPr lang="en-IE" dirty="0"/>
          </a:p>
        </p:txBody>
      </p:sp>
      <p:sp>
        <p:nvSpPr>
          <p:cNvPr id="3" name="Content Placeholder 2">
            <a:extLst>
              <a:ext uri="{FF2B5EF4-FFF2-40B4-BE49-F238E27FC236}">
                <a16:creationId xmlns:a16="http://schemas.microsoft.com/office/drawing/2014/main" id="{701C2216-03B5-9B73-6403-8F2B4F9B5988}"/>
              </a:ext>
            </a:extLst>
          </p:cNvPr>
          <p:cNvSpPr>
            <a:spLocks noGrp="1"/>
          </p:cNvSpPr>
          <p:nvPr>
            <p:ph idx="1"/>
          </p:nvPr>
        </p:nvSpPr>
        <p:spPr>
          <a:xfrm>
            <a:off x="737532" y="2020212"/>
            <a:ext cx="10515600" cy="4351338"/>
          </a:xfrm>
        </p:spPr>
        <p:txBody>
          <a:bodyPr/>
          <a:lstStyle/>
          <a:p>
            <a:pPr marL="0" indent="0">
              <a:buNone/>
            </a:pPr>
            <a:r>
              <a:rPr lang="en-US" sz="2000" dirty="0"/>
              <a:t>Businesses are categorised into a number of sectors:</a:t>
            </a:r>
          </a:p>
          <a:p>
            <a:r>
              <a:rPr lang="en-IE" sz="2000" dirty="0"/>
              <a:t>Agriculture</a:t>
            </a:r>
          </a:p>
          <a:p>
            <a:r>
              <a:rPr lang="en-IE" sz="2000" dirty="0"/>
              <a:t>Industry</a:t>
            </a:r>
          </a:p>
          <a:p>
            <a:r>
              <a:rPr lang="en-IE" sz="2000" dirty="0"/>
              <a:t>Construction</a:t>
            </a:r>
          </a:p>
          <a:p>
            <a:r>
              <a:rPr lang="en-IE" sz="2000" dirty="0"/>
              <a:t>Distributive trades (distribution, transport, hotels and restaurants)</a:t>
            </a:r>
          </a:p>
          <a:p>
            <a:r>
              <a:rPr lang="en-IE" sz="2000" dirty="0"/>
              <a:t>Information and communication</a:t>
            </a:r>
          </a:p>
          <a:p>
            <a:r>
              <a:rPr lang="en-IE" sz="2000" dirty="0"/>
              <a:t>Financial and insurance activities </a:t>
            </a:r>
          </a:p>
          <a:p>
            <a:r>
              <a:rPr lang="en-IE" sz="2000" dirty="0"/>
              <a:t>Real estate activities</a:t>
            </a:r>
          </a:p>
          <a:p>
            <a:r>
              <a:rPr lang="en-IE" sz="2000" dirty="0"/>
              <a:t>Professional, administration and support services</a:t>
            </a:r>
          </a:p>
          <a:p>
            <a:r>
              <a:rPr lang="en-IE" sz="2000" dirty="0"/>
              <a:t>Public administration, education and health</a:t>
            </a:r>
          </a:p>
          <a:p>
            <a:r>
              <a:rPr lang="en-IE" sz="2000" dirty="0"/>
              <a:t>Arts, entertainment and </a:t>
            </a:r>
            <a:r>
              <a:rPr lang="en-IE" sz="2000"/>
              <a:t>other services.</a:t>
            </a:r>
            <a:endParaRPr lang="en-IE" sz="2000" dirty="0"/>
          </a:p>
        </p:txBody>
      </p:sp>
      <p:pic>
        <p:nvPicPr>
          <p:cNvPr id="4" name="Picture 3" descr="A building next to a body of water&#10;&#10;AI-generated content may be incorrect.">
            <a:extLst>
              <a:ext uri="{FF2B5EF4-FFF2-40B4-BE49-F238E27FC236}">
                <a16:creationId xmlns:a16="http://schemas.microsoft.com/office/drawing/2014/main" id="{E9A8D344-B3A0-DB11-02E1-052F40BD9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228" y="860611"/>
            <a:ext cx="3850704" cy="2568389"/>
          </a:xfrm>
          <a:prstGeom prst="rect">
            <a:avLst/>
          </a:prstGeom>
        </p:spPr>
      </p:pic>
    </p:spTree>
    <p:extLst>
      <p:ext uri="{BB962C8B-B14F-4D97-AF65-F5344CB8AC3E}">
        <p14:creationId xmlns:p14="http://schemas.microsoft.com/office/powerpoint/2010/main" val="329681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9076-C9D0-EDF4-FA7A-20C1E6C742E7}"/>
              </a:ext>
            </a:extLst>
          </p:cNvPr>
          <p:cNvSpPr>
            <a:spLocks noGrp="1"/>
          </p:cNvSpPr>
          <p:nvPr>
            <p:ph type="title"/>
          </p:nvPr>
        </p:nvSpPr>
        <p:spPr/>
        <p:txBody>
          <a:bodyPr/>
          <a:lstStyle/>
          <a:p>
            <a:r>
              <a:rPr lang="en-US" dirty="0"/>
              <a:t>What is economics?</a:t>
            </a:r>
            <a:endParaRPr lang="en-IE" dirty="0"/>
          </a:p>
        </p:txBody>
      </p:sp>
      <p:sp>
        <p:nvSpPr>
          <p:cNvPr id="3" name="Content Placeholder 2">
            <a:extLst>
              <a:ext uri="{FF2B5EF4-FFF2-40B4-BE49-F238E27FC236}">
                <a16:creationId xmlns:a16="http://schemas.microsoft.com/office/drawing/2014/main" id="{25169727-09C9-7D6D-517E-3C65AF738F51}"/>
              </a:ext>
            </a:extLst>
          </p:cNvPr>
          <p:cNvSpPr>
            <a:spLocks noGrp="1"/>
          </p:cNvSpPr>
          <p:nvPr>
            <p:ph idx="1"/>
          </p:nvPr>
        </p:nvSpPr>
        <p:spPr>
          <a:xfrm>
            <a:off x="737532" y="2219908"/>
            <a:ext cx="6519916" cy="4351338"/>
          </a:xfrm>
        </p:spPr>
        <p:txBody>
          <a:bodyPr/>
          <a:lstStyle/>
          <a:p>
            <a:r>
              <a:rPr lang="en-US" b="1" dirty="0">
                <a:solidFill>
                  <a:srgbClr val="3F007E"/>
                </a:solidFill>
              </a:rPr>
              <a:t>Economics</a:t>
            </a:r>
            <a:r>
              <a:rPr lang="en-US" dirty="0"/>
              <a:t> is a social science. It studies how scarce resources are distributed to satisfy the needs and wants of consumers and businesses.</a:t>
            </a:r>
          </a:p>
          <a:p>
            <a:r>
              <a:rPr lang="en-US" dirty="0"/>
              <a:t>A </a:t>
            </a:r>
            <a:r>
              <a:rPr lang="en-US" b="1" dirty="0">
                <a:solidFill>
                  <a:srgbClr val="3F007E"/>
                </a:solidFill>
              </a:rPr>
              <a:t>need</a:t>
            </a:r>
            <a:r>
              <a:rPr lang="en-US" dirty="0"/>
              <a:t> is something we need for survival, e.g. food, shelter.</a:t>
            </a:r>
          </a:p>
          <a:p>
            <a:r>
              <a:rPr lang="en-US" dirty="0"/>
              <a:t>A </a:t>
            </a:r>
            <a:r>
              <a:rPr lang="en-US" b="1" dirty="0">
                <a:solidFill>
                  <a:srgbClr val="3F007E"/>
                </a:solidFill>
              </a:rPr>
              <a:t>want</a:t>
            </a:r>
            <a:r>
              <a:rPr lang="en-US" dirty="0"/>
              <a:t> is something that is not essential but something we would like to have.</a:t>
            </a:r>
          </a:p>
        </p:txBody>
      </p:sp>
      <p:pic>
        <p:nvPicPr>
          <p:cNvPr id="5" name="Picture 4">
            <a:extLst>
              <a:ext uri="{FF2B5EF4-FFF2-40B4-BE49-F238E27FC236}">
                <a16:creationId xmlns:a16="http://schemas.microsoft.com/office/drawing/2014/main" id="{4D248847-35CD-2BC5-FEA8-362977BB0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1827" y="2109899"/>
            <a:ext cx="4220361" cy="2814948"/>
          </a:xfrm>
          <a:prstGeom prst="rect">
            <a:avLst/>
          </a:prstGeom>
        </p:spPr>
      </p:pic>
    </p:spTree>
    <p:extLst>
      <p:ext uri="{BB962C8B-B14F-4D97-AF65-F5344CB8AC3E}">
        <p14:creationId xmlns:p14="http://schemas.microsoft.com/office/powerpoint/2010/main" val="2881300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24-6610-2523-A0C3-056FC5BA0BE2}"/>
              </a:ext>
            </a:extLst>
          </p:cNvPr>
          <p:cNvSpPr>
            <a:spLocks noGrp="1"/>
          </p:cNvSpPr>
          <p:nvPr>
            <p:ph type="title"/>
          </p:nvPr>
        </p:nvSpPr>
        <p:spPr/>
        <p:txBody>
          <a:bodyPr/>
          <a:lstStyle/>
          <a:p>
            <a:r>
              <a:rPr lang="en-US" dirty="0"/>
              <a:t>The business economy in Ireland</a:t>
            </a:r>
            <a:endParaRPr lang="en-IE" dirty="0"/>
          </a:p>
        </p:txBody>
      </p:sp>
      <p:sp>
        <p:nvSpPr>
          <p:cNvPr id="3" name="Content Placeholder 2">
            <a:extLst>
              <a:ext uri="{FF2B5EF4-FFF2-40B4-BE49-F238E27FC236}">
                <a16:creationId xmlns:a16="http://schemas.microsoft.com/office/drawing/2014/main" id="{23C40310-6C86-5C40-BD2E-E2A32D7CFCFE}"/>
              </a:ext>
            </a:extLst>
          </p:cNvPr>
          <p:cNvSpPr>
            <a:spLocks noGrp="1"/>
          </p:cNvSpPr>
          <p:nvPr>
            <p:ph idx="1"/>
          </p:nvPr>
        </p:nvSpPr>
        <p:spPr>
          <a:xfrm>
            <a:off x="737532" y="2219908"/>
            <a:ext cx="6326656" cy="4351338"/>
          </a:xfrm>
        </p:spPr>
        <p:txBody>
          <a:bodyPr/>
          <a:lstStyle/>
          <a:p>
            <a:pPr marL="0" indent="0">
              <a:buNone/>
            </a:pPr>
            <a:r>
              <a:rPr lang="en-US" b="1" dirty="0">
                <a:solidFill>
                  <a:srgbClr val="3F007E"/>
                </a:solidFill>
              </a:rPr>
              <a:t>Turnover</a:t>
            </a:r>
            <a:r>
              <a:rPr lang="en-US" dirty="0"/>
              <a:t> is the totals invoiced by the enterprise during the reference period, and this corresponds to market sales of goods or services supplied to third parties. It is the value of all sales a business makes.</a:t>
            </a:r>
          </a:p>
          <a:p>
            <a:pPr marL="0" indent="0">
              <a:buNone/>
            </a:pPr>
            <a:r>
              <a:rPr lang="en-US" b="1" dirty="0">
                <a:solidFill>
                  <a:srgbClr val="3F007E"/>
                </a:solidFill>
              </a:rPr>
              <a:t>Gross Value Added </a:t>
            </a:r>
            <a:r>
              <a:rPr lang="en-US" dirty="0"/>
              <a:t>(</a:t>
            </a:r>
            <a:r>
              <a:rPr lang="en-US" b="1" dirty="0">
                <a:solidFill>
                  <a:srgbClr val="3F007E"/>
                </a:solidFill>
              </a:rPr>
              <a:t>GVA</a:t>
            </a:r>
            <a:r>
              <a:rPr lang="en-US" dirty="0"/>
              <a:t>) is a measure that calculates the value that producers have added to the goods and services they bought. When a company sells a product (or service), its income should be greater than its costs. The value it adds is the difference between these two figures.</a:t>
            </a:r>
            <a:endParaRPr lang="en-IE" dirty="0"/>
          </a:p>
        </p:txBody>
      </p:sp>
      <p:pic>
        <p:nvPicPr>
          <p:cNvPr id="5" name="Picture 4" descr="A infographic of a business&#10;&#10;AI-generated content may be incorrect.">
            <a:extLst>
              <a:ext uri="{FF2B5EF4-FFF2-40B4-BE49-F238E27FC236}">
                <a16:creationId xmlns:a16="http://schemas.microsoft.com/office/drawing/2014/main" id="{A93B3D1E-7805-A731-076B-21C592376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244" y="2384610"/>
            <a:ext cx="5019756" cy="2931459"/>
          </a:xfrm>
          <a:prstGeom prst="rect">
            <a:avLst/>
          </a:prstGeom>
        </p:spPr>
      </p:pic>
    </p:spTree>
    <p:extLst>
      <p:ext uri="{BB962C8B-B14F-4D97-AF65-F5344CB8AC3E}">
        <p14:creationId xmlns:p14="http://schemas.microsoft.com/office/powerpoint/2010/main" val="11414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1F95-ADD6-D6AA-79B8-2B9B3E995FE2}"/>
              </a:ext>
            </a:extLst>
          </p:cNvPr>
          <p:cNvSpPr>
            <a:spLocks noGrp="1"/>
          </p:cNvSpPr>
          <p:nvPr>
            <p:ph type="title"/>
          </p:nvPr>
        </p:nvSpPr>
        <p:spPr/>
        <p:txBody>
          <a:bodyPr/>
          <a:lstStyle/>
          <a:p>
            <a:r>
              <a:rPr lang="en-US" dirty="0"/>
              <a:t>Analysing the business economy in Ireland</a:t>
            </a:r>
            <a:endParaRPr lang="en-IE" dirty="0"/>
          </a:p>
        </p:txBody>
      </p:sp>
      <p:sp>
        <p:nvSpPr>
          <p:cNvPr id="3" name="Content Placeholder 2">
            <a:extLst>
              <a:ext uri="{FF2B5EF4-FFF2-40B4-BE49-F238E27FC236}">
                <a16:creationId xmlns:a16="http://schemas.microsoft.com/office/drawing/2014/main" id="{4FE5D63B-03DE-AB85-A8F3-25BE5E42286D}"/>
              </a:ext>
            </a:extLst>
          </p:cNvPr>
          <p:cNvSpPr>
            <a:spLocks noGrp="1"/>
          </p:cNvSpPr>
          <p:nvPr>
            <p:ph idx="1"/>
          </p:nvPr>
        </p:nvSpPr>
        <p:spPr/>
        <p:txBody>
          <a:bodyPr/>
          <a:lstStyle/>
          <a:p>
            <a:r>
              <a:rPr lang="en-US" b="1" dirty="0">
                <a:solidFill>
                  <a:srgbClr val="3F007E"/>
                </a:solidFill>
              </a:rPr>
              <a:t>Employment: </a:t>
            </a:r>
            <a:r>
              <a:rPr lang="en-US" dirty="0"/>
              <a:t>How many people are employed in each sector and the average number of people employed by each active enterprise.</a:t>
            </a:r>
          </a:p>
          <a:p>
            <a:r>
              <a:rPr lang="en-US" b="1" dirty="0">
                <a:solidFill>
                  <a:srgbClr val="3F007E"/>
                </a:solidFill>
              </a:rPr>
              <a:t>Turnover: </a:t>
            </a:r>
            <a:r>
              <a:rPr lang="en-US" dirty="0"/>
              <a:t>Total turnover for the business economy in Ireland, and which sectors contributed to it. For example, the services sector accounts for approximately 45% of business turnover in Ireland.</a:t>
            </a:r>
          </a:p>
          <a:p>
            <a:r>
              <a:rPr lang="en-US" b="1" dirty="0">
                <a:solidFill>
                  <a:srgbClr val="3F007E"/>
                </a:solidFill>
              </a:rPr>
              <a:t>GVA: </a:t>
            </a:r>
            <a:r>
              <a:rPr lang="en-US" dirty="0"/>
              <a:t>Indicates which businesses and sectors are making valuable contributions to the Irish economy. The SME sector accounts for approximately 35% of the total GVA in Ireland.</a:t>
            </a:r>
            <a:endParaRPr lang="en-IE" dirty="0"/>
          </a:p>
        </p:txBody>
      </p:sp>
    </p:spTree>
    <p:extLst>
      <p:ext uri="{BB962C8B-B14F-4D97-AF65-F5344CB8AC3E}">
        <p14:creationId xmlns:p14="http://schemas.microsoft.com/office/powerpoint/2010/main" val="2678570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FE04-A703-42FD-4E75-59D566A02755}"/>
              </a:ext>
            </a:extLst>
          </p:cNvPr>
          <p:cNvSpPr>
            <a:spLocks noGrp="1"/>
          </p:cNvSpPr>
          <p:nvPr>
            <p:ph type="title"/>
          </p:nvPr>
        </p:nvSpPr>
        <p:spPr/>
        <p:txBody>
          <a:bodyPr/>
          <a:lstStyle/>
          <a:p>
            <a:r>
              <a:rPr lang="en-US" dirty="0"/>
              <a:t>Credits</a:t>
            </a:r>
            <a:endParaRPr lang="en-IE" dirty="0"/>
          </a:p>
        </p:txBody>
      </p:sp>
      <p:sp>
        <p:nvSpPr>
          <p:cNvPr id="3" name="Content Placeholder 2">
            <a:extLst>
              <a:ext uri="{FF2B5EF4-FFF2-40B4-BE49-F238E27FC236}">
                <a16:creationId xmlns:a16="http://schemas.microsoft.com/office/drawing/2014/main" id="{22B6CF1D-9859-123A-7858-1154CABAAB92}"/>
              </a:ext>
            </a:extLst>
          </p:cNvPr>
          <p:cNvSpPr>
            <a:spLocks noGrp="1"/>
          </p:cNvSpPr>
          <p:nvPr>
            <p:ph idx="1"/>
          </p:nvPr>
        </p:nvSpPr>
        <p:spPr/>
        <p:txBody>
          <a:bodyPr/>
          <a:lstStyle/>
          <a:p>
            <a:r>
              <a:rPr lang="en-US" dirty="0"/>
              <a:t>Shutterstock</a:t>
            </a:r>
          </a:p>
          <a:p>
            <a:r>
              <a:rPr lang="en-US" dirty="0"/>
              <a:t>CSO</a:t>
            </a:r>
            <a:endParaRPr lang="en-IE" dirty="0"/>
          </a:p>
        </p:txBody>
      </p:sp>
    </p:spTree>
    <p:extLst>
      <p:ext uri="{BB962C8B-B14F-4D97-AF65-F5344CB8AC3E}">
        <p14:creationId xmlns:p14="http://schemas.microsoft.com/office/powerpoint/2010/main" val="376682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Rectangle 290">
            <a:extLst>
              <a:ext uri="{FF2B5EF4-FFF2-40B4-BE49-F238E27FC236}">
                <a16:creationId xmlns:a16="http://schemas.microsoft.com/office/drawing/2014/main" id="{4EBC2723-32A1-A014-C496-B1023B8CC8F1}"/>
              </a:ext>
            </a:extLst>
          </p:cNvPr>
          <p:cNvSpPr/>
          <p:nvPr/>
        </p:nvSpPr>
        <p:spPr>
          <a:xfrm>
            <a:off x="1039906" y="3975905"/>
            <a:ext cx="9717741" cy="2698377"/>
          </a:xfrm>
          <a:prstGeom prst="rect">
            <a:avLst/>
          </a:prstGeom>
          <a:solidFill>
            <a:schemeClr val="accent5">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35267DD-A2D2-CD25-E511-56016BFB3848}"/>
              </a:ext>
            </a:extLst>
          </p:cNvPr>
          <p:cNvSpPr>
            <a:spLocks noGrp="1"/>
          </p:cNvSpPr>
          <p:nvPr>
            <p:ph type="title"/>
          </p:nvPr>
        </p:nvSpPr>
        <p:spPr/>
        <p:txBody>
          <a:bodyPr/>
          <a:lstStyle/>
          <a:p>
            <a:r>
              <a:rPr lang="en-US" dirty="0"/>
              <a:t>What is economics?</a:t>
            </a:r>
            <a:endParaRPr lang="en-IE" dirty="0"/>
          </a:p>
        </p:txBody>
      </p:sp>
      <p:sp>
        <p:nvSpPr>
          <p:cNvPr id="3" name="Content Placeholder 2">
            <a:extLst>
              <a:ext uri="{FF2B5EF4-FFF2-40B4-BE49-F238E27FC236}">
                <a16:creationId xmlns:a16="http://schemas.microsoft.com/office/drawing/2014/main" id="{6B64988A-3FFA-F824-92C5-AD78B91160FA}"/>
              </a:ext>
            </a:extLst>
          </p:cNvPr>
          <p:cNvSpPr>
            <a:spLocks noGrp="1"/>
          </p:cNvSpPr>
          <p:nvPr>
            <p:ph idx="1"/>
          </p:nvPr>
        </p:nvSpPr>
        <p:spPr/>
        <p:txBody>
          <a:bodyPr/>
          <a:lstStyle/>
          <a:p>
            <a:pPr marL="0" indent="0">
              <a:buNone/>
            </a:pPr>
            <a:r>
              <a:rPr lang="en-US" sz="2000" dirty="0"/>
              <a:t>An </a:t>
            </a:r>
            <a:r>
              <a:rPr lang="en-US" sz="2000" b="1" dirty="0">
                <a:solidFill>
                  <a:srgbClr val="3F007E"/>
                </a:solidFill>
              </a:rPr>
              <a:t>economy</a:t>
            </a:r>
            <a:r>
              <a:rPr lang="en-US" sz="2000" dirty="0"/>
              <a:t> is a system that tries to solve the problem of infinite needs and wants and scarce resources.</a:t>
            </a:r>
          </a:p>
          <a:p>
            <a:pPr marL="0" indent="0">
              <a:buNone/>
            </a:pPr>
            <a:r>
              <a:rPr lang="en-US" sz="2000" dirty="0"/>
              <a:t>Since resources are limited, decisions must be made about what type of goods and services are produced or provided. Who makes these decisions determines the type of economic system operating in a country.</a:t>
            </a:r>
            <a:endParaRPr lang="en-IE" sz="2000" dirty="0"/>
          </a:p>
        </p:txBody>
      </p:sp>
      <p:sp>
        <p:nvSpPr>
          <p:cNvPr id="292" name="TextBox 291">
            <a:extLst>
              <a:ext uri="{FF2B5EF4-FFF2-40B4-BE49-F238E27FC236}">
                <a16:creationId xmlns:a16="http://schemas.microsoft.com/office/drawing/2014/main" id="{414C40A5-D81D-AA58-C441-183DD57C0C80}"/>
              </a:ext>
            </a:extLst>
          </p:cNvPr>
          <p:cNvSpPr txBox="1"/>
          <p:nvPr/>
        </p:nvSpPr>
        <p:spPr>
          <a:xfrm>
            <a:off x="4717862" y="4044029"/>
            <a:ext cx="2507691" cy="369332"/>
          </a:xfrm>
          <a:prstGeom prst="rect">
            <a:avLst/>
          </a:prstGeom>
          <a:noFill/>
        </p:spPr>
        <p:txBody>
          <a:bodyPr wrap="square" rtlCol="0">
            <a:spAutoFit/>
          </a:bodyPr>
          <a:lstStyle/>
          <a:p>
            <a:r>
              <a:rPr lang="en-US" b="1" dirty="0"/>
              <a:t>Economic Continuum</a:t>
            </a:r>
            <a:endParaRPr lang="en-IE" b="1" dirty="0"/>
          </a:p>
        </p:txBody>
      </p:sp>
      <p:sp>
        <p:nvSpPr>
          <p:cNvPr id="293" name="TextBox 292">
            <a:extLst>
              <a:ext uri="{FF2B5EF4-FFF2-40B4-BE49-F238E27FC236}">
                <a16:creationId xmlns:a16="http://schemas.microsoft.com/office/drawing/2014/main" id="{1037A8FF-BE74-F0EF-BC6D-FC8BBD55B423}"/>
              </a:ext>
            </a:extLst>
          </p:cNvPr>
          <p:cNvSpPr txBox="1"/>
          <p:nvPr/>
        </p:nvSpPr>
        <p:spPr>
          <a:xfrm>
            <a:off x="3340568" y="4460584"/>
            <a:ext cx="5109881" cy="523220"/>
          </a:xfrm>
          <a:prstGeom prst="rect">
            <a:avLst/>
          </a:prstGeom>
          <a:noFill/>
        </p:spPr>
        <p:txBody>
          <a:bodyPr wrap="square" rtlCol="0">
            <a:spAutoFit/>
          </a:bodyPr>
          <a:lstStyle/>
          <a:p>
            <a:pPr algn="ctr"/>
            <a:r>
              <a:rPr lang="en-US" sz="1400" b="1" dirty="0">
                <a:solidFill>
                  <a:srgbClr val="3F007E"/>
                </a:solidFill>
              </a:rPr>
              <a:t>Mixed</a:t>
            </a:r>
            <a:r>
              <a:rPr lang="en-US" sz="1400" b="1" dirty="0"/>
              <a:t> </a:t>
            </a:r>
            <a:r>
              <a:rPr lang="en-US" sz="1400" b="1" dirty="0">
                <a:solidFill>
                  <a:schemeClr val="accent6">
                    <a:lumMod val="75000"/>
                  </a:schemeClr>
                </a:solidFill>
              </a:rPr>
              <a:t>Economy</a:t>
            </a:r>
          </a:p>
          <a:p>
            <a:pPr algn="ctr"/>
            <a:r>
              <a:rPr lang="en-US" sz="1400" b="1" dirty="0"/>
              <a:t>Government and citizens control business</a:t>
            </a:r>
            <a:endParaRPr lang="en-IE" sz="1400" b="1" dirty="0"/>
          </a:p>
        </p:txBody>
      </p:sp>
      <p:sp>
        <p:nvSpPr>
          <p:cNvPr id="294" name="TextBox 293">
            <a:extLst>
              <a:ext uri="{FF2B5EF4-FFF2-40B4-BE49-F238E27FC236}">
                <a16:creationId xmlns:a16="http://schemas.microsoft.com/office/drawing/2014/main" id="{28B338C4-33A0-515E-06ED-FDC2FD0C47D7}"/>
              </a:ext>
            </a:extLst>
          </p:cNvPr>
          <p:cNvSpPr txBox="1"/>
          <p:nvPr/>
        </p:nvSpPr>
        <p:spPr>
          <a:xfrm>
            <a:off x="1591237" y="5012093"/>
            <a:ext cx="3016622" cy="461665"/>
          </a:xfrm>
          <a:prstGeom prst="rect">
            <a:avLst/>
          </a:prstGeom>
          <a:noFill/>
        </p:spPr>
        <p:txBody>
          <a:bodyPr wrap="square" rtlCol="0">
            <a:spAutoFit/>
          </a:bodyPr>
          <a:lstStyle/>
          <a:p>
            <a:pPr algn="ctr"/>
            <a:r>
              <a:rPr lang="en-US" sz="1200" b="1" dirty="0"/>
              <a:t>Centrally Planned Economy</a:t>
            </a:r>
          </a:p>
          <a:p>
            <a:pPr algn="ctr"/>
            <a:r>
              <a:rPr lang="en-US" sz="1200" b="1" dirty="0"/>
              <a:t>(Command Economy)</a:t>
            </a:r>
            <a:endParaRPr lang="en-IE" sz="1200" b="1" dirty="0"/>
          </a:p>
        </p:txBody>
      </p:sp>
      <p:sp>
        <p:nvSpPr>
          <p:cNvPr id="295" name="TextBox 294">
            <a:extLst>
              <a:ext uri="{FF2B5EF4-FFF2-40B4-BE49-F238E27FC236}">
                <a16:creationId xmlns:a16="http://schemas.microsoft.com/office/drawing/2014/main" id="{1C75B8EE-E46A-6AE5-FD12-3EB0020BDFCF}"/>
              </a:ext>
            </a:extLst>
          </p:cNvPr>
          <p:cNvSpPr txBox="1"/>
          <p:nvPr/>
        </p:nvSpPr>
        <p:spPr>
          <a:xfrm>
            <a:off x="7382437" y="5000530"/>
            <a:ext cx="3016622" cy="461665"/>
          </a:xfrm>
          <a:prstGeom prst="rect">
            <a:avLst/>
          </a:prstGeom>
          <a:noFill/>
        </p:spPr>
        <p:txBody>
          <a:bodyPr wrap="square" rtlCol="0">
            <a:spAutoFit/>
          </a:bodyPr>
          <a:lstStyle/>
          <a:p>
            <a:pPr algn="ctr"/>
            <a:r>
              <a:rPr lang="en-US" sz="1200" b="1" dirty="0"/>
              <a:t>Free Enterprise Economy</a:t>
            </a:r>
          </a:p>
          <a:p>
            <a:pPr algn="ctr"/>
            <a:r>
              <a:rPr lang="en-US" sz="1200" b="1" dirty="0"/>
              <a:t>(Capitalist)</a:t>
            </a:r>
            <a:endParaRPr lang="en-IE" sz="1200" b="1" dirty="0"/>
          </a:p>
        </p:txBody>
      </p:sp>
      <p:sp>
        <p:nvSpPr>
          <p:cNvPr id="296" name="Rectangle: Rounded Corners 295">
            <a:extLst>
              <a:ext uri="{FF2B5EF4-FFF2-40B4-BE49-F238E27FC236}">
                <a16:creationId xmlns:a16="http://schemas.microsoft.com/office/drawing/2014/main" id="{287BB76C-BFFC-CAA4-2445-E4E69E3840AC}"/>
              </a:ext>
            </a:extLst>
          </p:cNvPr>
          <p:cNvSpPr/>
          <p:nvPr/>
        </p:nvSpPr>
        <p:spPr>
          <a:xfrm>
            <a:off x="1434353" y="5637105"/>
            <a:ext cx="3173506" cy="934141"/>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IE"/>
          </a:p>
        </p:txBody>
      </p:sp>
      <p:sp>
        <p:nvSpPr>
          <p:cNvPr id="297" name="Rectangle: Rounded Corners 296">
            <a:extLst>
              <a:ext uri="{FF2B5EF4-FFF2-40B4-BE49-F238E27FC236}">
                <a16:creationId xmlns:a16="http://schemas.microsoft.com/office/drawing/2014/main" id="{6FA833AF-F1C6-DBEF-7530-C17DB2F251B7}"/>
              </a:ext>
            </a:extLst>
          </p:cNvPr>
          <p:cNvSpPr/>
          <p:nvPr/>
        </p:nvSpPr>
        <p:spPr>
          <a:xfrm>
            <a:off x="7225553" y="5637105"/>
            <a:ext cx="3173506" cy="934141"/>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IE"/>
          </a:p>
        </p:txBody>
      </p:sp>
      <p:sp>
        <p:nvSpPr>
          <p:cNvPr id="298" name="TextBox 297">
            <a:extLst>
              <a:ext uri="{FF2B5EF4-FFF2-40B4-BE49-F238E27FC236}">
                <a16:creationId xmlns:a16="http://schemas.microsoft.com/office/drawing/2014/main" id="{42A7734C-3EDF-02BA-44F1-6B6A5D7DDD19}"/>
              </a:ext>
            </a:extLst>
          </p:cNvPr>
          <p:cNvSpPr txBox="1"/>
          <p:nvPr/>
        </p:nvSpPr>
        <p:spPr>
          <a:xfrm>
            <a:off x="1468156" y="5645803"/>
            <a:ext cx="2507691" cy="307777"/>
          </a:xfrm>
          <a:prstGeom prst="rect">
            <a:avLst/>
          </a:prstGeom>
          <a:noFill/>
        </p:spPr>
        <p:txBody>
          <a:bodyPr wrap="square" rtlCol="0">
            <a:spAutoFit/>
          </a:bodyPr>
          <a:lstStyle/>
          <a:p>
            <a:r>
              <a:rPr lang="en-US" sz="1400" b="1" dirty="0">
                <a:solidFill>
                  <a:srgbClr val="3F007E"/>
                </a:solidFill>
              </a:rPr>
              <a:t>Pure Command</a:t>
            </a:r>
            <a:endParaRPr lang="en-IE" sz="1400" b="1" dirty="0">
              <a:solidFill>
                <a:srgbClr val="3F007E"/>
              </a:solidFill>
            </a:endParaRPr>
          </a:p>
        </p:txBody>
      </p:sp>
      <p:sp>
        <p:nvSpPr>
          <p:cNvPr id="299" name="TextBox 298">
            <a:extLst>
              <a:ext uri="{FF2B5EF4-FFF2-40B4-BE49-F238E27FC236}">
                <a16:creationId xmlns:a16="http://schemas.microsoft.com/office/drawing/2014/main" id="{13EC3744-5B8B-F538-D3D7-D79A9D543AAE}"/>
              </a:ext>
            </a:extLst>
          </p:cNvPr>
          <p:cNvSpPr txBox="1"/>
          <p:nvPr/>
        </p:nvSpPr>
        <p:spPr>
          <a:xfrm>
            <a:off x="7339617" y="5648906"/>
            <a:ext cx="2507691" cy="307777"/>
          </a:xfrm>
          <a:prstGeom prst="rect">
            <a:avLst/>
          </a:prstGeom>
          <a:noFill/>
        </p:spPr>
        <p:txBody>
          <a:bodyPr wrap="square" rtlCol="0">
            <a:spAutoFit/>
          </a:bodyPr>
          <a:lstStyle/>
          <a:p>
            <a:r>
              <a:rPr lang="en-US" sz="1400" b="1" dirty="0">
                <a:solidFill>
                  <a:schemeClr val="accent6">
                    <a:lumMod val="75000"/>
                  </a:schemeClr>
                </a:solidFill>
              </a:rPr>
              <a:t>Pure Market</a:t>
            </a:r>
            <a:endParaRPr lang="en-IE" sz="1400" b="1" dirty="0">
              <a:solidFill>
                <a:schemeClr val="accent6">
                  <a:lumMod val="75000"/>
                </a:schemeClr>
              </a:solidFill>
            </a:endParaRPr>
          </a:p>
        </p:txBody>
      </p:sp>
      <p:sp>
        <p:nvSpPr>
          <p:cNvPr id="300" name="TextBox 299">
            <a:extLst>
              <a:ext uri="{FF2B5EF4-FFF2-40B4-BE49-F238E27FC236}">
                <a16:creationId xmlns:a16="http://schemas.microsoft.com/office/drawing/2014/main" id="{50C704BD-4AD3-DC75-09BD-B478D517ABB2}"/>
              </a:ext>
            </a:extLst>
          </p:cNvPr>
          <p:cNvSpPr txBox="1"/>
          <p:nvPr/>
        </p:nvSpPr>
        <p:spPr>
          <a:xfrm>
            <a:off x="1468155" y="5866425"/>
            <a:ext cx="2507691" cy="646331"/>
          </a:xfrm>
          <a:prstGeom prst="rect">
            <a:avLst/>
          </a:prstGeom>
          <a:noFill/>
        </p:spPr>
        <p:txBody>
          <a:bodyPr wrap="square" rtlCol="0">
            <a:spAutoFit/>
          </a:bodyPr>
          <a:lstStyle/>
          <a:p>
            <a:r>
              <a:rPr lang="en-US" sz="1200" dirty="0"/>
              <a:t>Government has complete control of the economy, businesses, jobs and goods.</a:t>
            </a:r>
            <a:endParaRPr lang="en-IE" sz="1200" dirty="0"/>
          </a:p>
        </p:txBody>
      </p:sp>
      <p:sp>
        <p:nvSpPr>
          <p:cNvPr id="301" name="TextBox 300">
            <a:extLst>
              <a:ext uri="{FF2B5EF4-FFF2-40B4-BE49-F238E27FC236}">
                <a16:creationId xmlns:a16="http://schemas.microsoft.com/office/drawing/2014/main" id="{B1D71901-39D6-E0BA-7592-AFE9EEA7362B}"/>
              </a:ext>
            </a:extLst>
          </p:cNvPr>
          <p:cNvSpPr txBox="1"/>
          <p:nvPr/>
        </p:nvSpPr>
        <p:spPr>
          <a:xfrm>
            <a:off x="7339616" y="5860968"/>
            <a:ext cx="2810066" cy="646331"/>
          </a:xfrm>
          <a:prstGeom prst="rect">
            <a:avLst/>
          </a:prstGeom>
          <a:noFill/>
        </p:spPr>
        <p:txBody>
          <a:bodyPr wrap="square" rtlCol="0">
            <a:spAutoFit/>
          </a:bodyPr>
          <a:lstStyle/>
          <a:p>
            <a:r>
              <a:rPr lang="en-US" sz="1200" dirty="0"/>
              <a:t>Supply and demand rules. The people have complete control of the economy without government rules.</a:t>
            </a:r>
            <a:endParaRPr lang="en-IE" sz="1200" dirty="0"/>
          </a:p>
        </p:txBody>
      </p:sp>
      <p:pic>
        <p:nvPicPr>
          <p:cNvPr id="303" name="Graphic 302">
            <a:extLst>
              <a:ext uri="{FF2B5EF4-FFF2-40B4-BE49-F238E27FC236}">
                <a16:creationId xmlns:a16="http://schemas.microsoft.com/office/drawing/2014/main" id="{FFA22F84-FF1A-FDEC-6DEF-D17C34C810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1106" y="5411229"/>
            <a:ext cx="6241674" cy="428625"/>
          </a:xfrm>
          <a:prstGeom prst="rect">
            <a:avLst/>
          </a:prstGeom>
        </p:spPr>
      </p:pic>
    </p:spTree>
    <p:extLst>
      <p:ext uri="{BB962C8B-B14F-4D97-AF65-F5344CB8AC3E}">
        <p14:creationId xmlns:p14="http://schemas.microsoft.com/office/powerpoint/2010/main" val="32121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fade">
                                      <p:cBhvr>
                                        <p:cTn id="12" dur="5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5"/>
                                        </p:tgtEl>
                                        <p:attrNameLst>
                                          <p:attrName>style.visibility</p:attrName>
                                        </p:attrNameLst>
                                      </p:cBhvr>
                                      <p:to>
                                        <p:strVal val="visible"/>
                                      </p:to>
                                    </p:set>
                                    <p:animEffect transition="in" filter="fade">
                                      <p:cBhvr>
                                        <p:cTn id="22" dur="500"/>
                                        <p:tgtEl>
                                          <p:spTgt spid="29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fade">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0"/>
                                        </p:tgtEl>
                                        <p:attrNameLst>
                                          <p:attrName>style.visibility</p:attrName>
                                        </p:attrNameLst>
                                      </p:cBhvr>
                                      <p:to>
                                        <p:strVal val="visible"/>
                                      </p:to>
                                    </p:set>
                                    <p:animEffect transition="in" filter="fade">
                                      <p:cBhvr>
                                        <p:cTn id="30" dur="500"/>
                                        <p:tgtEl>
                                          <p:spTgt spid="30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8"/>
                                        </p:tgtEl>
                                        <p:attrNameLst>
                                          <p:attrName>style.visibility</p:attrName>
                                        </p:attrNameLst>
                                      </p:cBhvr>
                                      <p:to>
                                        <p:strVal val="visible"/>
                                      </p:to>
                                    </p:set>
                                    <p:animEffect transition="in" filter="fade">
                                      <p:cBhvr>
                                        <p:cTn id="33" dur="500"/>
                                        <p:tgtEl>
                                          <p:spTgt spid="2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6"/>
                                        </p:tgtEl>
                                        <p:attrNameLst>
                                          <p:attrName>style.visibility</p:attrName>
                                        </p:attrNameLst>
                                      </p:cBhvr>
                                      <p:to>
                                        <p:strVal val="visible"/>
                                      </p:to>
                                    </p:set>
                                    <p:animEffect transition="in" filter="fade">
                                      <p:cBhvr>
                                        <p:cTn id="36" dur="500"/>
                                        <p:tgtEl>
                                          <p:spTgt spid="29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9"/>
                                        </p:tgtEl>
                                        <p:attrNameLst>
                                          <p:attrName>style.visibility</p:attrName>
                                        </p:attrNameLst>
                                      </p:cBhvr>
                                      <p:to>
                                        <p:strVal val="visible"/>
                                      </p:to>
                                    </p:set>
                                    <p:animEffect transition="in" filter="fade">
                                      <p:cBhvr>
                                        <p:cTn id="39" dur="500"/>
                                        <p:tgtEl>
                                          <p:spTgt spid="29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1"/>
                                        </p:tgtEl>
                                        <p:attrNameLst>
                                          <p:attrName>style.visibility</p:attrName>
                                        </p:attrNameLst>
                                      </p:cBhvr>
                                      <p:to>
                                        <p:strVal val="visible"/>
                                      </p:to>
                                    </p:set>
                                    <p:animEffect transition="in" filter="fade">
                                      <p:cBhvr>
                                        <p:cTn id="42" dur="500"/>
                                        <p:tgtEl>
                                          <p:spTgt spid="30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7"/>
                                        </p:tgtEl>
                                        <p:attrNameLst>
                                          <p:attrName>style.visibility</p:attrName>
                                        </p:attrNameLst>
                                      </p:cBhvr>
                                      <p:to>
                                        <p:strVal val="visible"/>
                                      </p:to>
                                    </p:set>
                                    <p:animEffect transition="in" filter="fade">
                                      <p:cBhvr>
                                        <p:cTn id="45" dur="500"/>
                                        <p:tgtEl>
                                          <p:spTgt spid="29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3"/>
                                        </p:tgtEl>
                                        <p:attrNameLst>
                                          <p:attrName>style.visibility</p:attrName>
                                        </p:attrNameLst>
                                      </p:cBhvr>
                                      <p:to>
                                        <p:strVal val="visible"/>
                                      </p:to>
                                    </p:set>
                                    <p:animEffect transition="in" filter="fade">
                                      <p:cBhvr>
                                        <p:cTn id="50"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p:bldP spid="292" grpId="0"/>
      <p:bldP spid="293" grpId="0"/>
      <p:bldP spid="294" grpId="0"/>
      <p:bldP spid="295" grpId="0"/>
      <p:bldP spid="296" grpId="0" animBg="1"/>
      <p:bldP spid="297" grpId="0" animBg="1"/>
      <p:bldP spid="298" grpId="0"/>
      <p:bldP spid="299" grpId="0"/>
      <p:bldP spid="300" grpId="0"/>
      <p:bldP spid="3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hand holding a coin with a percentage symbol on it&#10;&#10;AI-generated content may be incorrect.">
            <a:extLst>
              <a:ext uri="{FF2B5EF4-FFF2-40B4-BE49-F238E27FC236}">
                <a16:creationId xmlns:a16="http://schemas.microsoft.com/office/drawing/2014/main" id="{224F3C3A-1208-978B-DC76-59B461123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795" y="3576176"/>
            <a:ext cx="1184989" cy="790378"/>
          </a:xfrm>
          <a:prstGeom prst="rect">
            <a:avLst/>
          </a:prstGeom>
        </p:spPr>
      </p:pic>
      <p:pic>
        <p:nvPicPr>
          <p:cNvPr id="20" name="Picture 19" descr="A person leaning on a shopping cart&#10;&#10;AI-generated content may be incorrect.">
            <a:extLst>
              <a:ext uri="{FF2B5EF4-FFF2-40B4-BE49-F238E27FC236}">
                <a16:creationId xmlns:a16="http://schemas.microsoft.com/office/drawing/2014/main" id="{0BD31400-9A2E-D4CD-562D-F6CA833C9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101" y="5158831"/>
            <a:ext cx="1832379" cy="848191"/>
          </a:xfrm>
          <a:prstGeom prst="rect">
            <a:avLst/>
          </a:prstGeom>
        </p:spPr>
      </p:pic>
      <p:pic>
        <p:nvPicPr>
          <p:cNvPr id="22" name="Picture 21" descr="A row of white and green dice with arrows&#10;&#10;AI-generated content may be incorrect.">
            <a:extLst>
              <a:ext uri="{FF2B5EF4-FFF2-40B4-BE49-F238E27FC236}">
                <a16:creationId xmlns:a16="http://schemas.microsoft.com/office/drawing/2014/main" id="{EFA66FF0-F8CC-864A-9ACD-71E6A4D18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393" y="5948175"/>
            <a:ext cx="1209462" cy="798434"/>
          </a:xfrm>
          <a:prstGeom prst="rect">
            <a:avLst/>
          </a:prstGeom>
        </p:spPr>
      </p:pic>
      <p:pic>
        <p:nvPicPr>
          <p:cNvPr id="24" name="Picture 23" descr="A calculator on top of money&#10;&#10;AI-generated content may be incorrect.">
            <a:extLst>
              <a:ext uri="{FF2B5EF4-FFF2-40B4-BE49-F238E27FC236}">
                <a16:creationId xmlns:a16="http://schemas.microsoft.com/office/drawing/2014/main" id="{5D7533E9-836C-A309-F1D1-AE61DB1B2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4516" y="4834589"/>
            <a:ext cx="1283127" cy="855836"/>
          </a:xfrm>
          <a:prstGeom prst="rect">
            <a:avLst/>
          </a:prstGeom>
        </p:spPr>
      </p:pic>
      <p:pic>
        <p:nvPicPr>
          <p:cNvPr id="14" name="Picture 13">
            <a:extLst>
              <a:ext uri="{FF2B5EF4-FFF2-40B4-BE49-F238E27FC236}">
                <a16:creationId xmlns:a16="http://schemas.microsoft.com/office/drawing/2014/main" id="{D1932284-D46B-A9A0-F244-9239C4ED6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797" y="3703465"/>
            <a:ext cx="1184989" cy="784592"/>
          </a:xfrm>
          <a:prstGeom prst="rect">
            <a:avLst/>
          </a:prstGeom>
        </p:spPr>
      </p:pic>
      <p:pic>
        <p:nvPicPr>
          <p:cNvPr id="16" name="Picture 15">
            <a:extLst>
              <a:ext uri="{FF2B5EF4-FFF2-40B4-BE49-F238E27FC236}">
                <a16:creationId xmlns:a16="http://schemas.microsoft.com/office/drawing/2014/main" id="{4F1C89C0-3091-7E60-56F9-D959B43B2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5342" y="2999994"/>
            <a:ext cx="1184989" cy="805422"/>
          </a:xfrm>
          <a:prstGeom prst="rect">
            <a:avLst/>
          </a:prstGeom>
        </p:spPr>
      </p:pic>
      <p:pic>
        <p:nvPicPr>
          <p:cNvPr id="5" name="Picture 4" descr="A circle with a purple center&#10;&#10;AI-generated content may be incorrect.">
            <a:extLst>
              <a:ext uri="{FF2B5EF4-FFF2-40B4-BE49-F238E27FC236}">
                <a16:creationId xmlns:a16="http://schemas.microsoft.com/office/drawing/2014/main" id="{4681E22D-D96A-A964-E1BE-9B0EEE222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9957" y="2994810"/>
            <a:ext cx="3243082" cy="3702247"/>
          </a:xfrm>
          <a:prstGeom prst="rect">
            <a:avLst/>
          </a:prstGeom>
        </p:spPr>
      </p:pic>
      <p:sp>
        <p:nvSpPr>
          <p:cNvPr id="3" name="Content Placeholder 2">
            <a:extLst>
              <a:ext uri="{FF2B5EF4-FFF2-40B4-BE49-F238E27FC236}">
                <a16:creationId xmlns:a16="http://schemas.microsoft.com/office/drawing/2014/main" id="{5205E9B4-679E-7E41-10DD-E94EB5D0E48C}"/>
              </a:ext>
            </a:extLst>
          </p:cNvPr>
          <p:cNvSpPr>
            <a:spLocks noGrp="1"/>
          </p:cNvSpPr>
          <p:nvPr>
            <p:ph idx="1"/>
          </p:nvPr>
        </p:nvSpPr>
        <p:spPr>
          <a:xfrm>
            <a:off x="737532" y="1996054"/>
            <a:ext cx="10515600" cy="4351338"/>
          </a:xfrm>
        </p:spPr>
        <p:txBody>
          <a:bodyPr/>
          <a:lstStyle/>
          <a:p>
            <a:pPr marL="0" indent="0">
              <a:buNone/>
            </a:pPr>
            <a:r>
              <a:rPr lang="en-US" sz="2000" dirty="0"/>
              <a:t>An </a:t>
            </a:r>
            <a:r>
              <a:rPr lang="en-US" sz="2000" b="1" dirty="0">
                <a:solidFill>
                  <a:srgbClr val="3F007E"/>
                </a:solidFill>
              </a:rPr>
              <a:t>economic indicator </a:t>
            </a:r>
            <a:r>
              <a:rPr lang="en-US" sz="2000" dirty="0"/>
              <a:t>is a statistic or piece of data that measures some element of an economy’s performance. These measurements or statistics can tell us if the economy is performing well or if an element in the economy is concerning and needs intervention.</a:t>
            </a:r>
          </a:p>
          <a:p>
            <a:pPr marL="0" indent="0">
              <a:buNone/>
            </a:pPr>
            <a:r>
              <a:rPr lang="en-US" sz="2000" dirty="0"/>
              <a:t>The key economic indicators are:</a:t>
            </a:r>
          </a:p>
          <a:p>
            <a:r>
              <a:rPr lang="en-IE" sz="2000" dirty="0"/>
              <a:t>Inflation</a:t>
            </a:r>
          </a:p>
          <a:p>
            <a:r>
              <a:rPr lang="en-IE" sz="2000" dirty="0"/>
              <a:t>Employment</a:t>
            </a:r>
          </a:p>
          <a:p>
            <a:r>
              <a:rPr lang="en-IE" sz="2000" dirty="0"/>
              <a:t>Interest rates</a:t>
            </a:r>
          </a:p>
          <a:p>
            <a:r>
              <a:rPr lang="en-IE" sz="2000" dirty="0"/>
              <a:t>Economic growth and development</a:t>
            </a:r>
          </a:p>
          <a:p>
            <a:r>
              <a:rPr lang="en-IE" sz="2000" dirty="0"/>
              <a:t>Exchange rates</a:t>
            </a:r>
          </a:p>
          <a:p>
            <a:r>
              <a:rPr lang="en-IE" sz="2000" dirty="0"/>
              <a:t>Consumer confidence</a:t>
            </a:r>
          </a:p>
        </p:txBody>
      </p:sp>
      <p:sp>
        <p:nvSpPr>
          <p:cNvPr id="2" name="Title 1">
            <a:extLst>
              <a:ext uri="{FF2B5EF4-FFF2-40B4-BE49-F238E27FC236}">
                <a16:creationId xmlns:a16="http://schemas.microsoft.com/office/drawing/2014/main" id="{DEB25E92-33BE-7BB3-39B8-B836CB85D380}"/>
              </a:ext>
            </a:extLst>
          </p:cNvPr>
          <p:cNvSpPr>
            <a:spLocks noGrp="1"/>
          </p:cNvSpPr>
          <p:nvPr>
            <p:ph type="title"/>
          </p:nvPr>
        </p:nvSpPr>
        <p:spPr/>
        <p:txBody>
          <a:bodyPr/>
          <a:lstStyle/>
          <a:p>
            <a:r>
              <a:rPr lang="en-US" dirty="0"/>
              <a:t>Economic indicators</a:t>
            </a:r>
            <a:endParaRPr lang="en-IE" dirty="0"/>
          </a:p>
        </p:txBody>
      </p:sp>
      <p:sp>
        <p:nvSpPr>
          <p:cNvPr id="6" name="TextBox 5">
            <a:extLst>
              <a:ext uri="{FF2B5EF4-FFF2-40B4-BE49-F238E27FC236}">
                <a16:creationId xmlns:a16="http://schemas.microsoft.com/office/drawing/2014/main" id="{2CAE4ABD-54F7-99B0-2004-BBA1D467B51C}"/>
              </a:ext>
            </a:extLst>
          </p:cNvPr>
          <p:cNvSpPr txBox="1"/>
          <p:nvPr/>
        </p:nvSpPr>
        <p:spPr>
          <a:xfrm>
            <a:off x="7552377" y="4468541"/>
            <a:ext cx="1237839" cy="738664"/>
          </a:xfrm>
          <a:prstGeom prst="rect">
            <a:avLst/>
          </a:prstGeom>
          <a:noFill/>
        </p:spPr>
        <p:txBody>
          <a:bodyPr wrap="square" rtlCol="0">
            <a:spAutoFit/>
          </a:bodyPr>
          <a:lstStyle/>
          <a:p>
            <a:pPr algn="ctr"/>
            <a:r>
              <a:rPr lang="en-US" sz="1400" b="1" dirty="0"/>
              <a:t>Key</a:t>
            </a:r>
          </a:p>
          <a:p>
            <a:pPr algn="ctr"/>
            <a:r>
              <a:rPr lang="en-US" sz="1400" b="1" dirty="0"/>
              <a:t>Economic</a:t>
            </a:r>
          </a:p>
          <a:p>
            <a:pPr algn="ctr"/>
            <a:r>
              <a:rPr lang="en-US" sz="1400" b="1" dirty="0"/>
              <a:t>Indicator</a:t>
            </a:r>
            <a:endParaRPr lang="en-IE" sz="1400" b="1" dirty="0"/>
          </a:p>
        </p:txBody>
      </p:sp>
      <p:sp>
        <p:nvSpPr>
          <p:cNvPr id="7" name="TextBox 6">
            <a:extLst>
              <a:ext uri="{FF2B5EF4-FFF2-40B4-BE49-F238E27FC236}">
                <a16:creationId xmlns:a16="http://schemas.microsoft.com/office/drawing/2014/main" id="{511A279F-70DB-B13D-A02F-5DC5CD490CD2}"/>
              </a:ext>
            </a:extLst>
          </p:cNvPr>
          <p:cNvSpPr txBox="1"/>
          <p:nvPr/>
        </p:nvSpPr>
        <p:spPr>
          <a:xfrm>
            <a:off x="7522543" y="3349019"/>
            <a:ext cx="1237839" cy="261610"/>
          </a:xfrm>
          <a:prstGeom prst="rect">
            <a:avLst/>
          </a:prstGeom>
          <a:noFill/>
        </p:spPr>
        <p:txBody>
          <a:bodyPr wrap="square" rtlCol="0">
            <a:spAutoFit/>
          </a:bodyPr>
          <a:lstStyle/>
          <a:p>
            <a:pPr algn="ctr"/>
            <a:r>
              <a:rPr lang="en-US" sz="1100" b="1" dirty="0"/>
              <a:t>Employment</a:t>
            </a:r>
            <a:endParaRPr lang="en-IE" sz="1100" b="1" dirty="0"/>
          </a:p>
        </p:txBody>
      </p:sp>
      <p:sp>
        <p:nvSpPr>
          <p:cNvPr id="8" name="TextBox 7">
            <a:extLst>
              <a:ext uri="{FF2B5EF4-FFF2-40B4-BE49-F238E27FC236}">
                <a16:creationId xmlns:a16="http://schemas.microsoft.com/office/drawing/2014/main" id="{92BA2784-480D-1978-398A-5ECD6236BA9A}"/>
              </a:ext>
            </a:extLst>
          </p:cNvPr>
          <p:cNvSpPr txBox="1"/>
          <p:nvPr/>
        </p:nvSpPr>
        <p:spPr>
          <a:xfrm>
            <a:off x="8671447" y="4030968"/>
            <a:ext cx="1237839" cy="430887"/>
          </a:xfrm>
          <a:prstGeom prst="rect">
            <a:avLst/>
          </a:prstGeom>
          <a:noFill/>
        </p:spPr>
        <p:txBody>
          <a:bodyPr wrap="square" rtlCol="0">
            <a:spAutoFit/>
          </a:bodyPr>
          <a:lstStyle/>
          <a:p>
            <a:pPr algn="ctr"/>
            <a:r>
              <a:rPr lang="en-US" sz="1100" b="1" dirty="0"/>
              <a:t>Interest</a:t>
            </a:r>
          </a:p>
          <a:p>
            <a:pPr algn="ctr"/>
            <a:r>
              <a:rPr lang="en-US" sz="1100" b="1" dirty="0"/>
              <a:t>rates</a:t>
            </a:r>
            <a:endParaRPr lang="en-IE" sz="1100" b="1" dirty="0"/>
          </a:p>
        </p:txBody>
      </p:sp>
      <p:sp>
        <p:nvSpPr>
          <p:cNvPr id="9" name="TextBox 8">
            <a:extLst>
              <a:ext uri="{FF2B5EF4-FFF2-40B4-BE49-F238E27FC236}">
                <a16:creationId xmlns:a16="http://schemas.microsoft.com/office/drawing/2014/main" id="{F7468633-01A6-74CD-8394-27905A6BE61D}"/>
              </a:ext>
            </a:extLst>
          </p:cNvPr>
          <p:cNvSpPr txBox="1"/>
          <p:nvPr/>
        </p:nvSpPr>
        <p:spPr>
          <a:xfrm>
            <a:off x="8682556" y="5202527"/>
            <a:ext cx="1237839" cy="430887"/>
          </a:xfrm>
          <a:prstGeom prst="rect">
            <a:avLst/>
          </a:prstGeom>
          <a:noFill/>
        </p:spPr>
        <p:txBody>
          <a:bodyPr wrap="square" rtlCol="0">
            <a:spAutoFit/>
          </a:bodyPr>
          <a:lstStyle/>
          <a:p>
            <a:pPr algn="ctr"/>
            <a:r>
              <a:rPr lang="en-US" sz="1100" b="1" dirty="0"/>
              <a:t>Consumer</a:t>
            </a:r>
          </a:p>
          <a:p>
            <a:pPr algn="ctr"/>
            <a:r>
              <a:rPr lang="en-US" sz="1100" b="1" dirty="0"/>
              <a:t>confidence</a:t>
            </a:r>
            <a:endParaRPr lang="en-IE" sz="1100" b="1" dirty="0"/>
          </a:p>
        </p:txBody>
      </p:sp>
      <p:sp>
        <p:nvSpPr>
          <p:cNvPr id="10" name="TextBox 9">
            <a:extLst>
              <a:ext uri="{FF2B5EF4-FFF2-40B4-BE49-F238E27FC236}">
                <a16:creationId xmlns:a16="http://schemas.microsoft.com/office/drawing/2014/main" id="{A127AF0E-6AA3-B24E-D853-847A9E324B89}"/>
              </a:ext>
            </a:extLst>
          </p:cNvPr>
          <p:cNvSpPr txBox="1"/>
          <p:nvPr/>
        </p:nvSpPr>
        <p:spPr>
          <a:xfrm>
            <a:off x="7566008" y="5920590"/>
            <a:ext cx="1237839" cy="553998"/>
          </a:xfrm>
          <a:prstGeom prst="rect">
            <a:avLst/>
          </a:prstGeom>
          <a:noFill/>
        </p:spPr>
        <p:txBody>
          <a:bodyPr wrap="square" rtlCol="0">
            <a:spAutoFit/>
          </a:bodyPr>
          <a:lstStyle/>
          <a:p>
            <a:pPr algn="ctr"/>
            <a:r>
              <a:rPr lang="en-US" sz="1000" b="1" dirty="0"/>
              <a:t>Economic</a:t>
            </a:r>
          </a:p>
          <a:p>
            <a:pPr algn="ctr"/>
            <a:r>
              <a:rPr lang="en-US" sz="1000" b="1" dirty="0"/>
              <a:t>growth and</a:t>
            </a:r>
          </a:p>
          <a:p>
            <a:pPr algn="ctr"/>
            <a:r>
              <a:rPr lang="en-US" sz="1000" b="1" dirty="0"/>
              <a:t>development</a:t>
            </a:r>
            <a:endParaRPr lang="en-IE" sz="1000" b="1" dirty="0"/>
          </a:p>
        </p:txBody>
      </p:sp>
      <p:sp>
        <p:nvSpPr>
          <p:cNvPr id="11" name="TextBox 10">
            <a:extLst>
              <a:ext uri="{FF2B5EF4-FFF2-40B4-BE49-F238E27FC236}">
                <a16:creationId xmlns:a16="http://schemas.microsoft.com/office/drawing/2014/main" id="{6F5DBAE7-0E47-0ED9-288C-A20CB4628E32}"/>
              </a:ext>
            </a:extLst>
          </p:cNvPr>
          <p:cNvSpPr txBox="1"/>
          <p:nvPr/>
        </p:nvSpPr>
        <p:spPr>
          <a:xfrm>
            <a:off x="6362531" y="4049997"/>
            <a:ext cx="1237839" cy="430887"/>
          </a:xfrm>
          <a:prstGeom prst="rect">
            <a:avLst/>
          </a:prstGeom>
          <a:noFill/>
        </p:spPr>
        <p:txBody>
          <a:bodyPr wrap="square" rtlCol="0">
            <a:spAutoFit/>
          </a:bodyPr>
          <a:lstStyle/>
          <a:p>
            <a:pPr algn="ctr"/>
            <a:r>
              <a:rPr lang="en-US" sz="1100" b="1" dirty="0"/>
              <a:t>Exchange</a:t>
            </a:r>
          </a:p>
          <a:p>
            <a:pPr algn="ctr"/>
            <a:r>
              <a:rPr lang="en-US" sz="1100" b="1" dirty="0"/>
              <a:t>rates</a:t>
            </a:r>
            <a:endParaRPr lang="en-IE" sz="1100" b="1" dirty="0"/>
          </a:p>
        </p:txBody>
      </p:sp>
      <p:sp>
        <p:nvSpPr>
          <p:cNvPr id="12" name="TextBox 11">
            <a:extLst>
              <a:ext uri="{FF2B5EF4-FFF2-40B4-BE49-F238E27FC236}">
                <a16:creationId xmlns:a16="http://schemas.microsoft.com/office/drawing/2014/main" id="{DF901955-2EA4-BABB-5BF6-53C4DC7E03AF}"/>
              </a:ext>
            </a:extLst>
          </p:cNvPr>
          <p:cNvSpPr txBox="1"/>
          <p:nvPr/>
        </p:nvSpPr>
        <p:spPr>
          <a:xfrm>
            <a:off x="6408708" y="5289008"/>
            <a:ext cx="1237839" cy="261610"/>
          </a:xfrm>
          <a:prstGeom prst="rect">
            <a:avLst/>
          </a:prstGeom>
          <a:noFill/>
        </p:spPr>
        <p:txBody>
          <a:bodyPr wrap="square" rtlCol="0">
            <a:spAutoFit/>
          </a:bodyPr>
          <a:lstStyle/>
          <a:p>
            <a:pPr algn="ctr"/>
            <a:r>
              <a:rPr lang="en-US" sz="1100" b="1" dirty="0"/>
              <a:t>Inflation</a:t>
            </a:r>
            <a:endParaRPr lang="en-IE" sz="1100" b="1" dirty="0"/>
          </a:p>
        </p:txBody>
      </p:sp>
    </p:spTree>
    <p:extLst>
      <p:ext uri="{BB962C8B-B14F-4D97-AF65-F5344CB8AC3E}">
        <p14:creationId xmlns:p14="http://schemas.microsoft.com/office/powerpoint/2010/main" val="235465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7BB5-7456-4FAE-4A1A-E2DA2BA98683}"/>
              </a:ext>
            </a:extLst>
          </p:cNvPr>
          <p:cNvSpPr>
            <a:spLocks noGrp="1"/>
          </p:cNvSpPr>
          <p:nvPr>
            <p:ph type="title"/>
          </p:nvPr>
        </p:nvSpPr>
        <p:spPr/>
        <p:txBody>
          <a:bodyPr/>
          <a:lstStyle/>
          <a:p>
            <a:r>
              <a:rPr lang="en-US" dirty="0"/>
              <a:t>Inflation</a:t>
            </a:r>
            <a:endParaRPr lang="en-IE" dirty="0"/>
          </a:p>
        </p:txBody>
      </p:sp>
      <p:sp>
        <p:nvSpPr>
          <p:cNvPr id="3" name="Content Placeholder 2">
            <a:extLst>
              <a:ext uri="{FF2B5EF4-FFF2-40B4-BE49-F238E27FC236}">
                <a16:creationId xmlns:a16="http://schemas.microsoft.com/office/drawing/2014/main" id="{795DCCD5-523B-DA21-04C9-EA191CF01A32}"/>
              </a:ext>
            </a:extLst>
          </p:cNvPr>
          <p:cNvSpPr>
            <a:spLocks noGrp="1"/>
          </p:cNvSpPr>
          <p:nvPr>
            <p:ph idx="1"/>
          </p:nvPr>
        </p:nvSpPr>
        <p:spPr>
          <a:xfrm>
            <a:off x="737532" y="2219908"/>
            <a:ext cx="6532844" cy="4351338"/>
          </a:xfrm>
        </p:spPr>
        <p:txBody>
          <a:bodyPr/>
          <a:lstStyle/>
          <a:p>
            <a:pPr marL="0" indent="0">
              <a:buNone/>
            </a:pPr>
            <a:r>
              <a:rPr lang="en-US" sz="2000" b="1" dirty="0">
                <a:solidFill>
                  <a:srgbClr val="3F007E"/>
                </a:solidFill>
              </a:rPr>
              <a:t>Inflation</a:t>
            </a:r>
            <a:r>
              <a:rPr lang="en-US" sz="2000" dirty="0"/>
              <a:t> is a sustained increase in the level of selling prices over a specified period. It reduces the buying power of each euro. It is measured by the Consumer Price Index (CPI).</a:t>
            </a:r>
          </a:p>
          <a:p>
            <a:pPr marL="0" indent="0">
              <a:buNone/>
            </a:pPr>
            <a:r>
              <a:rPr lang="en-US" sz="2000" dirty="0"/>
              <a:t>The Central Statistics Office (CSO) measures the price of a regular basket of goods that an average consumer would spend their money on.</a:t>
            </a:r>
          </a:p>
          <a:p>
            <a:pPr marL="0" indent="0">
              <a:buNone/>
            </a:pPr>
            <a:r>
              <a:rPr lang="en-US" sz="2000" dirty="0"/>
              <a:t>It records the price of these items every month and measures how they change. Each product is given a weight, which reflects its importance in the basket of goods. Some goods are ‘weighted’ more heavily than others because more of a consumers’ income is spent on them (e.g. energy).</a:t>
            </a:r>
            <a:endParaRPr lang="en-IE" sz="2000" dirty="0"/>
          </a:p>
        </p:txBody>
      </p:sp>
      <p:pic>
        <p:nvPicPr>
          <p:cNvPr id="5" name="Picture 4" descr="A diagram of a shopping cart&#10;&#10;AI-generated content may be incorrect.">
            <a:extLst>
              <a:ext uri="{FF2B5EF4-FFF2-40B4-BE49-F238E27FC236}">
                <a16:creationId xmlns:a16="http://schemas.microsoft.com/office/drawing/2014/main" id="{C15B8228-D5FC-4422-6B63-E1A2538CD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080" y="2641947"/>
            <a:ext cx="4553920" cy="2659418"/>
          </a:xfrm>
          <a:prstGeom prst="rect">
            <a:avLst/>
          </a:prstGeom>
        </p:spPr>
      </p:pic>
    </p:spTree>
    <p:extLst>
      <p:ext uri="{BB962C8B-B14F-4D97-AF65-F5344CB8AC3E}">
        <p14:creationId xmlns:p14="http://schemas.microsoft.com/office/powerpoint/2010/main" val="27770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4B36-71FD-8577-F9BF-56AAA02CF1D2}"/>
              </a:ext>
            </a:extLst>
          </p:cNvPr>
          <p:cNvSpPr>
            <a:spLocks noGrp="1"/>
          </p:cNvSpPr>
          <p:nvPr>
            <p:ph type="title"/>
          </p:nvPr>
        </p:nvSpPr>
        <p:spPr/>
        <p:txBody>
          <a:bodyPr/>
          <a:lstStyle/>
          <a:p>
            <a:r>
              <a:rPr lang="en-US" dirty="0"/>
              <a:t>Inflation</a:t>
            </a:r>
            <a:endParaRPr lang="en-IE" dirty="0"/>
          </a:p>
        </p:txBody>
      </p:sp>
      <p:sp>
        <p:nvSpPr>
          <p:cNvPr id="3" name="Content Placeholder 2">
            <a:extLst>
              <a:ext uri="{FF2B5EF4-FFF2-40B4-BE49-F238E27FC236}">
                <a16:creationId xmlns:a16="http://schemas.microsoft.com/office/drawing/2014/main" id="{9E51D3C4-612E-D115-1575-6579ED57298F}"/>
              </a:ext>
            </a:extLst>
          </p:cNvPr>
          <p:cNvSpPr>
            <a:spLocks noGrp="1"/>
          </p:cNvSpPr>
          <p:nvPr>
            <p:ph idx="1"/>
          </p:nvPr>
        </p:nvSpPr>
        <p:spPr>
          <a:xfrm>
            <a:off x="737532" y="3546684"/>
            <a:ext cx="10515600" cy="4351338"/>
          </a:xfrm>
        </p:spPr>
        <p:txBody>
          <a:bodyPr/>
          <a:lstStyle/>
          <a:p>
            <a:r>
              <a:rPr lang="en-US" b="1" dirty="0">
                <a:solidFill>
                  <a:srgbClr val="3F007E"/>
                </a:solidFill>
              </a:rPr>
              <a:t>Demand</a:t>
            </a:r>
            <a:r>
              <a:rPr lang="en-US" dirty="0"/>
              <a:t> </a:t>
            </a:r>
            <a:r>
              <a:rPr lang="en-US" b="1" dirty="0">
                <a:solidFill>
                  <a:srgbClr val="3F007E"/>
                </a:solidFill>
              </a:rPr>
              <a:t>pull</a:t>
            </a:r>
            <a:r>
              <a:rPr lang="en-US" dirty="0"/>
              <a:t> </a:t>
            </a:r>
            <a:r>
              <a:rPr lang="en-US" b="1" dirty="0">
                <a:solidFill>
                  <a:srgbClr val="3F007E"/>
                </a:solidFill>
              </a:rPr>
              <a:t>inflation</a:t>
            </a:r>
            <a:r>
              <a:rPr lang="en-US" dirty="0"/>
              <a:t> occurs when there is an increase in the aggregate demand for goods and services. The demand for the good outweighs the supply of it. This is more likely when the economy is doing well.</a:t>
            </a:r>
          </a:p>
          <a:p>
            <a:r>
              <a:rPr lang="en-US" b="1" dirty="0">
                <a:solidFill>
                  <a:srgbClr val="3F007E"/>
                </a:solidFill>
              </a:rPr>
              <a:t>Cost</a:t>
            </a:r>
            <a:r>
              <a:rPr lang="en-US" dirty="0"/>
              <a:t> </a:t>
            </a:r>
            <a:r>
              <a:rPr lang="en-US" b="1" dirty="0">
                <a:solidFill>
                  <a:srgbClr val="3F007E"/>
                </a:solidFill>
              </a:rPr>
              <a:t>push</a:t>
            </a:r>
            <a:r>
              <a:rPr lang="en-US" dirty="0"/>
              <a:t> </a:t>
            </a:r>
            <a:r>
              <a:rPr lang="en-US" b="1" dirty="0">
                <a:solidFill>
                  <a:srgbClr val="3F007E"/>
                </a:solidFill>
              </a:rPr>
              <a:t>inflation</a:t>
            </a:r>
            <a:r>
              <a:rPr lang="en-US" dirty="0"/>
              <a:t> occurs when the cost of producing a good increases and pushes up the price of an item. Increases in electricity, oil and the minimum wage would cause cost push inflation.</a:t>
            </a:r>
            <a:endParaRPr lang="en-IE" dirty="0"/>
          </a:p>
        </p:txBody>
      </p:sp>
      <p:pic>
        <p:nvPicPr>
          <p:cNvPr id="5" name="Picture 4" descr="A stack of coins with a graph&#10;&#10;AI-generated content may be incorrect.">
            <a:extLst>
              <a:ext uri="{FF2B5EF4-FFF2-40B4-BE49-F238E27FC236}">
                <a16:creationId xmlns:a16="http://schemas.microsoft.com/office/drawing/2014/main" id="{8BCEEA5D-4AD4-C019-BDC7-F17CE4C2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623" y="886393"/>
            <a:ext cx="3568673" cy="2380277"/>
          </a:xfrm>
          <a:prstGeom prst="rect">
            <a:avLst/>
          </a:prstGeom>
        </p:spPr>
      </p:pic>
    </p:spTree>
    <p:extLst>
      <p:ext uri="{BB962C8B-B14F-4D97-AF65-F5344CB8AC3E}">
        <p14:creationId xmlns:p14="http://schemas.microsoft.com/office/powerpoint/2010/main" val="158359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C7A0-E348-7C2D-2934-478EA29B7DE4}"/>
              </a:ext>
            </a:extLst>
          </p:cNvPr>
          <p:cNvSpPr>
            <a:spLocks noGrp="1"/>
          </p:cNvSpPr>
          <p:nvPr>
            <p:ph type="title"/>
          </p:nvPr>
        </p:nvSpPr>
        <p:spPr/>
        <p:txBody>
          <a:bodyPr/>
          <a:lstStyle/>
          <a:p>
            <a:r>
              <a:rPr lang="en-US" dirty="0"/>
              <a:t>Inflation</a:t>
            </a:r>
            <a:endParaRPr lang="en-IE" dirty="0"/>
          </a:p>
        </p:txBody>
      </p:sp>
      <p:sp>
        <p:nvSpPr>
          <p:cNvPr id="3" name="Content Placeholder 2">
            <a:extLst>
              <a:ext uri="{FF2B5EF4-FFF2-40B4-BE49-F238E27FC236}">
                <a16:creationId xmlns:a16="http://schemas.microsoft.com/office/drawing/2014/main" id="{5C653EF3-0A41-74B4-89C3-C7F40548CF51}"/>
              </a:ext>
            </a:extLst>
          </p:cNvPr>
          <p:cNvSpPr>
            <a:spLocks noGrp="1"/>
          </p:cNvSpPr>
          <p:nvPr>
            <p:ph idx="1"/>
          </p:nvPr>
        </p:nvSpPr>
        <p:spPr/>
        <p:txBody>
          <a:bodyPr/>
          <a:lstStyle/>
          <a:p>
            <a:pPr marL="0" indent="0">
              <a:buNone/>
            </a:pPr>
            <a:r>
              <a:rPr lang="en-US" b="1" dirty="0">
                <a:solidFill>
                  <a:srgbClr val="3F007E"/>
                </a:solidFill>
              </a:rPr>
              <a:t>High inflation:</a:t>
            </a:r>
          </a:p>
          <a:p>
            <a:r>
              <a:rPr lang="en-IE" dirty="0"/>
              <a:t>Higher costs of raw materials = higher selling price. Irish firms become less competitive (compared to imported foreign goods). Domestic sales may decrease and jobs may be lost.</a:t>
            </a:r>
          </a:p>
          <a:p>
            <a:r>
              <a:rPr lang="en-IE" dirty="0"/>
              <a:t>Cheaper raw materials may be sourced from abroad. This can have an adverse effect on the balance of payments</a:t>
            </a:r>
          </a:p>
          <a:p>
            <a:r>
              <a:rPr lang="en-IE" dirty="0"/>
              <a:t>The cost of living rises. Unions look for wage increases to match inflation. If this occurs, without any increase in productivity, it may lead to further inflation and will increase costs for businesses.</a:t>
            </a:r>
          </a:p>
        </p:txBody>
      </p:sp>
    </p:spTree>
    <p:extLst>
      <p:ext uri="{BB962C8B-B14F-4D97-AF65-F5344CB8AC3E}">
        <p14:creationId xmlns:p14="http://schemas.microsoft.com/office/powerpoint/2010/main" val="96092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637F-43BC-FA10-DD94-257D8E7E0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6362D-209F-6D58-6F1B-1820747ABA6F}"/>
              </a:ext>
            </a:extLst>
          </p:cNvPr>
          <p:cNvSpPr>
            <a:spLocks noGrp="1"/>
          </p:cNvSpPr>
          <p:nvPr>
            <p:ph type="title"/>
          </p:nvPr>
        </p:nvSpPr>
        <p:spPr/>
        <p:txBody>
          <a:bodyPr/>
          <a:lstStyle/>
          <a:p>
            <a:r>
              <a:rPr lang="en-US" dirty="0"/>
              <a:t>Inflation</a:t>
            </a:r>
            <a:endParaRPr lang="en-IE" dirty="0"/>
          </a:p>
        </p:txBody>
      </p:sp>
      <p:sp>
        <p:nvSpPr>
          <p:cNvPr id="3" name="Content Placeholder 2">
            <a:extLst>
              <a:ext uri="{FF2B5EF4-FFF2-40B4-BE49-F238E27FC236}">
                <a16:creationId xmlns:a16="http://schemas.microsoft.com/office/drawing/2014/main" id="{B1E1A291-F016-85D6-B85E-54BE9201CF62}"/>
              </a:ext>
            </a:extLst>
          </p:cNvPr>
          <p:cNvSpPr>
            <a:spLocks noGrp="1"/>
          </p:cNvSpPr>
          <p:nvPr>
            <p:ph idx="1"/>
          </p:nvPr>
        </p:nvSpPr>
        <p:spPr>
          <a:xfrm>
            <a:off x="737532" y="2219908"/>
            <a:ext cx="6389409" cy="4351338"/>
          </a:xfrm>
        </p:spPr>
        <p:txBody>
          <a:bodyPr/>
          <a:lstStyle/>
          <a:p>
            <a:pPr marL="0" indent="0">
              <a:buNone/>
            </a:pPr>
            <a:r>
              <a:rPr lang="en-US" b="1" dirty="0">
                <a:solidFill>
                  <a:srgbClr val="3F007E"/>
                </a:solidFill>
              </a:rPr>
              <a:t>High inflation:</a:t>
            </a:r>
          </a:p>
          <a:p>
            <a:r>
              <a:rPr lang="en-IE" dirty="0"/>
              <a:t>Exports become less competitive. Irish products sold in foreign markets become more expensive and there may be a decline in export sales. This has a negative impact on the balance of trade.</a:t>
            </a:r>
          </a:p>
          <a:p>
            <a:r>
              <a:rPr lang="en-IE" dirty="0"/>
              <a:t>The government may have to increase wages for public sector workers. This will create an opportunity cost and they may have to reduce spending on other services, e.g. transport.</a:t>
            </a:r>
          </a:p>
        </p:txBody>
      </p:sp>
      <p:pic>
        <p:nvPicPr>
          <p:cNvPr id="5" name="Picture 4" descr="A close-up of a speedometer&#10;&#10;AI-generated content may be incorrect.">
            <a:extLst>
              <a:ext uri="{FF2B5EF4-FFF2-40B4-BE49-F238E27FC236}">
                <a16:creationId xmlns:a16="http://schemas.microsoft.com/office/drawing/2014/main" id="{01555AC6-F3CB-8C9A-341D-5DB1D7B69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282" y="2841812"/>
            <a:ext cx="4177570" cy="2570185"/>
          </a:xfrm>
          <a:prstGeom prst="rect">
            <a:avLst/>
          </a:prstGeom>
        </p:spPr>
      </p:pic>
    </p:spTree>
    <p:extLst>
      <p:ext uri="{BB962C8B-B14F-4D97-AF65-F5344CB8AC3E}">
        <p14:creationId xmlns:p14="http://schemas.microsoft.com/office/powerpoint/2010/main" val="3067896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294</TotalTime>
  <Words>2422</Words>
  <Application>Microsoft Office PowerPoint</Application>
  <PresentationFormat>Widescreen</PresentationFormat>
  <Paragraphs>179</Paragraphs>
  <Slides>32</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Aptos</vt:lpstr>
      <vt:lpstr>Arial</vt:lpstr>
      <vt:lpstr>Office Theme</vt:lpstr>
      <vt:lpstr>PowerPoint Presentation</vt:lpstr>
      <vt:lpstr>Key Economic Indicators</vt:lpstr>
      <vt:lpstr>What is economics?</vt:lpstr>
      <vt:lpstr>What is economics?</vt:lpstr>
      <vt:lpstr>Economic indicators</vt:lpstr>
      <vt:lpstr>Inflation</vt:lpstr>
      <vt:lpstr>Inflation</vt:lpstr>
      <vt:lpstr>Inflation</vt:lpstr>
      <vt:lpstr>Inflation</vt:lpstr>
      <vt:lpstr>Inflation</vt:lpstr>
      <vt:lpstr>Employment</vt:lpstr>
      <vt:lpstr>Employment</vt:lpstr>
      <vt:lpstr>Unemployment</vt:lpstr>
      <vt:lpstr>Interest rates</vt:lpstr>
      <vt:lpstr>Impact of interest rates on businesses</vt:lpstr>
      <vt:lpstr>Impact of interest rates on businesses</vt:lpstr>
      <vt:lpstr>Economic growth and development</vt:lpstr>
      <vt:lpstr>Economic growth and development</vt:lpstr>
      <vt:lpstr>Economic growth and development</vt:lpstr>
      <vt:lpstr>Economic growth and development</vt:lpstr>
      <vt:lpstr>Impact of economic growth</vt:lpstr>
      <vt:lpstr>Exchange rates</vt:lpstr>
      <vt:lpstr>Impact of exchange rates on businesses</vt:lpstr>
      <vt:lpstr>Consumer confidence</vt:lpstr>
      <vt:lpstr>Consumer confidence and economic indicators</vt:lpstr>
      <vt:lpstr>Consumer confidence and economic indicators</vt:lpstr>
      <vt:lpstr>Consumer confidence and economic indicators</vt:lpstr>
      <vt:lpstr>The business economy in Ireland</vt:lpstr>
      <vt:lpstr>The business economy in Ireland</vt:lpstr>
      <vt:lpstr>The business economy in Ireland</vt:lpstr>
      <vt:lpstr>Analysing the business economy in Ireland</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Eimear Flynn</dc:creator>
  <cp:lastModifiedBy>Eimear Flynn</cp:lastModifiedBy>
  <cp:revision>33</cp:revision>
  <dcterms:created xsi:type="dcterms:W3CDTF">2024-11-08T16:15:21Z</dcterms:created>
  <dcterms:modified xsi:type="dcterms:W3CDTF">2025-04-11T10:26:42Z</dcterms:modified>
</cp:coreProperties>
</file>