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15" r:id="rId2"/>
    <p:sldId id="325" r:id="rId3"/>
    <p:sldId id="525" r:id="rId4"/>
    <p:sldId id="526" r:id="rId5"/>
    <p:sldId id="527" r:id="rId6"/>
    <p:sldId id="528" r:id="rId7"/>
    <p:sldId id="529" r:id="rId8"/>
    <p:sldId id="530" r:id="rId9"/>
    <p:sldId id="531" r:id="rId10"/>
    <p:sldId id="532" r:id="rId11"/>
    <p:sldId id="533" r:id="rId12"/>
    <p:sldId id="468" r:id="rId13"/>
    <p:sldId id="534" r:id="rId14"/>
    <p:sldId id="469" r:id="rId15"/>
    <p:sldId id="536" r:id="rId16"/>
    <p:sldId id="537" r:id="rId17"/>
    <p:sldId id="538" r:id="rId18"/>
    <p:sldId id="539" r:id="rId19"/>
    <p:sldId id="540" r:id="rId20"/>
    <p:sldId id="541" r:id="rId21"/>
    <p:sldId id="5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8635C3-A012-6867-E5AA-BC7EC5E4B29C}" name="Ben Clancy" initials="BC" userId="S::ben.clancy@edco.ie::174cd675-ebf5-4332-86f9-811b09401b11" providerId="AD"/>
  <p188:author id="{AF2FEDCE-307B-0721-97EC-ADA830225526}" name="May Ryan" initials="MR" userId="S::may.ryan@edco.ie::0a9107a0-6ee4-45cc-a427-5d8d0b2b61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 Clanc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1BE"/>
    <a:srgbClr val="446AA6"/>
    <a:srgbClr val="B0C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94697"/>
  </p:normalViewPr>
  <p:slideViewPr>
    <p:cSldViewPr snapToGrid="0">
      <p:cViewPr varScale="1">
        <p:scale>
          <a:sx n="52" d="100"/>
          <a:sy n="52" d="100"/>
        </p:scale>
        <p:origin x="90" y="8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4AE62-1150-4778-AFE6-D5898F9D0080}" type="datetimeFigureOut">
              <a:rPr lang="en-IE" smtClean="0"/>
              <a:t>25/07/2025</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3784-D2B8-4115-8E57-F1250E976CC8}" type="slidenum">
              <a:rPr lang="en-IE" smtClean="0"/>
              <a:t>‹#›</a:t>
            </a:fld>
            <a:endParaRPr lang="en-IE" dirty="0"/>
          </a:p>
        </p:txBody>
      </p:sp>
    </p:spTree>
    <p:extLst>
      <p:ext uri="{BB962C8B-B14F-4D97-AF65-F5344CB8AC3E}">
        <p14:creationId xmlns:p14="http://schemas.microsoft.com/office/powerpoint/2010/main" val="322822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descr="A bird on a green background&#10;&#10;Description automatically generated">
            <a:extLst>
              <a:ext uri="{FF2B5EF4-FFF2-40B4-BE49-F238E27FC236}">
                <a16:creationId xmlns:a16="http://schemas.microsoft.com/office/drawing/2014/main" id="{365317DF-1302-7369-6F37-69399B98D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95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0F9C6-4E58-2224-DBE0-8428763C420A}"/>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3" name="Footer Placeholder 2">
            <a:extLst>
              <a:ext uri="{FF2B5EF4-FFF2-40B4-BE49-F238E27FC236}">
                <a16:creationId xmlns:a16="http://schemas.microsoft.com/office/drawing/2014/main" id="{A6CECC19-F612-EC29-E533-81F4C9C516DE}"/>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A3918F85-BA48-3926-CA18-0F5B91D92C97}"/>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370233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F201-C0DF-7510-4AD3-8BDA6AE2C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768574C-7493-A4A1-F575-D5BF9ECEA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F772A6F-A2D5-B3FC-E440-A9ABA4E7F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425ED-3468-52E7-03BD-6B50F4F114DA}"/>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6" name="Footer Placeholder 5">
            <a:extLst>
              <a:ext uri="{FF2B5EF4-FFF2-40B4-BE49-F238E27FC236}">
                <a16:creationId xmlns:a16="http://schemas.microsoft.com/office/drawing/2014/main" id="{7F6A017A-2BD9-0166-3099-EBE4F94C4A4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0A416F6B-1B75-659D-1421-56AD13320EE0}"/>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205401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BF6F-88FC-C17F-A89C-13D2774B2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1A7138B-CF33-E004-E13C-2CD6DC110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50636FB8-7416-EC10-9BF4-9322AF222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18E89-91D0-E4FE-5729-A1A880CC4970}"/>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6" name="Footer Placeholder 5">
            <a:extLst>
              <a:ext uri="{FF2B5EF4-FFF2-40B4-BE49-F238E27FC236}">
                <a16:creationId xmlns:a16="http://schemas.microsoft.com/office/drawing/2014/main" id="{DED8551C-3A3B-7B2B-1F43-7BFDA67AD2A4}"/>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F915C92F-1BCC-B677-D25C-2E7021287FFB}"/>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73588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1BB5-C647-5A21-4B5C-ADA669B93E3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37EE10E-F3E8-AD2E-7863-0B646884D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41DAF1-3EB3-9C7C-6A9C-AD840F3B0C94}"/>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5FE661F9-42BA-2222-DF6B-4BCEEAFE326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0214A9B-47EA-1D69-B344-8825C3DB3E47}"/>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76508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4A45C-6E52-CEDC-4340-FFC5FF0D07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ADB1B6E-428F-E633-D34C-FC9C4421C2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EC8D40-212F-BB97-37EB-2C0C44CDE5EE}"/>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6D4E6D5C-234A-D3E5-10D7-83167930F62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5893282-728B-11B3-A488-BF15697C2C24}"/>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5079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a:extLst>
              <a:ext uri="{FF2B5EF4-FFF2-40B4-BE49-F238E27FC236}">
                <a16:creationId xmlns:a16="http://schemas.microsoft.com/office/drawing/2014/main" id="{365317DF-1302-7369-6F37-69399B98D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781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a:extLst>
              <a:ext uri="{FF2B5EF4-FFF2-40B4-BE49-F238E27FC236}">
                <a16:creationId xmlns:a16="http://schemas.microsoft.com/office/drawing/2014/main" id="{365317DF-1302-7369-6F37-69399B98D6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2266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B7BA367-4D30-C396-41A4-761DF6E14DE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8179CE-7885-3BD1-7BD4-7AC07C2D7945}"/>
              </a:ext>
            </a:extLst>
          </p:cNvPr>
          <p:cNvSpPr>
            <a:spLocks noGrp="1"/>
          </p:cNvSpPr>
          <p:nvPr>
            <p:ph type="title"/>
          </p:nvPr>
        </p:nvSpPr>
        <p:spPr>
          <a:xfrm>
            <a:off x="112920" y="186532"/>
            <a:ext cx="11552582" cy="704126"/>
          </a:xfrm>
        </p:spPr>
        <p:txBody>
          <a:bodyPr>
            <a:noAutofit/>
          </a:bodyPr>
          <a:lstStyle>
            <a:lvl1pPr>
              <a:defRPr sz="4800" b="1">
                <a:solidFill>
                  <a:srgbClr val="0081BE"/>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9DE8B9C7-DDFE-42C0-2DFC-84E4C04E8405}"/>
              </a:ext>
            </a:extLst>
          </p:cNvPr>
          <p:cNvSpPr>
            <a:spLocks noGrp="1"/>
          </p:cNvSpPr>
          <p:nvPr>
            <p:ph idx="1"/>
          </p:nvPr>
        </p:nvSpPr>
        <p:spPr>
          <a:xfrm>
            <a:off x="138319" y="1204189"/>
            <a:ext cx="11552581" cy="4520749"/>
          </a:xfrm>
        </p:spPr>
        <p:txBody>
          <a:bodyPr/>
          <a:lstStyle>
            <a:lvl1pPr marL="457200" indent="-4572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2D4549F1-95F8-86DD-1A50-6F77B2E97946}"/>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C2C6A410-D1D1-3E8B-676C-9D53D7EEC1C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647F0ED-4A76-41D1-3576-6C9025F2F2AD}"/>
              </a:ext>
            </a:extLst>
          </p:cNvPr>
          <p:cNvSpPr>
            <a:spLocks noGrp="1"/>
          </p:cNvSpPr>
          <p:nvPr>
            <p:ph type="sldNum" sz="quarter" idx="12"/>
          </p:nvPr>
        </p:nvSpPr>
        <p:spPr/>
        <p:txBody>
          <a:bodyPr/>
          <a:lstStyle/>
          <a:p>
            <a:fld id="{A26A4811-D92D-4531-A924-840B8C1AD0C8}" type="slidenum">
              <a:rPr lang="en-IE" smtClean="0"/>
              <a:t>‹#›</a:t>
            </a:fld>
            <a:endParaRPr lang="en-IE" dirty="0"/>
          </a:p>
        </p:txBody>
      </p:sp>
      <p:sp>
        <p:nvSpPr>
          <p:cNvPr id="8" name="Rectangle 7">
            <a:extLst>
              <a:ext uri="{FF2B5EF4-FFF2-40B4-BE49-F238E27FC236}">
                <a16:creationId xmlns:a16="http://schemas.microsoft.com/office/drawing/2014/main" id="{CBFAB737-03B0-5989-0CD2-44D0E23D5D5D}"/>
              </a:ext>
            </a:extLst>
          </p:cNvPr>
          <p:cNvSpPr/>
          <p:nvPr userDrawn="1"/>
        </p:nvSpPr>
        <p:spPr>
          <a:xfrm>
            <a:off x="0" y="-1"/>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644525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7998D45D-1A6C-632D-00D0-6807D03EB21B}"/>
              </a:ext>
            </a:extLst>
          </p:cNvPr>
          <p:cNvPicPr>
            <a:picLocks noChangeAspect="1"/>
          </p:cNvPicPr>
          <p:nvPr userDrawn="1"/>
        </p:nvPicPr>
        <p:blipFill>
          <a:blip r:embed="rId2"/>
          <a:srcRect/>
          <a:stretch/>
        </p:blipFill>
        <p:spPr>
          <a:xfrm>
            <a:off x="0" y="-3904"/>
            <a:ext cx="12192000" cy="6858000"/>
          </a:xfrm>
          <a:prstGeom prst="rect">
            <a:avLst/>
          </a:prstGeom>
        </p:spPr>
      </p:pic>
      <p:sp>
        <p:nvSpPr>
          <p:cNvPr id="13" name="Rectangle 12">
            <a:extLst>
              <a:ext uri="{FF2B5EF4-FFF2-40B4-BE49-F238E27FC236}">
                <a16:creationId xmlns:a16="http://schemas.microsoft.com/office/drawing/2014/main" id="{04D934E1-9912-9BAE-A0F1-C7363E7CE9D6}"/>
              </a:ext>
            </a:extLst>
          </p:cNvPr>
          <p:cNvSpPr/>
          <p:nvPr userDrawn="1"/>
        </p:nvSpPr>
        <p:spPr>
          <a:xfrm>
            <a:off x="0" y="-12958"/>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100" dirty="0"/>
          </a:p>
        </p:txBody>
      </p:sp>
      <p:sp>
        <p:nvSpPr>
          <p:cNvPr id="2" name="Title 1">
            <a:extLst>
              <a:ext uri="{FF2B5EF4-FFF2-40B4-BE49-F238E27FC236}">
                <a16:creationId xmlns:a16="http://schemas.microsoft.com/office/drawing/2014/main" id="{248179CE-7885-3BD1-7BD4-7AC07C2D7945}"/>
              </a:ext>
            </a:extLst>
          </p:cNvPr>
          <p:cNvSpPr>
            <a:spLocks noGrp="1"/>
          </p:cNvSpPr>
          <p:nvPr>
            <p:ph type="title"/>
          </p:nvPr>
        </p:nvSpPr>
        <p:spPr>
          <a:xfrm>
            <a:off x="112920" y="186532"/>
            <a:ext cx="11552582" cy="704126"/>
          </a:xfrm>
        </p:spPr>
        <p:txBody>
          <a:bodyPr>
            <a:noAutofit/>
          </a:bodyPr>
          <a:lstStyle>
            <a:lvl1pPr>
              <a:defRPr sz="4800" b="1">
                <a:solidFill>
                  <a:srgbClr val="446AA6"/>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9DE8B9C7-DDFE-42C0-2DFC-84E4C04E8405}"/>
              </a:ext>
            </a:extLst>
          </p:cNvPr>
          <p:cNvSpPr>
            <a:spLocks noGrp="1"/>
          </p:cNvSpPr>
          <p:nvPr>
            <p:ph idx="1"/>
          </p:nvPr>
        </p:nvSpPr>
        <p:spPr>
          <a:xfrm>
            <a:off x="138319" y="1204189"/>
            <a:ext cx="11552581" cy="4520749"/>
          </a:xfrm>
        </p:spPr>
        <p:txBody>
          <a:bodyPr/>
          <a:lstStyle>
            <a:lvl1pPr marL="457200" indent="-4572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2D4549F1-95F8-86DD-1A50-6F77B2E97946}"/>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C2C6A410-D1D1-3E8B-676C-9D53D7EEC1C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647F0ED-4A76-41D1-3576-6C9025F2F2AD}"/>
              </a:ext>
            </a:extLst>
          </p:cNvPr>
          <p:cNvSpPr>
            <a:spLocks noGrp="1"/>
          </p:cNvSpPr>
          <p:nvPr>
            <p:ph type="sldNum" sz="quarter" idx="12"/>
          </p:nvPr>
        </p:nvSpPr>
        <p:spPr/>
        <p:txBody>
          <a:bodyPr/>
          <a:lstStyle/>
          <a:p>
            <a:fld id="{A26A4811-D92D-4531-A924-840B8C1AD0C8}" type="slidenum">
              <a:rPr lang="en-IE" smtClean="0"/>
              <a:t>‹#›</a:t>
            </a:fld>
            <a:endParaRPr lang="en-IE" dirty="0"/>
          </a:p>
        </p:txBody>
      </p:sp>
      <p:sp>
        <p:nvSpPr>
          <p:cNvPr id="8" name="Rectangle 7">
            <a:extLst>
              <a:ext uri="{FF2B5EF4-FFF2-40B4-BE49-F238E27FC236}">
                <a16:creationId xmlns:a16="http://schemas.microsoft.com/office/drawing/2014/main" id="{CBFAB737-03B0-5989-0CD2-44D0E23D5D5D}"/>
              </a:ext>
            </a:extLst>
          </p:cNvPr>
          <p:cNvSpPr/>
          <p:nvPr userDrawn="1"/>
        </p:nvSpPr>
        <p:spPr>
          <a:xfrm>
            <a:off x="0" y="-1"/>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86787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365B-1567-9246-AD99-EBA802A6C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6A15FF2-289A-1912-EDD2-EEE4B2C382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40470-992F-77F3-4E86-F16AD608833F}"/>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6122F6E-0D9C-6C2E-C59C-D2B6731CAC7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F1042EE-79C9-43BC-3FE1-1B13CEB98330}"/>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87253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E110-85B7-AB0E-241D-2249F150971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20AA9EA-00C3-EAE1-5BB2-6258FB242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CEE7D5-7B71-CC37-8A31-181363978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284A6B2-4F3E-8370-8F04-B76A89B8DBE7}"/>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6" name="Footer Placeholder 5">
            <a:extLst>
              <a:ext uri="{FF2B5EF4-FFF2-40B4-BE49-F238E27FC236}">
                <a16:creationId xmlns:a16="http://schemas.microsoft.com/office/drawing/2014/main" id="{A1A4A8B1-C2AA-FE04-DC85-2649A677199C}"/>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E360F58-2F4C-9299-A2B6-DF7B864D5281}"/>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11907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429E-C0DC-6FD4-87E2-70349F0CFA6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0593355-5C4E-7340-FF40-BC2DDBBC5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10CBC-C92C-592C-FEF1-359F64843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5F9CB69-DBFB-7686-936A-39CCA4CA7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5BFFC-FF0B-E4E6-239A-587A72244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347FF80-9510-1305-744A-914F713E592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8" name="Footer Placeholder 7">
            <a:extLst>
              <a:ext uri="{FF2B5EF4-FFF2-40B4-BE49-F238E27FC236}">
                <a16:creationId xmlns:a16="http://schemas.microsoft.com/office/drawing/2014/main" id="{21222D71-A4C5-7C4F-4C10-4956B8615425}"/>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A034B95B-27AA-1AEF-79D8-4114A0DA592F}"/>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366581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6937-83A8-E7D6-99BB-52EED42F7F8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60D6FF6-30A7-2845-29A1-0F866A18A7D4}"/>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4" name="Footer Placeholder 3">
            <a:extLst>
              <a:ext uri="{FF2B5EF4-FFF2-40B4-BE49-F238E27FC236}">
                <a16:creationId xmlns:a16="http://schemas.microsoft.com/office/drawing/2014/main" id="{EAA16863-749A-586B-580D-71735A339345}"/>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A5174A3-9C88-0761-261D-1C4C3C124423}"/>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43751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41619-BEC1-FBCF-80DF-E88E2C049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0E8ADF6-93F1-82B3-DEF2-5BC8A33D1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6FB9ED9-1FE3-095C-3CF2-C50586CDC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2F4E0755-A7CB-CB25-758B-E2ED91D1E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dirty="0"/>
          </a:p>
        </p:txBody>
      </p:sp>
      <p:sp>
        <p:nvSpPr>
          <p:cNvPr id="6" name="Slide Number Placeholder 5">
            <a:extLst>
              <a:ext uri="{FF2B5EF4-FFF2-40B4-BE49-F238E27FC236}">
                <a16:creationId xmlns:a16="http://schemas.microsoft.com/office/drawing/2014/main" id="{EA215998-D791-F3DD-CBE0-91CDAF958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6A4811-D92D-4531-A924-840B8C1AD0C8}" type="slidenum">
              <a:rPr lang="en-IE" smtClean="0"/>
              <a:t>‹#›</a:t>
            </a:fld>
            <a:endParaRPr lang="en-IE" dirty="0"/>
          </a:p>
        </p:txBody>
      </p:sp>
    </p:spTree>
    <p:extLst>
      <p:ext uri="{BB962C8B-B14F-4D97-AF65-F5344CB8AC3E}">
        <p14:creationId xmlns:p14="http://schemas.microsoft.com/office/powerpoint/2010/main" val="2713446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08F2-884D-0A42-D096-06F9943A6E9E}"/>
            </a:ext>
          </a:extLst>
        </p:cNvPr>
        <p:cNvGrpSpPr/>
        <p:nvPr/>
      </p:nvGrpSpPr>
      <p:grpSpPr>
        <a:xfrm>
          <a:off x="0" y="0"/>
          <a:ext cx="0" cy="0"/>
          <a:chOff x="0" y="0"/>
          <a:chExt cx="0" cy="0"/>
        </a:xfrm>
      </p:grpSpPr>
    </p:spTree>
    <p:extLst>
      <p:ext uri="{BB962C8B-B14F-4D97-AF65-F5344CB8AC3E}">
        <p14:creationId xmlns:p14="http://schemas.microsoft.com/office/powerpoint/2010/main" val="209422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A72A0-0D48-26FB-A3BD-EDF4D50BE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82FB5-3C69-7793-F8D7-9DE5AFA62264}"/>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Natural selection</a:t>
            </a:r>
            <a:endParaRPr lang="en-IE" b="1" dirty="0"/>
          </a:p>
        </p:txBody>
      </p:sp>
      <p:sp>
        <p:nvSpPr>
          <p:cNvPr id="3" name="Content Placeholder 2">
            <a:extLst>
              <a:ext uri="{FF2B5EF4-FFF2-40B4-BE49-F238E27FC236}">
                <a16:creationId xmlns:a16="http://schemas.microsoft.com/office/drawing/2014/main" id="{0A1C44EF-0D8C-3541-D665-53B9CB34448E}"/>
              </a:ext>
            </a:extLst>
          </p:cNvPr>
          <p:cNvSpPr>
            <a:spLocks noGrp="1"/>
          </p:cNvSpPr>
          <p:nvPr>
            <p:ph idx="1"/>
          </p:nvPr>
        </p:nvSpPr>
        <p:spPr>
          <a:xfrm>
            <a:off x="138318" y="1147765"/>
            <a:ext cx="7519782" cy="4630184"/>
          </a:xfrm>
        </p:spPr>
        <p:txBody>
          <a:bodyPr wrap="square">
            <a:noAutofit/>
          </a:bodyPr>
          <a:lstStyle/>
          <a:p>
            <a:pPr marL="0" indent="0">
              <a:buClr>
                <a:srgbClr val="FDB813"/>
              </a:buClr>
              <a:buNone/>
            </a:pPr>
            <a:r>
              <a:rPr lang="en-US" b="1" dirty="0">
                <a:solidFill>
                  <a:srgbClr val="446AA6"/>
                </a:solidFill>
              </a:rPr>
              <a:t>What is natural selection?</a:t>
            </a:r>
          </a:p>
          <a:p>
            <a:pPr>
              <a:buClr>
                <a:srgbClr val="FDB813"/>
              </a:buClr>
            </a:pPr>
            <a:r>
              <a:rPr lang="en-US" sz="2400" dirty="0"/>
              <a:t>Natural selection is the process by which those organisms with genetically controlled characteristics that allow them to be well adapted to their environment will survive and reproduce to pass on their genes to following generations.</a:t>
            </a:r>
          </a:p>
          <a:p>
            <a:pPr>
              <a:buClr>
                <a:srgbClr val="FDB813"/>
              </a:buClr>
            </a:pPr>
            <a:r>
              <a:rPr lang="en-US" sz="2400" dirty="0"/>
              <a:t>Nature (environment) decides which traits are to be passed on.</a:t>
            </a:r>
          </a:p>
          <a:p>
            <a:pPr marL="0" indent="0">
              <a:buClr>
                <a:srgbClr val="FDB813"/>
              </a:buClr>
              <a:buNone/>
            </a:pPr>
            <a:r>
              <a:rPr lang="en-US" sz="2400" b="1" dirty="0">
                <a:solidFill>
                  <a:srgbClr val="0081BE"/>
                </a:solidFill>
              </a:rPr>
              <a:t>Example: </a:t>
            </a:r>
          </a:p>
          <a:p>
            <a:pPr>
              <a:buClr>
                <a:srgbClr val="FDB813"/>
              </a:buClr>
            </a:pPr>
            <a:r>
              <a:rPr lang="en-US" sz="2400" dirty="0"/>
              <a:t>Animals that are well camouflaged tend to survive and reproduce better than animals that are not well camouflaged. </a:t>
            </a:r>
          </a:p>
        </p:txBody>
      </p:sp>
      <p:pic>
        <p:nvPicPr>
          <p:cNvPr id="6" name="Picture 5">
            <a:extLst>
              <a:ext uri="{FF2B5EF4-FFF2-40B4-BE49-F238E27FC236}">
                <a16:creationId xmlns:a16="http://schemas.microsoft.com/office/drawing/2014/main" id="{9210CB57-B053-94F3-AD54-C9F5FCB9B974}"/>
              </a:ext>
            </a:extLst>
          </p:cNvPr>
          <p:cNvPicPr>
            <a:picLocks noChangeAspect="1"/>
          </p:cNvPicPr>
          <p:nvPr/>
        </p:nvPicPr>
        <p:blipFill>
          <a:blip r:embed="rId2"/>
          <a:stretch>
            <a:fillRect/>
          </a:stretch>
        </p:blipFill>
        <p:spPr>
          <a:xfrm>
            <a:off x="7728728" y="1314155"/>
            <a:ext cx="4324954" cy="4229690"/>
          </a:xfrm>
          <a:prstGeom prst="rect">
            <a:avLst/>
          </a:prstGeom>
        </p:spPr>
      </p:pic>
    </p:spTree>
    <p:extLst>
      <p:ext uri="{BB962C8B-B14F-4D97-AF65-F5344CB8AC3E}">
        <p14:creationId xmlns:p14="http://schemas.microsoft.com/office/powerpoint/2010/main" val="419911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C0F11-66B5-81A9-628B-7067B2DB6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AF1CF-04C2-FA05-5E72-AF8E1188A708}"/>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Evolution</a:t>
            </a:r>
            <a:endParaRPr lang="en-IE" b="1" dirty="0"/>
          </a:p>
        </p:txBody>
      </p:sp>
      <p:sp>
        <p:nvSpPr>
          <p:cNvPr id="3" name="Content Placeholder 2">
            <a:extLst>
              <a:ext uri="{FF2B5EF4-FFF2-40B4-BE49-F238E27FC236}">
                <a16:creationId xmlns:a16="http://schemas.microsoft.com/office/drawing/2014/main" id="{E6937B83-CF85-4030-E115-E516A8B6596E}"/>
              </a:ext>
            </a:extLst>
          </p:cNvPr>
          <p:cNvSpPr>
            <a:spLocks noGrp="1"/>
          </p:cNvSpPr>
          <p:nvPr>
            <p:ph idx="1"/>
          </p:nvPr>
        </p:nvSpPr>
        <p:spPr>
          <a:xfrm>
            <a:off x="138318" y="1147765"/>
            <a:ext cx="3424032" cy="4630184"/>
          </a:xfrm>
        </p:spPr>
        <p:txBody>
          <a:bodyPr wrap="square">
            <a:noAutofit/>
          </a:bodyPr>
          <a:lstStyle/>
          <a:p>
            <a:pPr marL="0" indent="0">
              <a:buClr>
                <a:srgbClr val="FDB813"/>
              </a:buClr>
              <a:buNone/>
            </a:pPr>
            <a:r>
              <a:rPr lang="en-US" b="1" dirty="0">
                <a:solidFill>
                  <a:srgbClr val="446AA6"/>
                </a:solidFill>
              </a:rPr>
              <a:t>What is evolution?</a:t>
            </a:r>
          </a:p>
          <a:p>
            <a:pPr>
              <a:buClr>
                <a:srgbClr val="FDB813"/>
              </a:buClr>
            </a:pPr>
            <a:r>
              <a:rPr lang="en-US" sz="2400" dirty="0"/>
              <a:t>Evolution is the way in which living things change genetically to produce new forms of life over long periods of time.</a:t>
            </a:r>
          </a:p>
          <a:p>
            <a:pPr>
              <a:buClr>
                <a:srgbClr val="FDB813"/>
              </a:buClr>
            </a:pPr>
            <a:r>
              <a:rPr lang="en-US" sz="2400" dirty="0"/>
              <a:t>Charles Darwin and Alfred Russel Wallace first suggested the theory of evolution by natural selection. </a:t>
            </a:r>
          </a:p>
        </p:txBody>
      </p:sp>
      <p:pic>
        <p:nvPicPr>
          <p:cNvPr id="5" name="Picture 4">
            <a:extLst>
              <a:ext uri="{FF2B5EF4-FFF2-40B4-BE49-F238E27FC236}">
                <a16:creationId xmlns:a16="http://schemas.microsoft.com/office/drawing/2014/main" id="{A3279053-EA7B-40EA-042C-9E2143F8EEE4}"/>
              </a:ext>
            </a:extLst>
          </p:cNvPr>
          <p:cNvPicPr>
            <a:picLocks noChangeAspect="1"/>
          </p:cNvPicPr>
          <p:nvPr/>
        </p:nvPicPr>
        <p:blipFill>
          <a:blip r:embed="rId2"/>
          <a:stretch>
            <a:fillRect/>
          </a:stretch>
        </p:blipFill>
        <p:spPr>
          <a:xfrm>
            <a:off x="4333630" y="1118865"/>
            <a:ext cx="3524742" cy="4620270"/>
          </a:xfrm>
          <a:prstGeom prst="rect">
            <a:avLst/>
          </a:prstGeom>
        </p:spPr>
      </p:pic>
      <p:pic>
        <p:nvPicPr>
          <p:cNvPr id="8" name="Picture 7">
            <a:extLst>
              <a:ext uri="{FF2B5EF4-FFF2-40B4-BE49-F238E27FC236}">
                <a16:creationId xmlns:a16="http://schemas.microsoft.com/office/drawing/2014/main" id="{BD3532BB-75DE-E90B-902C-D1EB8E818E71}"/>
              </a:ext>
            </a:extLst>
          </p:cNvPr>
          <p:cNvPicPr>
            <a:picLocks noChangeAspect="1"/>
          </p:cNvPicPr>
          <p:nvPr/>
        </p:nvPicPr>
        <p:blipFill>
          <a:blip r:embed="rId3"/>
          <a:stretch>
            <a:fillRect/>
          </a:stretch>
        </p:blipFill>
        <p:spPr>
          <a:xfrm>
            <a:off x="8188392" y="1118865"/>
            <a:ext cx="3477110" cy="4620270"/>
          </a:xfrm>
          <a:prstGeom prst="rect">
            <a:avLst/>
          </a:prstGeom>
        </p:spPr>
      </p:pic>
    </p:spTree>
    <p:extLst>
      <p:ext uri="{BB962C8B-B14F-4D97-AF65-F5344CB8AC3E}">
        <p14:creationId xmlns:p14="http://schemas.microsoft.com/office/powerpoint/2010/main" val="21458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4C154-D1DB-AD85-194C-1A05D5016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FD37B-71B9-E9ED-6E0E-459F3F072B39}"/>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Theory of evolution by natural selection</a:t>
            </a:r>
            <a:endParaRPr lang="en-IE" b="1" dirty="0"/>
          </a:p>
        </p:txBody>
      </p:sp>
      <p:sp>
        <p:nvSpPr>
          <p:cNvPr id="6" name="Content Placeholder 2">
            <a:extLst>
              <a:ext uri="{FF2B5EF4-FFF2-40B4-BE49-F238E27FC236}">
                <a16:creationId xmlns:a16="http://schemas.microsoft.com/office/drawing/2014/main" id="{791AD7C6-34D5-A585-2ECA-63F16A2449B7}"/>
              </a:ext>
            </a:extLst>
          </p:cNvPr>
          <p:cNvSpPr txBox="1">
            <a:spLocks/>
          </p:cNvSpPr>
          <p:nvPr/>
        </p:nvSpPr>
        <p:spPr>
          <a:xfrm>
            <a:off x="271668" y="1278113"/>
            <a:ext cx="6910182" cy="4598811"/>
          </a:xfrm>
          <a:prstGeom prst="rect">
            <a:avLst/>
          </a:prstGeom>
          <a:ln w="57150">
            <a:solidFill>
              <a:srgbClr val="446AA6"/>
            </a:solidFill>
          </a:ln>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DB813"/>
              </a:buClr>
              <a:buNone/>
            </a:pPr>
            <a:r>
              <a:rPr lang="en-US" sz="2400" b="1" dirty="0">
                <a:solidFill>
                  <a:srgbClr val="446AA6"/>
                </a:solidFill>
              </a:rPr>
              <a:t>Observation 1:  Overbreeding</a:t>
            </a:r>
          </a:p>
          <a:p>
            <a:pPr>
              <a:buClr>
                <a:srgbClr val="FDB813"/>
              </a:buClr>
            </a:pPr>
            <a:r>
              <a:rPr lang="en-US" sz="2400" dirty="0"/>
              <a:t>Organisms produce large numbers of offspring (high reproductive rate).</a:t>
            </a:r>
          </a:p>
          <a:p>
            <a:pPr marL="0" indent="0">
              <a:buClr>
                <a:srgbClr val="FDB813"/>
              </a:buClr>
              <a:buNone/>
            </a:pPr>
            <a:r>
              <a:rPr lang="en-US" sz="2400" b="1" dirty="0">
                <a:solidFill>
                  <a:srgbClr val="0081BE"/>
                </a:solidFill>
              </a:rPr>
              <a:t>Example: </a:t>
            </a:r>
          </a:p>
          <a:p>
            <a:pPr>
              <a:buClr>
                <a:srgbClr val="FDB813"/>
              </a:buClr>
            </a:pPr>
            <a:r>
              <a:rPr lang="en-US" sz="2400" dirty="0"/>
              <a:t>Trees produce thousands of seeds.</a:t>
            </a:r>
          </a:p>
          <a:p>
            <a:pPr marL="0" indent="0">
              <a:buClr>
                <a:srgbClr val="FDB813"/>
              </a:buClr>
              <a:buNone/>
            </a:pPr>
            <a:r>
              <a:rPr lang="en-US" sz="2400" b="1" dirty="0">
                <a:solidFill>
                  <a:srgbClr val="446AA6"/>
                </a:solidFill>
              </a:rPr>
              <a:t>Observation 2: Population numbers remain constant</a:t>
            </a:r>
          </a:p>
          <a:p>
            <a:pPr>
              <a:buClr>
                <a:srgbClr val="FDB813"/>
              </a:buClr>
            </a:pPr>
            <a:r>
              <a:rPr lang="en-US" sz="2400" dirty="0"/>
              <a:t>Population will increase until the environment can no longer support any more due to lack of resources such as food or water. </a:t>
            </a:r>
          </a:p>
        </p:txBody>
      </p:sp>
      <p:sp>
        <p:nvSpPr>
          <p:cNvPr id="7" name="Content Placeholder 2">
            <a:extLst>
              <a:ext uri="{FF2B5EF4-FFF2-40B4-BE49-F238E27FC236}">
                <a16:creationId xmlns:a16="http://schemas.microsoft.com/office/drawing/2014/main" id="{CFDEA2E4-E3CC-21C1-3912-0500A506126E}"/>
              </a:ext>
            </a:extLst>
          </p:cNvPr>
          <p:cNvSpPr txBox="1">
            <a:spLocks/>
          </p:cNvSpPr>
          <p:nvPr/>
        </p:nvSpPr>
        <p:spPr>
          <a:xfrm>
            <a:off x="7448549" y="1278111"/>
            <a:ext cx="4471781" cy="4598811"/>
          </a:xfrm>
          <a:prstGeom prst="rect">
            <a:avLst/>
          </a:prstGeom>
          <a:ln w="57150">
            <a:solidFill>
              <a:srgbClr val="446AA6"/>
            </a:solidFill>
          </a:ln>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DB813"/>
              </a:buClr>
              <a:buNone/>
            </a:pPr>
            <a:r>
              <a:rPr lang="en-US" b="1" dirty="0">
                <a:solidFill>
                  <a:srgbClr val="446AA6"/>
                </a:solidFill>
              </a:rPr>
              <a:t>Conclusion 1: There is a struggle for existence</a:t>
            </a:r>
          </a:p>
          <a:p>
            <a:pPr>
              <a:lnSpc>
                <a:spcPct val="70000"/>
              </a:lnSpc>
              <a:buClr>
                <a:srgbClr val="FDB813"/>
              </a:buClr>
            </a:pPr>
            <a:r>
              <a:rPr lang="en-US" sz="2400" dirty="0"/>
              <a:t>Competition for scarce resources.</a:t>
            </a:r>
          </a:p>
        </p:txBody>
      </p:sp>
    </p:spTree>
    <p:extLst>
      <p:ext uri="{BB962C8B-B14F-4D97-AF65-F5344CB8AC3E}">
        <p14:creationId xmlns:p14="http://schemas.microsoft.com/office/powerpoint/2010/main" val="2782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0574C-63DA-BA88-884D-B044FC132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26ED2-2F52-A26F-B82E-2CEFDECD5553}"/>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Theory of evolution by natural selection</a:t>
            </a:r>
            <a:endParaRPr lang="en-IE" b="1" dirty="0"/>
          </a:p>
        </p:txBody>
      </p:sp>
      <p:sp>
        <p:nvSpPr>
          <p:cNvPr id="6" name="Content Placeholder 2">
            <a:extLst>
              <a:ext uri="{FF2B5EF4-FFF2-40B4-BE49-F238E27FC236}">
                <a16:creationId xmlns:a16="http://schemas.microsoft.com/office/drawing/2014/main" id="{667A30B9-44F7-47D8-3614-A8ECD25427EC}"/>
              </a:ext>
            </a:extLst>
          </p:cNvPr>
          <p:cNvSpPr txBox="1">
            <a:spLocks/>
          </p:cNvSpPr>
          <p:nvPr/>
        </p:nvSpPr>
        <p:spPr>
          <a:xfrm>
            <a:off x="271668" y="1278113"/>
            <a:ext cx="6910182" cy="4598811"/>
          </a:xfrm>
          <a:prstGeom prst="rect">
            <a:avLst/>
          </a:prstGeom>
          <a:ln w="57150">
            <a:solidFill>
              <a:srgbClr val="446AA6"/>
            </a:solidFill>
          </a:ln>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DB813"/>
              </a:buClr>
              <a:buNone/>
            </a:pPr>
            <a:r>
              <a:rPr lang="en-US" sz="2400" b="1" dirty="0">
                <a:solidFill>
                  <a:srgbClr val="446AA6"/>
                </a:solidFill>
              </a:rPr>
              <a:t>Observation 3: Inherited variations occur in populations</a:t>
            </a:r>
          </a:p>
          <a:p>
            <a:pPr>
              <a:buClr>
                <a:srgbClr val="FDB813"/>
              </a:buClr>
            </a:pPr>
            <a:r>
              <a:rPr lang="en-US" sz="2400" dirty="0"/>
              <a:t>The organisms show genetic variation (inherited) due to sexual reproduction or mutations.</a:t>
            </a:r>
          </a:p>
        </p:txBody>
      </p:sp>
      <p:sp>
        <p:nvSpPr>
          <p:cNvPr id="7" name="Content Placeholder 2">
            <a:extLst>
              <a:ext uri="{FF2B5EF4-FFF2-40B4-BE49-F238E27FC236}">
                <a16:creationId xmlns:a16="http://schemas.microsoft.com/office/drawing/2014/main" id="{F2C8E34E-8196-F544-964B-12A9075EE032}"/>
              </a:ext>
            </a:extLst>
          </p:cNvPr>
          <p:cNvSpPr txBox="1">
            <a:spLocks/>
          </p:cNvSpPr>
          <p:nvPr/>
        </p:nvSpPr>
        <p:spPr>
          <a:xfrm>
            <a:off x="7448549" y="1278111"/>
            <a:ext cx="4471781" cy="4598811"/>
          </a:xfrm>
          <a:prstGeom prst="rect">
            <a:avLst/>
          </a:prstGeom>
          <a:ln w="57150">
            <a:solidFill>
              <a:srgbClr val="446AA6"/>
            </a:solidFill>
          </a:ln>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DB813"/>
              </a:buClr>
              <a:buNone/>
            </a:pPr>
            <a:r>
              <a:rPr lang="en-US" b="1" dirty="0">
                <a:solidFill>
                  <a:srgbClr val="446AA6"/>
                </a:solidFill>
              </a:rPr>
              <a:t>Conclusion 2: Natural selection</a:t>
            </a:r>
          </a:p>
          <a:p>
            <a:pPr>
              <a:lnSpc>
                <a:spcPct val="70000"/>
              </a:lnSpc>
              <a:buClr>
                <a:srgbClr val="FDB813"/>
              </a:buClr>
            </a:pPr>
            <a:r>
              <a:rPr lang="en-US" sz="2400" dirty="0"/>
              <a:t>Those organisms that have variations that enable them to adapt better to their environment will survive and reproduce.</a:t>
            </a:r>
          </a:p>
          <a:p>
            <a:pPr>
              <a:lnSpc>
                <a:spcPct val="70000"/>
              </a:lnSpc>
              <a:buClr>
                <a:srgbClr val="FDB813"/>
              </a:buClr>
            </a:pPr>
            <a:r>
              <a:rPr lang="en-US" sz="2400" dirty="0"/>
              <a:t>The better-adapted organisms pass on their advantageous variations to the next generation while the others do not survive.</a:t>
            </a:r>
          </a:p>
          <a:p>
            <a:pPr>
              <a:lnSpc>
                <a:spcPct val="70000"/>
              </a:lnSpc>
              <a:buClr>
                <a:srgbClr val="FDB813"/>
              </a:buClr>
            </a:pPr>
            <a:r>
              <a:rPr lang="en-US" sz="2400" dirty="0"/>
              <a:t>Populations becomes better adapted to their environment with each generation.</a:t>
            </a:r>
          </a:p>
        </p:txBody>
      </p:sp>
    </p:spTree>
    <p:extLst>
      <p:ext uri="{BB962C8B-B14F-4D97-AF65-F5344CB8AC3E}">
        <p14:creationId xmlns:p14="http://schemas.microsoft.com/office/powerpoint/2010/main" val="144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5CAE-3553-ED81-52B0-FD9C43D3F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479AE-E434-37D9-F422-06627A0415BD}"/>
              </a:ext>
            </a:extLst>
          </p:cNvPr>
          <p:cNvSpPr>
            <a:spLocks noGrp="1"/>
          </p:cNvSpPr>
          <p:nvPr>
            <p:ph type="title"/>
          </p:nvPr>
        </p:nvSpPr>
        <p:spPr>
          <a:xfrm>
            <a:off x="112920" y="186532"/>
            <a:ext cx="11552582" cy="1242218"/>
          </a:xfrm>
        </p:spPr>
        <p:txBody>
          <a:bodyPr wrap="none" anchor="ctr" anchorCtr="0"/>
          <a:lstStyle/>
          <a:p>
            <a:r>
              <a:rPr lang="en-US" b="1" dirty="0">
                <a:latin typeface="Calibri" panose="020F0502020204030204" pitchFamily="34" charset="0"/>
                <a:cs typeface="Calibri" panose="020F0502020204030204" pitchFamily="34" charset="0"/>
              </a:rPr>
              <a:t>Evidence for the theory of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evolution by natural selection</a:t>
            </a:r>
            <a:endParaRPr lang="en-IE" b="1" dirty="0"/>
          </a:p>
        </p:txBody>
      </p:sp>
      <p:sp>
        <p:nvSpPr>
          <p:cNvPr id="3" name="Content Placeholder 2">
            <a:extLst>
              <a:ext uri="{FF2B5EF4-FFF2-40B4-BE49-F238E27FC236}">
                <a16:creationId xmlns:a16="http://schemas.microsoft.com/office/drawing/2014/main" id="{D3387A0B-22C9-17A5-2AA4-2193D7A75343}"/>
              </a:ext>
            </a:extLst>
          </p:cNvPr>
          <p:cNvSpPr>
            <a:spLocks noGrp="1"/>
          </p:cNvSpPr>
          <p:nvPr>
            <p:ph idx="1"/>
          </p:nvPr>
        </p:nvSpPr>
        <p:spPr>
          <a:xfrm>
            <a:off x="138319" y="1609724"/>
            <a:ext cx="12053681" cy="3987511"/>
          </a:xfrm>
        </p:spPr>
        <p:txBody>
          <a:bodyPr wrap="square">
            <a:noAutofit/>
          </a:bodyPr>
          <a:lstStyle/>
          <a:p>
            <a:pPr marL="0" indent="0">
              <a:buClr>
                <a:srgbClr val="FDB813"/>
              </a:buClr>
              <a:buNone/>
            </a:pPr>
            <a:r>
              <a:rPr lang="en-US" b="1" dirty="0">
                <a:solidFill>
                  <a:srgbClr val="446AA6"/>
                </a:solidFill>
              </a:rPr>
              <a:t>What is the evidence for the theory of evolution by natural selection? </a:t>
            </a:r>
          </a:p>
          <a:p>
            <a:pPr>
              <a:buClr>
                <a:srgbClr val="FDB813"/>
              </a:buClr>
            </a:pPr>
            <a:r>
              <a:rPr lang="en-US" sz="2400" dirty="0"/>
              <a:t>Embryology</a:t>
            </a:r>
          </a:p>
          <a:p>
            <a:pPr>
              <a:buClr>
                <a:srgbClr val="FDB813"/>
              </a:buClr>
            </a:pPr>
            <a:r>
              <a:rPr lang="en-US" sz="2400" dirty="0"/>
              <a:t>Fossil records</a:t>
            </a:r>
          </a:p>
          <a:p>
            <a:pPr>
              <a:buClr>
                <a:srgbClr val="FDB813"/>
              </a:buClr>
            </a:pPr>
            <a:r>
              <a:rPr lang="en-US" sz="2400" dirty="0"/>
              <a:t>Phylogeny</a:t>
            </a:r>
          </a:p>
          <a:p>
            <a:pPr>
              <a:buClr>
                <a:srgbClr val="FDB813"/>
              </a:buClr>
            </a:pPr>
            <a:r>
              <a:rPr lang="en-US" sz="2400" dirty="0"/>
              <a:t>Comparative anatomy</a:t>
            </a:r>
          </a:p>
          <a:p>
            <a:pPr>
              <a:buClr>
                <a:srgbClr val="FDB813"/>
              </a:buClr>
            </a:pPr>
            <a:r>
              <a:rPr lang="en-US" sz="2400" dirty="0"/>
              <a:t>Antibiotic resistance</a:t>
            </a:r>
          </a:p>
          <a:p>
            <a:pPr>
              <a:buClr>
                <a:srgbClr val="FDB813"/>
              </a:buClr>
            </a:pPr>
            <a:r>
              <a:rPr lang="en-US" sz="2400" dirty="0"/>
              <a:t>Speciation</a:t>
            </a:r>
          </a:p>
        </p:txBody>
      </p:sp>
    </p:spTree>
    <p:extLst>
      <p:ext uri="{BB962C8B-B14F-4D97-AF65-F5344CB8AC3E}">
        <p14:creationId xmlns:p14="http://schemas.microsoft.com/office/powerpoint/2010/main" val="37499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4145-35F8-C0AF-64BA-47241722A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232ED-9CC6-B4DB-822E-A9BF4124D915}"/>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Evidence for the theory of evolution</a:t>
            </a:r>
            <a:endParaRPr lang="en-IE" b="1" dirty="0"/>
          </a:p>
        </p:txBody>
      </p:sp>
      <p:sp>
        <p:nvSpPr>
          <p:cNvPr id="3" name="Content Placeholder 2">
            <a:extLst>
              <a:ext uri="{FF2B5EF4-FFF2-40B4-BE49-F238E27FC236}">
                <a16:creationId xmlns:a16="http://schemas.microsoft.com/office/drawing/2014/main" id="{2A6CF2E7-8F94-D031-499C-7E184B4E4A18}"/>
              </a:ext>
            </a:extLst>
          </p:cNvPr>
          <p:cNvSpPr>
            <a:spLocks noGrp="1"/>
          </p:cNvSpPr>
          <p:nvPr>
            <p:ph idx="1"/>
          </p:nvPr>
        </p:nvSpPr>
        <p:spPr>
          <a:xfrm>
            <a:off x="138317" y="981075"/>
            <a:ext cx="6319633" cy="4796874"/>
          </a:xfrm>
        </p:spPr>
        <p:txBody>
          <a:bodyPr wrap="square">
            <a:noAutofit/>
          </a:bodyPr>
          <a:lstStyle/>
          <a:p>
            <a:pPr marL="0" indent="0">
              <a:buClr>
                <a:srgbClr val="FDB813"/>
              </a:buClr>
              <a:buNone/>
            </a:pPr>
            <a:r>
              <a:rPr lang="en-US" b="1" dirty="0">
                <a:solidFill>
                  <a:srgbClr val="446AA6"/>
                </a:solidFill>
              </a:rPr>
              <a:t>Embryology</a:t>
            </a:r>
          </a:p>
          <a:p>
            <a:pPr>
              <a:buClr>
                <a:srgbClr val="FDB813"/>
              </a:buClr>
            </a:pPr>
            <a:r>
              <a:rPr lang="en-US" sz="2400" dirty="0"/>
              <a:t>Embryology is the study of the development of the embryo and foetus.</a:t>
            </a:r>
          </a:p>
          <a:p>
            <a:pPr>
              <a:buClr>
                <a:srgbClr val="FDB813"/>
              </a:buClr>
            </a:pPr>
            <a:r>
              <a:rPr lang="en-US" sz="2400" dirty="0"/>
              <a:t>The embryos of many organisms show similarities as they form, indicating that they have arisen from a common ancestor.</a:t>
            </a:r>
          </a:p>
        </p:txBody>
      </p:sp>
      <p:pic>
        <p:nvPicPr>
          <p:cNvPr id="6" name="Picture 5">
            <a:extLst>
              <a:ext uri="{FF2B5EF4-FFF2-40B4-BE49-F238E27FC236}">
                <a16:creationId xmlns:a16="http://schemas.microsoft.com/office/drawing/2014/main" id="{761FAC49-49B3-2E41-C48F-F2D9CD56F00B}"/>
              </a:ext>
            </a:extLst>
          </p:cNvPr>
          <p:cNvPicPr>
            <a:picLocks noChangeAspect="1"/>
          </p:cNvPicPr>
          <p:nvPr/>
        </p:nvPicPr>
        <p:blipFill>
          <a:blip r:embed="rId2"/>
          <a:stretch>
            <a:fillRect/>
          </a:stretch>
        </p:blipFill>
        <p:spPr>
          <a:xfrm>
            <a:off x="7224594" y="890658"/>
            <a:ext cx="4854486" cy="5195817"/>
          </a:xfrm>
          <a:prstGeom prst="rect">
            <a:avLst/>
          </a:prstGeom>
        </p:spPr>
      </p:pic>
    </p:spTree>
    <p:extLst>
      <p:ext uri="{BB962C8B-B14F-4D97-AF65-F5344CB8AC3E}">
        <p14:creationId xmlns:p14="http://schemas.microsoft.com/office/powerpoint/2010/main" val="21478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7017-91AC-555F-7A60-22C75069E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D71B7-C4B3-C6AF-49FC-2693009553D0}"/>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Evidence for the theory of evolution</a:t>
            </a:r>
            <a:endParaRPr lang="en-IE" b="1" dirty="0"/>
          </a:p>
        </p:txBody>
      </p:sp>
      <p:sp>
        <p:nvSpPr>
          <p:cNvPr id="3" name="Content Placeholder 2">
            <a:extLst>
              <a:ext uri="{FF2B5EF4-FFF2-40B4-BE49-F238E27FC236}">
                <a16:creationId xmlns:a16="http://schemas.microsoft.com/office/drawing/2014/main" id="{EB620BB2-58D4-FA32-36B6-5426F6DA8EA8}"/>
              </a:ext>
            </a:extLst>
          </p:cNvPr>
          <p:cNvSpPr>
            <a:spLocks noGrp="1"/>
          </p:cNvSpPr>
          <p:nvPr>
            <p:ph idx="1"/>
          </p:nvPr>
        </p:nvSpPr>
        <p:spPr>
          <a:xfrm>
            <a:off x="138317" y="971550"/>
            <a:ext cx="6472033" cy="4806399"/>
          </a:xfrm>
        </p:spPr>
        <p:txBody>
          <a:bodyPr wrap="square">
            <a:noAutofit/>
          </a:bodyPr>
          <a:lstStyle/>
          <a:p>
            <a:pPr marL="0" indent="0">
              <a:buClr>
                <a:srgbClr val="FDB813"/>
              </a:buClr>
              <a:buNone/>
            </a:pPr>
            <a:r>
              <a:rPr lang="en-US" b="1" dirty="0">
                <a:solidFill>
                  <a:srgbClr val="446AA6"/>
                </a:solidFill>
              </a:rPr>
              <a:t>Fossil records</a:t>
            </a:r>
          </a:p>
          <a:p>
            <a:pPr>
              <a:buClr>
                <a:srgbClr val="FDB813"/>
              </a:buClr>
            </a:pPr>
            <a:r>
              <a:rPr lang="en-US" sz="2400" dirty="0"/>
              <a:t>A fossil is the remains of something that lived a long time ago (or some indication of something that lived a long time ago).</a:t>
            </a:r>
          </a:p>
          <a:p>
            <a:pPr marL="0" indent="0">
              <a:buClr>
                <a:srgbClr val="FDB813"/>
              </a:buClr>
              <a:buNone/>
            </a:pPr>
            <a:r>
              <a:rPr lang="en-US" sz="2400" b="1" dirty="0">
                <a:solidFill>
                  <a:srgbClr val="0081BE"/>
                </a:solidFill>
              </a:rPr>
              <a:t>Examples:</a:t>
            </a:r>
          </a:p>
          <a:p>
            <a:pPr>
              <a:buClr>
                <a:srgbClr val="FDB813"/>
              </a:buClr>
            </a:pPr>
            <a:r>
              <a:rPr lang="en-US" sz="2400" dirty="0"/>
              <a:t>Shells, bones, teeth, seeds, pollen grains.</a:t>
            </a:r>
          </a:p>
          <a:p>
            <a:pPr>
              <a:buClr>
                <a:srgbClr val="FDB813"/>
              </a:buClr>
            </a:pPr>
            <a:endParaRPr lang="en-US" sz="2400" dirty="0"/>
          </a:p>
          <a:p>
            <a:pPr marL="0" indent="0">
              <a:buClr>
                <a:srgbClr val="FDB813"/>
              </a:buClr>
              <a:buNone/>
            </a:pPr>
            <a:r>
              <a:rPr lang="en-US" b="1" dirty="0">
                <a:solidFill>
                  <a:srgbClr val="446AA6"/>
                </a:solidFill>
              </a:rPr>
              <a:t>How can fossils help explain evolution?</a:t>
            </a:r>
          </a:p>
          <a:p>
            <a:pPr>
              <a:buClr>
                <a:srgbClr val="FDB813"/>
              </a:buClr>
            </a:pPr>
            <a:r>
              <a:rPr lang="en-US" sz="2400" dirty="0"/>
              <a:t>Fossils can be aged.</a:t>
            </a:r>
          </a:p>
          <a:p>
            <a:pPr>
              <a:buClr>
                <a:srgbClr val="FDB813"/>
              </a:buClr>
            </a:pPr>
            <a:r>
              <a:rPr lang="en-US" sz="2400" dirty="0"/>
              <a:t>Fossils can be compared to modern organisms to show how living things have changed over long periods of time, indicating evolution.</a:t>
            </a:r>
          </a:p>
        </p:txBody>
      </p:sp>
      <p:pic>
        <p:nvPicPr>
          <p:cNvPr id="5" name="Picture 4">
            <a:extLst>
              <a:ext uri="{FF2B5EF4-FFF2-40B4-BE49-F238E27FC236}">
                <a16:creationId xmlns:a16="http://schemas.microsoft.com/office/drawing/2014/main" id="{F1B0FB84-BCB6-A75A-D579-AEBA801BAC30}"/>
              </a:ext>
            </a:extLst>
          </p:cNvPr>
          <p:cNvPicPr>
            <a:picLocks noChangeAspect="1"/>
          </p:cNvPicPr>
          <p:nvPr/>
        </p:nvPicPr>
        <p:blipFill>
          <a:blip r:embed="rId2"/>
          <a:stretch>
            <a:fillRect/>
          </a:stretch>
        </p:blipFill>
        <p:spPr>
          <a:xfrm>
            <a:off x="6865827" y="971550"/>
            <a:ext cx="5326173" cy="4610469"/>
          </a:xfrm>
          <a:prstGeom prst="rect">
            <a:avLst/>
          </a:prstGeom>
        </p:spPr>
      </p:pic>
    </p:spTree>
    <p:extLst>
      <p:ext uri="{BB962C8B-B14F-4D97-AF65-F5344CB8AC3E}">
        <p14:creationId xmlns:p14="http://schemas.microsoft.com/office/powerpoint/2010/main" val="30657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483D-EE5F-D7CC-EA2B-489B5F74E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7AEC1-484C-53BD-A291-9A761D4ABE3F}"/>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Evidence for the theory of evolution</a:t>
            </a:r>
            <a:endParaRPr lang="en-IE" b="1" dirty="0"/>
          </a:p>
        </p:txBody>
      </p:sp>
      <p:sp>
        <p:nvSpPr>
          <p:cNvPr id="3" name="Content Placeholder 2">
            <a:extLst>
              <a:ext uri="{FF2B5EF4-FFF2-40B4-BE49-F238E27FC236}">
                <a16:creationId xmlns:a16="http://schemas.microsoft.com/office/drawing/2014/main" id="{17D6A203-5CB9-F346-444D-31FF24336153}"/>
              </a:ext>
            </a:extLst>
          </p:cNvPr>
          <p:cNvSpPr>
            <a:spLocks noGrp="1"/>
          </p:cNvSpPr>
          <p:nvPr>
            <p:ph idx="1"/>
          </p:nvPr>
        </p:nvSpPr>
        <p:spPr>
          <a:xfrm>
            <a:off x="138317" y="971550"/>
            <a:ext cx="3366883" cy="4806399"/>
          </a:xfrm>
        </p:spPr>
        <p:txBody>
          <a:bodyPr wrap="square">
            <a:noAutofit/>
          </a:bodyPr>
          <a:lstStyle/>
          <a:p>
            <a:pPr marL="0" indent="0">
              <a:buClr>
                <a:srgbClr val="FDB813"/>
              </a:buClr>
              <a:buNone/>
            </a:pPr>
            <a:r>
              <a:rPr lang="en-US" b="1" dirty="0">
                <a:solidFill>
                  <a:srgbClr val="446AA6"/>
                </a:solidFill>
              </a:rPr>
              <a:t>Phylogeny</a:t>
            </a:r>
          </a:p>
          <a:p>
            <a:pPr>
              <a:buClr>
                <a:srgbClr val="FDB813"/>
              </a:buClr>
            </a:pPr>
            <a:r>
              <a:rPr lang="en-US" sz="2400" dirty="0"/>
              <a:t>Phylogeny is the classification of organisms based on their evolutionary history.</a:t>
            </a:r>
          </a:p>
          <a:p>
            <a:pPr>
              <a:buClr>
                <a:srgbClr val="FDB813"/>
              </a:buClr>
            </a:pPr>
            <a:r>
              <a:rPr lang="en-US" sz="2400" dirty="0"/>
              <a:t>Phylogeny shows possible relationships between species based on DNA, RNA and protein comparisons.</a:t>
            </a:r>
          </a:p>
        </p:txBody>
      </p:sp>
      <p:pic>
        <p:nvPicPr>
          <p:cNvPr id="6" name="Picture 5">
            <a:extLst>
              <a:ext uri="{FF2B5EF4-FFF2-40B4-BE49-F238E27FC236}">
                <a16:creationId xmlns:a16="http://schemas.microsoft.com/office/drawing/2014/main" id="{854E9767-2C15-DC68-C333-45E7C895FD37}"/>
              </a:ext>
            </a:extLst>
          </p:cNvPr>
          <p:cNvPicPr>
            <a:picLocks noChangeAspect="1"/>
          </p:cNvPicPr>
          <p:nvPr/>
        </p:nvPicPr>
        <p:blipFill>
          <a:blip r:embed="rId2"/>
          <a:stretch>
            <a:fillRect/>
          </a:stretch>
        </p:blipFill>
        <p:spPr>
          <a:xfrm>
            <a:off x="3587053" y="971550"/>
            <a:ext cx="8466630" cy="5114925"/>
          </a:xfrm>
          <a:prstGeom prst="rect">
            <a:avLst/>
          </a:prstGeom>
        </p:spPr>
      </p:pic>
    </p:spTree>
    <p:extLst>
      <p:ext uri="{BB962C8B-B14F-4D97-AF65-F5344CB8AC3E}">
        <p14:creationId xmlns:p14="http://schemas.microsoft.com/office/powerpoint/2010/main" val="21286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BD832-4B26-1C87-6851-131DA2B77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03A4B-DC51-63D8-FF86-753932B6DFF3}"/>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Evidence for the theory of evolution</a:t>
            </a:r>
            <a:endParaRPr lang="en-IE" b="1" dirty="0"/>
          </a:p>
        </p:txBody>
      </p:sp>
      <p:sp>
        <p:nvSpPr>
          <p:cNvPr id="3" name="Content Placeholder 2">
            <a:extLst>
              <a:ext uri="{FF2B5EF4-FFF2-40B4-BE49-F238E27FC236}">
                <a16:creationId xmlns:a16="http://schemas.microsoft.com/office/drawing/2014/main" id="{969B0949-976F-649D-96BA-55995F615AB5}"/>
              </a:ext>
            </a:extLst>
          </p:cNvPr>
          <p:cNvSpPr>
            <a:spLocks noGrp="1"/>
          </p:cNvSpPr>
          <p:nvPr>
            <p:ph idx="1"/>
          </p:nvPr>
        </p:nvSpPr>
        <p:spPr>
          <a:xfrm>
            <a:off x="138317" y="971550"/>
            <a:ext cx="6071983" cy="4806399"/>
          </a:xfrm>
        </p:spPr>
        <p:txBody>
          <a:bodyPr wrap="square">
            <a:noAutofit/>
          </a:bodyPr>
          <a:lstStyle/>
          <a:p>
            <a:pPr marL="0" indent="0">
              <a:buClr>
                <a:srgbClr val="FDB813"/>
              </a:buClr>
              <a:buNone/>
            </a:pPr>
            <a:r>
              <a:rPr lang="en-US" b="1" dirty="0">
                <a:solidFill>
                  <a:srgbClr val="446AA6"/>
                </a:solidFill>
              </a:rPr>
              <a:t>Comparative anatomy</a:t>
            </a:r>
          </a:p>
          <a:p>
            <a:pPr>
              <a:buClr>
                <a:srgbClr val="FDB813"/>
              </a:buClr>
            </a:pPr>
            <a:r>
              <a:rPr lang="en-US" sz="2400" dirty="0"/>
              <a:t>Comparative anatomy is the study of the similarities and differences in the body structures of different species.</a:t>
            </a:r>
          </a:p>
          <a:p>
            <a:pPr>
              <a:buClr>
                <a:srgbClr val="FDB813"/>
              </a:buClr>
            </a:pPr>
            <a:r>
              <a:rPr lang="en-US" sz="2400" dirty="0"/>
              <a:t>The front limbs of humans, dogs, whales and bats have similar bone structures indicating that they have evolved from common ancestors.</a:t>
            </a:r>
          </a:p>
        </p:txBody>
      </p:sp>
      <p:pic>
        <p:nvPicPr>
          <p:cNvPr id="5" name="Picture 4">
            <a:extLst>
              <a:ext uri="{FF2B5EF4-FFF2-40B4-BE49-F238E27FC236}">
                <a16:creationId xmlns:a16="http://schemas.microsoft.com/office/drawing/2014/main" id="{5D00B860-AD38-3DC6-B453-BF9955F945C1}"/>
              </a:ext>
            </a:extLst>
          </p:cNvPr>
          <p:cNvPicPr>
            <a:picLocks noChangeAspect="1"/>
          </p:cNvPicPr>
          <p:nvPr/>
        </p:nvPicPr>
        <p:blipFill>
          <a:blip r:embed="rId2"/>
          <a:stretch>
            <a:fillRect/>
          </a:stretch>
        </p:blipFill>
        <p:spPr>
          <a:xfrm>
            <a:off x="6358594" y="890658"/>
            <a:ext cx="5695089" cy="5195816"/>
          </a:xfrm>
          <a:prstGeom prst="rect">
            <a:avLst/>
          </a:prstGeom>
        </p:spPr>
      </p:pic>
    </p:spTree>
    <p:extLst>
      <p:ext uri="{BB962C8B-B14F-4D97-AF65-F5344CB8AC3E}">
        <p14:creationId xmlns:p14="http://schemas.microsoft.com/office/powerpoint/2010/main" val="12425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06DDD-2263-9AC7-C3C7-473184AC4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4F828-C197-609B-8EBD-AD792CD46BBF}"/>
              </a:ext>
            </a:extLst>
          </p:cNvPr>
          <p:cNvSpPr>
            <a:spLocks noGrp="1"/>
          </p:cNvSpPr>
          <p:nvPr>
            <p:ph type="title"/>
          </p:nvPr>
        </p:nvSpPr>
        <p:spPr/>
        <p:txBody>
          <a:bodyPr wrap="none" anchor="ctr" anchorCtr="0"/>
          <a:lstStyle/>
          <a:p>
            <a:r>
              <a:rPr lang="en-US" dirty="0"/>
              <a:t>Evidence for the theory of evolution</a:t>
            </a:r>
            <a:endParaRPr lang="en-IE" b="1" dirty="0"/>
          </a:p>
        </p:txBody>
      </p:sp>
      <p:sp>
        <p:nvSpPr>
          <p:cNvPr id="6" name="Content Placeholder 2">
            <a:extLst>
              <a:ext uri="{FF2B5EF4-FFF2-40B4-BE49-F238E27FC236}">
                <a16:creationId xmlns:a16="http://schemas.microsoft.com/office/drawing/2014/main" id="{6261B9BE-2CD0-CF89-6026-448795D0523D}"/>
              </a:ext>
            </a:extLst>
          </p:cNvPr>
          <p:cNvSpPr txBox="1">
            <a:spLocks/>
          </p:cNvSpPr>
          <p:nvPr/>
        </p:nvSpPr>
        <p:spPr>
          <a:xfrm>
            <a:off x="395495" y="1278113"/>
            <a:ext cx="5586207" cy="4598811"/>
          </a:xfrm>
          <a:prstGeom prst="rect">
            <a:avLst/>
          </a:prstGeom>
          <a:ln w="57150">
            <a:solidFill>
              <a:srgbClr val="446AA6"/>
            </a:solidFill>
          </a:ln>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DB813"/>
              </a:buClr>
              <a:buNone/>
            </a:pPr>
            <a:r>
              <a:rPr lang="en-US" b="1" dirty="0">
                <a:solidFill>
                  <a:srgbClr val="446AA6"/>
                </a:solidFill>
              </a:rPr>
              <a:t>Antibiotic resistance</a:t>
            </a:r>
          </a:p>
          <a:p>
            <a:pPr>
              <a:buClr>
                <a:srgbClr val="FDB813"/>
              </a:buClr>
            </a:pPr>
            <a:r>
              <a:rPr lang="en-US" sz="2400" dirty="0"/>
              <a:t>Some bacteria have mutated (evolved) to be resistant to almost all known antibiotics.</a:t>
            </a:r>
          </a:p>
          <a:p>
            <a:pPr>
              <a:buClr>
                <a:srgbClr val="FDB813"/>
              </a:buClr>
            </a:pPr>
            <a:r>
              <a:rPr lang="en-US" sz="2400" dirty="0"/>
              <a:t>These bacteria are said to be multi-resistant.</a:t>
            </a:r>
          </a:p>
          <a:p>
            <a:pPr>
              <a:buClr>
                <a:srgbClr val="FDB813"/>
              </a:buClr>
            </a:pPr>
            <a:r>
              <a:rPr lang="en-US" sz="2400" dirty="0"/>
              <a:t>The best-known ’superbug’ is MRSA.</a:t>
            </a:r>
          </a:p>
          <a:p>
            <a:pPr marL="0" indent="0">
              <a:buClr>
                <a:srgbClr val="FDB813"/>
              </a:buClr>
              <a:buNone/>
            </a:pPr>
            <a:r>
              <a:rPr lang="en-US" sz="2400" b="1" dirty="0">
                <a:solidFill>
                  <a:srgbClr val="446AA6"/>
                </a:solidFill>
              </a:rPr>
              <a:t>What are antibiotics? </a:t>
            </a:r>
          </a:p>
          <a:p>
            <a:pPr>
              <a:buClr>
                <a:srgbClr val="FDB813"/>
              </a:buClr>
            </a:pPr>
            <a:r>
              <a:rPr lang="en-US" sz="2400" dirty="0"/>
              <a:t>Antibiotics are chemicals produced by microorganisms to kill bacteria and fungi.</a:t>
            </a:r>
          </a:p>
        </p:txBody>
      </p:sp>
      <p:sp>
        <p:nvSpPr>
          <p:cNvPr id="7" name="Content Placeholder 2">
            <a:extLst>
              <a:ext uri="{FF2B5EF4-FFF2-40B4-BE49-F238E27FC236}">
                <a16:creationId xmlns:a16="http://schemas.microsoft.com/office/drawing/2014/main" id="{B277F4BA-DCF1-434F-A9F2-B08413E0DFD3}"/>
              </a:ext>
            </a:extLst>
          </p:cNvPr>
          <p:cNvSpPr txBox="1">
            <a:spLocks/>
          </p:cNvSpPr>
          <p:nvPr/>
        </p:nvSpPr>
        <p:spPr>
          <a:xfrm>
            <a:off x="6210298" y="1278111"/>
            <a:ext cx="5586207" cy="4598811"/>
          </a:xfrm>
          <a:prstGeom prst="rect">
            <a:avLst/>
          </a:prstGeom>
          <a:ln w="57150">
            <a:solidFill>
              <a:srgbClr val="446AA6"/>
            </a:solidFill>
          </a:ln>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DB813"/>
              </a:buClr>
              <a:buNone/>
            </a:pPr>
            <a:r>
              <a:rPr lang="en-US" b="1" dirty="0">
                <a:solidFill>
                  <a:srgbClr val="446AA6"/>
                </a:solidFill>
              </a:rPr>
              <a:t>What has speeded up the evolution of resistant bacteria?</a:t>
            </a:r>
          </a:p>
          <a:p>
            <a:pPr>
              <a:lnSpc>
                <a:spcPct val="70000"/>
              </a:lnSpc>
              <a:buClr>
                <a:srgbClr val="FDB813"/>
              </a:buClr>
            </a:pPr>
            <a:r>
              <a:rPr lang="en-US" sz="2400" dirty="0"/>
              <a:t>Overprescribing antibiotics.</a:t>
            </a:r>
          </a:p>
          <a:p>
            <a:pPr>
              <a:lnSpc>
                <a:spcPct val="70000"/>
              </a:lnSpc>
              <a:buClr>
                <a:srgbClr val="FDB813"/>
              </a:buClr>
            </a:pPr>
            <a:r>
              <a:rPr lang="en-US" sz="2400" dirty="0"/>
              <a:t>Not finishing the full dose of antibiotics (which leads to reinfection and the use of more antibiotics).</a:t>
            </a:r>
          </a:p>
          <a:p>
            <a:pPr>
              <a:lnSpc>
                <a:spcPct val="70000"/>
              </a:lnSpc>
              <a:buClr>
                <a:srgbClr val="FDB813"/>
              </a:buClr>
            </a:pPr>
            <a:r>
              <a:rPr lang="en-US" sz="2400" dirty="0"/>
              <a:t>The overuse of antibiotics in agriculture.</a:t>
            </a:r>
          </a:p>
        </p:txBody>
      </p:sp>
    </p:spTree>
    <p:extLst>
      <p:ext uri="{BB962C8B-B14F-4D97-AF65-F5344CB8AC3E}">
        <p14:creationId xmlns:p14="http://schemas.microsoft.com/office/powerpoint/2010/main" val="123704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0C834-47EA-1B06-4D27-278718191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42554-1D40-CB7F-97DD-A38B93907114}"/>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Variation</a:t>
            </a:r>
            <a:endParaRPr lang="en-IE" b="1" dirty="0"/>
          </a:p>
        </p:txBody>
      </p:sp>
      <p:sp>
        <p:nvSpPr>
          <p:cNvPr id="3" name="Content Placeholder 2">
            <a:extLst>
              <a:ext uri="{FF2B5EF4-FFF2-40B4-BE49-F238E27FC236}">
                <a16:creationId xmlns:a16="http://schemas.microsoft.com/office/drawing/2014/main" id="{AA54131B-07EC-E54B-321A-E6A037CC7971}"/>
              </a:ext>
            </a:extLst>
          </p:cNvPr>
          <p:cNvSpPr>
            <a:spLocks noGrp="1"/>
          </p:cNvSpPr>
          <p:nvPr>
            <p:ph idx="1"/>
          </p:nvPr>
        </p:nvSpPr>
        <p:spPr>
          <a:xfrm>
            <a:off x="138318" y="1147765"/>
            <a:ext cx="11806031" cy="4630184"/>
          </a:xfrm>
        </p:spPr>
        <p:txBody>
          <a:bodyPr wrap="square">
            <a:noAutofit/>
          </a:bodyPr>
          <a:lstStyle/>
          <a:p>
            <a:pPr marL="0" indent="0">
              <a:buClr>
                <a:srgbClr val="FDB813"/>
              </a:buClr>
              <a:buNone/>
            </a:pPr>
            <a:r>
              <a:rPr lang="en-US" b="1" dirty="0">
                <a:solidFill>
                  <a:srgbClr val="446AA6"/>
                </a:solidFill>
              </a:rPr>
              <a:t>What is variation?</a:t>
            </a:r>
          </a:p>
          <a:p>
            <a:pPr>
              <a:buClr>
                <a:srgbClr val="FDB813"/>
              </a:buClr>
            </a:pPr>
            <a:r>
              <a:rPr lang="en-US" sz="2400" dirty="0"/>
              <a:t>Variation means differences between members of the same species.</a:t>
            </a:r>
          </a:p>
          <a:p>
            <a:pPr marL="0" indent="0">
              <a:buClr>
                <a:srgbClr val="FDB813"/>
              </a:buClr>
              <a:buNone/>
            </a:pPr>
            <a:r>
              <a:rPr lang="en-US" sz="2400" b="1" dirty="0">
                <a:solidFill>
                  <a:srgbClr val="0081BE"/>
                </a:solidFill>
              </a:rPr>
              <a:t>Example in humans: </a:t>
            </a:r>
          </a:p>
          <a:p>
            <a:pPr>
              <a:buClr>
                <a:srgbClr val="FDB813"/>
              </a:buClr>
            </a:pPr>
            <a:r>
              <a:rPr lang="en-US" sz="2400" dirty="0"/>
              <a:t>Hair colour, skin colour, height</a:t>
            </a:r>
          </a:p>
          <a:p>
            <a:pPr marL="0" indent="0">
              <a:buClr>
                <a:srgbClr val="FDB813"/>
              </a:buClr>
              <a:buNone/>
            </a:pPr>
            <a:r>
              <a:rPr lang="en-US" sz="2400" b="1" dirty="0">
                <a:solidFill>
                  <a:srgbClr val="0081BE"/>
                </a:solidFill>
              </a:rPr>
              <a:t>Example in plants: </a:t>
            </a:r>
          </a:p>
          <a:p>
            <a:pPr>
              <a:buClr>
                <a:srgbClr val="FDB813"/>
              </a:buClr>
            </a:pPr>
            <a:r>
              <a:rPr lang="en-US" sz="2400" dirty="0"/>
              <a:t>Flower colour, leaf shape, size of thorns</a:t>
            </a:r>
          </a:p>
          <a:p>
            <a:pPr>
              <a:buClr>
                <a:srgbClr val="FDB813"/>
              </a:buClr>
            </a:pPr>
            <a:endParaRPr lang="en-US" sz="2400" dirty="0"/>
          </a:p>
          <a:p>
            <a:pPr marL="0" indent="0">
              <a:buClr>
                <a:srgbClr val="FDB813"/>
              </a:buClr>
              <a:buNone/>
            </a:pPr>
            <a:r>
              <a:rPr lang="en-US" b="1" dirty="0">
                <a:solidFill>
                  <a:srgbClr val="446AA6"/>
                </a:solidFill>
              </a:rPr>
              <a:t>What are the two types of variation? </a:t>
            </a:r>
          </a:p>
          <a:p>
            <a:pPr>
              <a:buClr>
                <a:srgbClr val="FDB813"/>
              </a:buClr>
            </a:pPr>
            <a:r>
              <a:rPr lang="en-US" sz="2400" dirty="0"/>
              <a:t>Acquired variation</a:t>
            </a:r>
          </a:p>
          <a:p>
            <a:pPr>
              <a:buClr>
                <a:srgbClr val="FDB813"/>
              </a:buClr>
            </a:pPr>
            <a:r>
              <a:rPr lang="en-US" sz="2400" dirty="0"/>
              <a:t>Inherited variation</a:t>
            </a:r>
          </a:p>
          <a:p>
            <a:pPr>
              <a:buClr>
                <a:srgbClr val="FDB813"/>
              </a:buClr>
            </a:pPr>
            <a:endParaRPr lang="en-US" sz="2400" dirty="0"/>
          </a:p>
          <a:p>
            <a:pPr>
              <a:buClr>
                <a:srgbClr val="FDB813"/>
              </a:buClr>
            </a:pPr>
            <a:endParaRPr lang="en-US" sz="2400" dirty="0"/>
          </a:p>
          <a:p>
            <a:pPr>
              <a:buClr>
                <a:srgbClr val="FDB813"/>
              </a:buClr>
            </a:pPr>
            <a:endParaRPr lang="en-US" sz="2400" dirty="0"/>
          </a:p>
        </p:txBody>
      </p:sp>
    </p:spTree>
    <p:extLst>
      <p:ext uri="{BB962C8B-B14F-4D97-AF65-F5344CB8AC3E}">
        <p14:creationId xmlns:p14="http://schemas.microsoft.com/office/powerpoint/2010/main" val="34826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686A-060B-4123-4110-390A866BE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6AB8B-E70C-5D32-105F-F4DA47D34F21}"/>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Evidence for the theory of evolution</a:t>
            </a:r>
            <a:endParaRPr lang="en-IE" b="1" dirty="0"/>
          </a:p>
        </p:txBody>
      </p:sp>
      <p:sp>
        <p:nvSpPr>
          <p:cNvPr id="3" name="Content Placeholder 2">
            <a:extLst>
              <a:ext uri="{FF2B5EF4-FFF2-40B4-BE49-F238E27FC236}">
                <a16:creationId xmlns:a16="http://schemas.microsoft.com/office/drawing/2014/main" id="{29B98FDF-AAFD-F7D1-ACE3-25EC4CF399A2}"/>
              </a:ext>
            </a:extLst>
          </p:cNvPr>
          <p:cNvSpPr>
            <a:spLocks noGrp="1"/>
          </p:cNvSpPr>
          <p:nvPr>
            <p:ph idx="1"/>
          </p:nvPr>
        </p:nvSpPr>
        <p:spPr>
          <a:xfrm>
            <a:off x="138317" y="971550"/>
            <a:ext cx="11672683" cy="4806399"/>
          </a:xfrm>
        </p:spPr>
        <p:txBody>
          <a:bodyPr wrap="square">
            <a:noAutofit/>
          </a:bodyPr>
          <a:lstStyle/>
          <a:p>
            <a:pPr marL="0" indent="0">
              <a:buClr>
                <a:srgbClr val="FDB813"/>
              </a:buClr>
              <a:buNone/>
            </a:pPr>
            <a:r>
              <a:rPr lang="en-US" b="1" dirty="0">
                <a:solidFill>
                  <a:srgbClr val="446AA6"/>
                </a:solidFill>
              </a:rPr>
              <a:t>Speciation</a:t>
            </a:r>
            <a:endParaRPr lang="en-US" sz="2400" dirty="0"/>
          </a:p>
          <a:p>
            <a:pPr>
              <a:buClr>
                <a:srgbClr val="FDB813"/>
              </a:buClr>
            </a:pPr>
            <a:r>
              <a:rPr lang="en-US" sz="2400" dirty="0"/>
              <a:t>Speciation is the production of new species because of evolution.</a:t>
            </a:r>
          </a:p>
          <a:p>
            <a:pPr>
              <a:buClr>
                <a:srgbClr val="FDB813"/>
              </a:buClr>
            </a:pPr>
            <a:r>
              <a:rPr lang="en-US" sz="2400" dirty="0"/>
              <a:t>If organisms can obtain more food or produce more offspring, then they will be ‘selected’ by nature and be able to pass on their genes.</a:t>
            </a:r>
          </a:p>
          <a:p>
            <a:pPr>
              <a:buClr>
                <a:srgbClr val="FDB813"/>
              </a:buClr>
            </a:pPr>
            <a:r>
              <a:rPr lang="en-US" sz="2400" dirty="0"/>
              <a:t>In time, the accumulation of slight changes results in the formation of a new species. </a:t>
            </a:r>
          </a:p>
        </p:txBody>
      </p:sp>
    </p:spTree>
    <p:extLst>
      <p:ext uri="{BB962C8B-B14F-4D97-AF65-F5344CB8AC3E}">
        <p14:creationId xmlns:p14="http://schemas.microsoft.com/office/powerpoint/2010/main" val="256363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charRg st="11" end="77"/>
                                            </p:txEl>
                                          </p:spTgt>
                                        </p:tgtEl>
                                        <p:attrNameLst>
                                          <p:attrName>style.visibility</p:attrName>
                                        </p:attrNameLst>
                                      </p:cBhvr>
                                      <p:to>
                                        <p:strVal val="visible"/>
                                      </p:to>
                                    </p:set>
                                    <p:animEffect transition="in" filter="fade">
                                      <p:cBhvr>
                                        <p:cTn id="11" dur="500"/>
                                        <p:tgtEl>
                                          <p:spTgt spid="3">
                                            <p:txEl>
                                              <p:charRg st="11" end="7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charRg st="77" end="213"/>
                                            </p:txEl>
                                          </p:spTgt>
                                        </p:tgtEl>
                                        <p:attrNameLst>
                                          <p:attrName>style.visibility</p:attrName>
                                        </p:attrNameLst>
                                      </p:cBhvr>
                                      <p:to>
                                        <p:strVal val="visible"/>
                                      </p:to>
                                    </p:set>
                                    <p:animEffect transition="in" filter="fade">
                                      <p:cBhvr>
                                        <p:cTn id="16" dur="500"/>
                                        <p:tgtEl>
                                          <p:spTgt spid="3">
                                            <p:txEl>
                                              <p:charRg st="77" end="21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charRg st="213" end="301"/>
                                            </p:txEl>
                                          </p:spTgt>
                                        </p:tgtEl>
                                        <p:attrNameLst>
                                          <p:attrName>style.visibility</p:attrName>
                                        </p:attrNameLst>
                                      </p:cBhvr>
                                      <p:to>
                                        <p:strVal val="visible"/>
                                      </p:to>
                                    </p:set>
                                    <p:animEffect transition="in" filter="fade">
                                      <p:cBhvr>
                                        <p:cTn id="21" dur="500"/>
                                        <p:tgtEl>
                                          <p:spTgt spid="3">
                                            <p:txEl>
                                              <p:charRg st="213" end="3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FCDB5-AA96-A2B8-5A79-E856FD17E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1793F-FFC5-3C92-44A7-34022AB016AD}"/>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The importance of the theory of evolution</a:t>
            </a:r>
            <a:endParaRPr lang="en-IE" b="1" dirty="0"/>
          </a:p>
        </p:txBody>
      </p:sp>
      <p:sp>
        <p:nvSpPr>
          <p:cNvPr id="3" name="Content Placeholder 2">
            <a:extLst>
              <a:ext uri="{FF2B5EF4-FFF2-40B4-BE49-F238E27FC236}">
                <a16:creationId xmlns:a16="http://schemas.microsoft.com/office/drawing/2014/main" id="{B0B83646-4E8E-319E-6A61-D4FBC3CA229C}"/>
              </a:ext>
            </a:extLst>
          </p:cNvPr>
          <p:cNvSpPr>
            <a:spLocks noGrp="1"/>
          </p:cNvSpPr>
          <p:nvPr>
            <p:ph idx="1"/>
          </p:nvPr>
        </p:nvSpPr>
        <p:spPr>
          <a:xfrm>
            <a:off x="138317" y="971550"/>
            <a:ext cx="11672683" cy="4806399"/>
          </a:xfrm>
        </p:spPr>
        <p:txBody>
          <a:bodyPr wrap="square">
            <a:noAutofit/>
          </a:bodyPr>
          <a:lstStyle/>
          <a:p>
            <a:pPr marL="0" indent="0">
              <a:buClr>
                <a:srgbClr val="FDB813"/>
              </a:buClr>
              <a:buNone/>
            </a:pPr>
            <a:r>
              <a:rPr lang="en-US" b="1" dirty="0">
                <a:solidFill>
                  <a:srgbClr val="446AA6"/>
                </a:solidFill>
              </a:rPr>
              <a:t>Evolution is important because:</a:t>
            </a:r>
            <a:endParaRPr lang="en-US" sz="2400" dirty="0"/>
          </a:p>
          <a:p>
            <a:pPr>
              <a:buClr>
                <a:srgbClr val="FDB813"/>
              </a:buClr>
            </a:pPr>
            <a:r>
              <a:rPr lang="en-US" sz="2400" dirty="0"/>
              <a:t>Evolution shows us how distinct species can develop from a common ancestor due to inherited changes (diversity).</a:t>
            </a:r>
          </a:p>
          <a:p>
            <a:pPr>
              <a:buClr>
                <a:srgbClr val="FDB813"/>
              </a:buClr>
            </a:pPr>
            <a:r>
              <a:rPr lang="en-US" sz="2400" dirty="0"/>
              <a:t>It explains why living things share so many traits (unity) as they have descended from a common ancestor.</a:t>
            </a:r>
          </a:p>
          <a:p>
            <a:pPr>
              <a:buClr>
                <a:srgbClr val="FDB813"/>
              </a:buClr>
            </a:pPr>
            <a:r>
              <a:rPr lang="en-US" sz="2400" dirty="0"/>
              <a:t>It allows us to make predictions in a wide range of biological areas, e.g. medicine, agriculture, conservation, disease control, biotechnology, human origins.</a:t>
            </a:r>
          </a:p>
        </p:txBody>
      </p:sp>
    </p:spTree>
    <p:extLst>
      <p:ext uri="{BB962C8B-B14F-4D97-AF65-F5344CB8AC3E}">
        <p14:creationId xmlns:p14="http://schemas.microsoft.com/office/powerpoint/2010/main" val="198562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13337-22C6-6D2D-3A53-FB2649D86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95D42-BD2A-A210-56FA-8CCA58738769}"/>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Acquired variation</a:t>
            </a:r>
            <a:endParaRPr lang="en-IE" b="1" dirty="0"/>
          </a:p>
        </p:txBody>
      </p:sp>
      <p:sp>
        <p:nvSpPr>
          <p:cNvPr id="3" name="Content Placeholder 2">
            <a:extLst>
              <a:ext uri="{FF2B5EF4-FFF2-40B4-BE49-F238E27FC236}">
                <a16:creationId xmlns:a16="http://schemas.microsoft.com/office/drawing/2014/main" id="{15730E6F-63F8-9E46-6717-3B7D3CB8A06B}"/>
              </a:ext>
            </a:extLst>
          </p:cNvPr>
          <p:cNvSpPr>
            <a:spLocks noGrp="1"/>
          </p:cNvSpPr>
          <p:nvPr>
            <p:ph idx="1"/>
          </p:nvPr>
        </p:nvSpPr>
        <p:spPr>
          <a:xfrm>
            <a:off x="138318" y="1147765"/>
            <a:ext cx="11806031" cy="4630184"/>
          </a:xfrm>
        </p:spPr>
        <p:txBody>
          <a:bodyPr wrap="square">
            <a:noAutofit/>
          </a:bodyPr>
          <a:lstStyle/>
          <a:p>
            <a:pPr marL="0" indent="0">
              <a:buClr>
                <a:srgbClr val="FDB813"/>
              </a:buClr>
              <a:buNone/>
            </a:pPr>
            <a:r>
              <a:rPr lang="en-US" b="1" dirty="0">
                <a:solidFill>
                  <a:srgbClr val="446AA6"/>
                </a:solidFill>
              </a:rPr>
              <a:t>What is acquired variation?</a:t>
            </a:r>
          </a:p>
          <a:p>
            <a:pPr>
              <a:buClr>
                <a:srgbClr val="FDB813"/>
              </a:buClr>
            </a:pPr>
            <a:r>
              <a:rPr lang="en-US" sz="2400" dirty="0"/>
              <a:t>Not genetically controlled.</a:t>
            </a:r>
          </a:p>
          <a:p>
            <a:pPr>
              <a:buClr>
                <a:srgbClr val="FDB813"/>
              </a:buClr>
            </a:pPr>
            <a:r>
              <a:rPr lang="en-US" sz="2400" dirty="0"/>
              <a:t>Learned or developed during life. </a:t>
            </a:r>
          </a:p>
          <a:p>
            <a:pPr>
              <a:buClr>
                <a:srgbClr val="FDB813"/>
              </a:buClr>
            </a:pPr>
            <a:endParaRPr lang="en-US" sz="2400" dirty="0"/>
          </a:p>
          <a:p>
            <a:pPr marL="0" indent="0">
              <a:buClr>
                <a:srgbClr val="FDB813"/>
              </a:buClr>
              <a:buNone/>
            </a:pPr>
            <a:r>
              <a:rPr lang="en-US" sz="2400" b="1" dirty="0">
                <a:solidFill>
                  <a:srgbClr val="0081BE"/>
                </a:solidFill>
              </a:rPr>
              <a:t>Examples: </a:t>
            </a:r>
          </a:p>
          <a:p>
            <a:pPr>
              <a:buClr>
                <a:srgbClr val="FDB813"/>
              </a:buClr>
            </a:pPr>
            <a:r>
              <a:rPr lang="en-US" sz="2400" dirty="0"/>
              <a:t>Speaking a language</a:t>
            </a:r>
          </a:p>
          <a:p>
            <a:pPr>
              <a:buClr>
                <a:srgbClr val="FDB813"/>
              </a:buClr>
            </a:pPr>
            <a:r>
              <a:rPr lang="en-US" sz="2400" dirty="0"/>
              <a:t>Riding a bicycle</a:t>
            </a:r>
          </a:p>
          <a:p>
            <a:pPr>
              <a:buClr>
                <a:srgbClr val="FDB813"/>
              </a:buClr>
            </a:pPr>
            <a:r>
              <a:rPr lang="en-US" sz="2400" dirty="0"/>
              <a:t>Using a computer</a:t>
            </a:r>
          </a:p>
        </p:txBody>
      </p:sp>
    </p:spTree>
    <p:extLst>
      <p:ext uri="{BB962C8B-B14F-4D97-AF65-F5344CB8AC3E}">
        <p14:creationId xmlns:p14="http://schemas.microsoft.com/office/powerpoint/2010/main" val="34397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3039-5C7C-2A96-CA8A-15B34F3A4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A764E-8D07-E8B2-C6A6-19A1C7FD6291}"/>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Inherited variation</a:t>
            </a:r>
            <a:endParaRPr lang="en-IE" b="1" dirty="0"/>
          </a:p>
        </p:txBody>
      </p:sp>
      <p:sp>
        <p:nvSpPr>
          <p:cNvPr id="3" name="Content Placeholder 2">
            <a:extLst>
              <a:ext uri="{FF2B5EF4-FFF2-40B4-BE49-F238E27FC236}">
                <a16:creationId xmlns:a16="http://schemas.microsoft.com/office/drawing/2014/main" id="{C96FE3D4-C703-A5F4-1B3C-C7444FE2700E}"/>
              </a:ext>
            </a:extLst>
          </p:cNvPr>
          <p:cNvSpPr>
            <a:spLocks noGrp="1"/>
          </p:cNvSpPr>
          <p:nvPr>
            <p:ph idx="1"/>
          </p:nvPr>
        </p:nvSpPr>
        <p:spPr>
          <a:xfrm>
            <a:off x="138318" y="1147765"/>
            <a:ext cx="11806031" cy="4630184"/>
          </a:xfrm>
        </p:spPr>
        <p:txBody>
          <a:bodyPr wrap="square">
            <a:noAutofit/>
          </a:bodyPr>
          <a:lstStyle/>
          <a:p>
            <a:pPr marL="0" indent="0">
              <a:buClr>
                <a:srgbClr val="FDB813"/>
              </a:buClr>
              <a:buNone/>
            </a:pPr>
            <a:r>
              <a:rPr lang="en-US" b="1" dirty="0">
                <a:solidFill>
                  <a:srgbClr val="446AA6"/>
                </a:solidFill>
              </a:rPr>
              <a:t>What is inherited variation?</a:t>
            </a:r>
          </a:p>
          <a:p>
            <a:pPr>
              <a:buClr>
                <a:srgbClr val="FDB813"/>
              </a:buClr>
            </a:pPr>
            <a:r>
              <a:rPr lang="en-US" sz="2400" dirty="0"/>
              <a:t>Genetically controlled.</a:t>
            </a:r>
          </a:p>
          <a:p>
            <a:pPr marL="0" indent="0">
              <a:buClr>
                <a:srgbClr val="FDB813"/>
              </a:buClr>
              <a:buNone/>
            </a:pPr>
            <a:r>
              <a:rPr lang="en-US" sz="2400" b="1" dirty="0">
                <a:solidFill>
                  <a:srgbClr val="0081BE"/>
                </a:solidFill>
              </a:rPr>
              <a:t>Examples: </a:t>
            </a:r>
          </a:p>
          <a:p>
            <a:pPr>
              <a:buClr>
                <a:srgbClr val="FDB813"/>
              </a:buClr>
            </a:pPr>
            <a:r>
              <a:rPr lang="en-US" sz="2400" dirty="0"/>
              <a:t>Blood groups</a:t>
            </a:r>
          </a:p>
          <a:p>
            <a:pPr>
              <a:buClr>
                <a:srgbClr val="FDB813"/>
              </a:buClr>
            </a:pPr>
            <a:r>
              <a:rPr lang="en-US" sz="2400" dirty="0"/>
              <a:t>Eye/hair colour</a:t>
            </a:r>
          </a:p>
          <a:p>
            <a:pPr>
              <a:buClr>
                <a:srgbClr val="FDB813"/>
              </a:buClr>
            </a:pPr>
            <a:r>
              <a:rPr lang="en-US" sz="2400" dirty="0"/>
              <a:t>Ear shape</a:t>
            </a:r>
          </a:p>
          <a:p>
            <a:pPr>
              <a:buClr>
                <a:srgbClr val="FDB813"/>
              </a:buClr>
            </a:pPr>
            <a:endParaRPr lang="en-US" sz="2400" dirty="0"/>
          </a:p>
          <a:p>
            <a:pPr marL="0" indent="0">
              <a:buClr>
                <a:srgbClr val="FDB813"/>
              </a:buClr>
              <a:buNone/>
            </a:pPr>
            <a:r>
              <a:rPr lang="en-US" b="1" dirty="0">
                <a:solidFill>
                  <a:srgbClr val="446AA6"/>
                </a:solidFill>
              </a:rPr>
              <a:t>What are the causes of inherited variations? </a:t>
            </a:r>
          </a:p>
          <a:p>
            <a:pPr>
              <a:buClr>
                <a:srgbClr val="FDB813"/>
              </a:buClr>
            </a:pPr>
            <a:r>
              <a:rPr lang="en-US" sz="2400" dirty="0"/>
              <a:t>Sexual reproduction </a:t>
            </a:r>
          </a:p>
          <a:p>
            <a:pPr>
              <a:buClr>
                <a:srgbClr val="FDB813"/>
              </a:buClr>
            </a:pPr>
            <a:r>
              <a:rPr lang="en-US" sz="2400" dirty="0"/>
              <a:t>Mutations</a:t>
            </a:r>
          </a:p>
          <a:p>
            <a:pPr>
              <a:buClr>
                <a:srgbClr val="FDB813"/>
              </a:buClr>
            </a:pPr>
            <a:endParaRPr lang="en-US" sz="2400" dirty="0"/>
          </a:p>
          <a:p>
            <a:pPr>
              <a:buClr>
                <a:srgbClr val="FDB813"/>
              </a:buClr>
            </a:pPr>
            <a:endParaRPr lang="en-US" sz="2400" dirty="0"/>
          </a:p>
        </p:txBody>
      </p:sp>
      <p:pic>
        <p:nvPicPr>
          <p:cNvPr id="5" name="Picture 4">
            <a:extLst>
              <a:ext uri="{FF2B5EF4-FFF2-40B4-BE49-F238E27FC236}">
                <a16:creationId xmlns:a16="http://schemas.microsoft.com/office/drawing/2014/main" id="{D324FB52-ACDA-2FD5-0E08-6584D43DED8F}"/>
              </a:ext>
            </a:extLst>
          </p:cNvPr>
          <p:cNvPicPr>
            <a:picLocks noChangeAspect="1"/>
          </p:cNvPicPr>
          <p:nvPr/>
        </p:nvPicPr>
        <p:blipFill>
          <a:blip r:embed="rId2"/>
          <a:stretch>
            <a:fillRect/>
          </a:stretch>
        </p:blipFill>
        <p:spPr>
          <a:xfrm>
            <a:off x="7128116" y="1147765"/>
            <a:ext cx="4950964" cy="3629392"/>
          </a:xfrm>
          <a:prstGeom prst="rect">
            <a:avLst/>
          </a:prstGeom>
        </p:spPr>
      </p:pic>
    </p:spTree>
    <p:extLst>
      <p:ext uri="{BB962C8B-B14F-4D97-AF65-F5344CB8AC3E}">
        <p14:creationId xmlns:p14="http://schemas.microsoft.com/office/powerpoint/2010/main" val="23732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CD00-7CAA-6212-9028-1A894DAF7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4D1BC-65AB-6D3B-9434-61161F48558F}"/>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Inherited variation</a:t>
            </a:r>
            <a:endParaRPr lang="en-IE" b="1" dirty="0"/>
          </a:p>
        </p:txBody>
      </p:sp>
      <p:sp>
        <p:nvSpPr>
          <p:cNvPr id="3" name="Content Placeholder 2">
            <a:extLst>
              <a:ext uri="{FF2B5EF4-FFF2-40B4-BE49-F238E27FC236}">
                <a16:creationId xmlns:a16="http://schemas.microsoft.com/office/drawing/2014/main" id="{EBCAAE3D-4320-5E9B-ADFF-CF46D0F7134F}"/>
              </a:ext>
            </a:extLst>
          </p:cNvPr>
          <p:cNvSpPr>
            <a:spLocks noGrp="1"/>
          </p:cNvSpPr>
          <p:nvPr>
            <p:ph idx="1"/>
          </p:nvPr>
        </p:nvSpPr>
        <p:spPr>
          <a:xfrm>
            <a:off x="138319" y="1147765"/>
            <a:ext cx="6853032" cy="4630184"/>
          </a:xfrm>
        </p:spPr>
        <p:txBody>
          <a:bodyPr wrap="square">
            <a:noAutofit/>
          </a:bodyPr>
          <a:lstStyle/>
          <a:p>
            <a:pPr marL="0" indent="0">
              <a:buClr>
                <a:srgbClr val="FDB813"/>
              </a:buClr>
              <a:buNone/>
            </a:pPr>
            <a:r>
              <a:rPr lang="en-US" b="1" dirty="0">
                <a:solidFill>
                  <a:srgbClr val="446AA6"/>
                </a:solidFill>
              </a:rPr>
              <a:t>How does sexual reproduction cause inherited variation? </a:t>
            </a:r>
          </a:p>
          <a:p>
            <a:pPr>
              <a:buClr>
                <a:srgbClr val="FDB813"/>
              </a:buClr>
            </a:pPr>
            <a:r>
              <a:rPr lang="en-US" sz="2400" dirty="0"/>
              <a:t>Meiosis produces non-identical haploid sex cells (gametes – sperm and egg).</a:t>
            </a:r>
          </a:p>
          <a:p>
            <a:pPr>
              <a:buClr>
                <a:srgbClr val="FDB813"/>
              </a:buClr>
            </a:pPr>
            <a:r>
              <a:rPr lang="en-US" sz="2400" dirty="0"/>
              <a:t>Offspring inherit half of their genes from each parent resulting in offspring having a different combination of genes compared to their parents.</a:t>
            </a:r>
          </a:p>
        </p:txBody>
      </p:sp>
      <p:pic>
        <p:nvPicPr>
          <p:cNvPr id="4" name="Picture 3">
            <a:extLst>
              <a:ext uri="{FF2B5EF4-FFF2-40B4-BE49-F238E27FC236}">
                <a16:creationId xmlns:a16="http://schemas.microsoft.com/office/drawing/2014/main" id="{B8AC9C44-1EF1-088B-B57C-8C5E26E07446}"/>
              </a:ext>
            </a:extLst>
          </p:cNvPr>
          <p:cNvPicPr>
            <a:picLocks noChangeAspect="1"/>
          </p:cNvPicPr>
          <p:nvPr/>
        </p:nvPicPr>
        <p:blipFill>
          <a:blip r:embed="rId2"/>
          <a:stretch>
            <a:fillRect/>
          </a:stretch>
        </p:blipFill>
        <p:spPr>
          <a:xfrm>
            <a:off x="7128116" y="1147765"/>
            <a:ext cx="4950964" cy="3629392"/>
          </a:xfrm>
          <a:prstGeom prst="rect">
            <a:avLst/>
          </a:prstGeom>
        </p:spPr>
      </p:pic>
    </p:spTree>
    <p:extLst>
      <p:ext uri="{BB962C8B-B14F-4D97-AF65-F5344CB8AC3E}">
        <p14:creationId xmlns:p14="http://schemas.microsoft.com/office/powerpoint/2010/main" val="37058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C176-E555-7E32-78DE-60EFA5B98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25FCE-B1ED-F509-8ACD-EC7DE7C7B1EE}"/>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Inherited variation</a:t>
            </a:r>
            <a:endParaRPr lang="en-IE" b="1" dirty="0"/>
          </a:p>
        </p:txBody>
      </p:sp>
      <p:sp>
        <p:nvSpPr>
          <p:cNvPr id="3" name="Content Placeholder 2">
            <a:extLst>
              <a:ext uri="{FF2B5EF4-FFF2-40B4-BE49-F238E27FC236}">
                <a16:creationId xmlns:a16="http://schemas.microsoft.com/office/drawing/2014/main" id="{B0C3AD00-017D-0E23-0C8A-99FC3B0CABCF}"/>
              </a:ext>
            </a:extLst>
          </p:cNvPr>
          <p:cNvSpPr>
            <a:spLocks noGrp="1"/>
          </p:cNvSpPr>
          <p:nvPr>
            <p:ph idx="1"/>
          </p:nvPr>
        </p:nvSpPr>
        <p:spPr>
          <a:xfrm>
            <a:off x="138318" y="995365"/>
            <a:ext cx="11552581" cy="4630184"/>
          </a:xfrm>
        </p:spPr>
        <p:txBody>
          <a:bodyPr wrap="square">
            <a:noAutofit/>
          </a:bodyPr>
          <a:lstStyle/>
          <a:p>
            <a:pPr marL="0" indent="0">
              <a:buClr>
                <a:srgbClr val="FDB813"/>
              </a:buClr>
              <a:buNone/>
            </a:pPr>
            <a:r>
              <a:rPr lang="en-US" b="1" dirty="0">
                <a:solidFill>
                  <a:srgbClr val="446AA6"/>
                </a:solidFill>
              </a:rPr>
              <a:t>How do mutations cause inherited variation? </a:t>
            </a:r>
          </a:p>
          <a:p>
            <a:pPr>
              <a:buClr>
                <a:srgbClr val="FDB813"/>
              </a:buClr>
            </a:pPr>
            <a:r>
              <a:rPr lang="en-US" sz="2400" dirty="0"/>
              <a:t>A mutation is a spontaneous (or sudden) change in the amount or structure of DNA.</a:t>
            </a:r>
          </a:p>
          <a:p>
            <a:pPr>
              <a:buClr>
                <a:srgbClr val="FDB813"/>
              </a:buClr>
            </a:pPr>
            <a:r>
              <a:rPr lang="en-US" sz="2400" dirty="0"/>
              <a:t>If a gene is altered, the correct protein is no longer produced, which can sometimes result in a genetic disorder (e.g. cystic fibrosis). </a:t>
            </a:r>
          </a:p>
          <a:p>
            <a:pPr marL="0" indent="0">
              <a:buClr>
                <a:srgbClr val="FDB813"/>
              </a:buClr>
              <a:buNone/>
            </a:pPr>
            <a:r>
              <a:rPr lang="en-US" b="1" dirty="0">
                <a:solidFill>
                  <a:srgbClr val="446AA6"/>
                </a:solidFill>
              </a:rPr>
              <a:t>Harmful mutations</a:t>
            </a:r>
          </a:p>
          <a:p>
            <a:pPr>
              <a:buClr>
                <a:srgbClr val="FDB813"/>
              </a:buClr>
            </a:pPr>
            <a:r>
              <a:rPr lang="en-US" sz="2400" dirty="0"/>
              <a:t>Mutations can cause an increase in the rate of mitosis, resulting in a tumour. </a:t>
            </a:r>
          </a:p>
          <a:p>
            <a:pPr>
              <a:buClr>
                <a:srgbClr val="FDB813"/>
              </a:buClr>
            </a:pPr>
            <a:r>
              <a:rPr lang="en-US" sz="2400" dirty="0"/>
              <a:t>Mutations in a gamete may give rise to genetic defects in the child.</a:t>
            </a:r>
          </a:p>
          <a:p>
            <a:pPr marL="0" indent="0">
              <a:buClr>
                <a:srgbClr val="FDB813"/>
              </a:buClr>
              <a:buNone/>
            </a:pPr>
            <a:r>
              <a:rPr lang="en-US" b="1" dirty="0">
                <a:solidFill>
                  <a:srgbClr val="446AA6"/>
                </a:solidFill>
              </a:rPr>
              <a:t>Beneficial mutations</a:t>
            </a:r>
          </a:p>
          <a:p>
            <a:pPr>
              <a:buClr>
                <a:srgbClr val="FDB813"/>
              </a:buClr>
            </a:pPr>
            <a:r>
              <a:rPr lang="en-US" sz="2400" dirty="0"/>
              <a:t>A small number of mutations can produce an even better protein than the original one, resulting in this organism being better adapted to survive and reproduce. </a:t>
            </a:r>
          </a:p>
          <a:p>
            <a:pPr>
              <a:buClr>
                <a:srgbClr val="FDB813"/>
              </a:buClr>
            </a:pPr>
            <a:r>
              <a:rPr lang="en-US" sz="2400" dirty="0"/>
              <a:t>These mutations are a source of evolution.</a:t>
            </a:r>
          </a:p>
        </p:txBody>
      </p:sp>
    </p:spTree>
    <p:extLst>
      <p:ext uri="{BB962C8B-B14F-4D97-AF65-F5344CB8AC3E}">
        <p14:creationId xmlns:p14="http://schemas.microsoft.com/office/powerpoint/2010/main" val="1633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9A7B5-5292-B333-9528-8B6F2BBC9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C674F-0F8D-130A-4A22-B709B6BA863F}"/>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Mutations</a:t>
            </a:r>
            <a:endParaRPr lang="en-IE" b="1" dirty="0"/>
          </a:p>
        </p:txBody>
      </p:sp>
      <p:sp>
        <p:nvSpPr>
          <p:cNvPr id="3" name="Content Placeholder 2">
            <a:extLst>
              <a:ext uri="{FF2B5EF4-FFF2-40B4-BE49-F238E27FC236}">
                <a16:creationId xmlns:a16="http://schemas.microsoft.com/office/drawing/2014/main" id="{DA974813-9909-EDF1-7DD3-65FD9DAB0CA7}"/>
              </a:ext>
            </a:extLst>
          </p:cNvPr>
          <p:cNvSpPr>
            <a:spLocks noGrp="1"/>
          </p:cNvSpPr>
          <p:nvPr>
            <p:ph idx="1"/>
          </p:nvPr>
        </p:nvSpPr>
        <p:spPr>
          <a:xfrm>
            <a:off x="138318" y="1147765"/>
            <a:ext cx="7300707" cy="4630184"/>
          </a:xfrm>
        </p:spPr>
        <p:txBody>
          <a:bodyPr wrap="square">
            <a:noAutofit/>
          </a:bodyPr>
          <a:lstStyle/>
          <a:p>
            <a:pPr marL="0" indent="0">
              <a:buClr>
                <a:srgbClr val="FDB813"/>
              </a:buClr>
              <a:buNone/>
            </a:pPr>
            <a:r>
              <a:rPr lang="en-US" b="1" dirty="0">
                <a:solidFill>
                  <a:srgbClr val="446AA6"/>
                </a:solidFill>
              </a:rPr>
              <a:t>What are the types of mutations?</a:t>
            </a:r>
          </a:p>
          <a:p>
            <a:pPr>
              <a:buClr>
                <a:srgbClr val="FDB813"/>
              </a:buClr>
            </a:pPr>
            <a:r>
              <a:rPr lang="en-US" sz="2400" dirty="0"/>
              <a:t>Gene (or point) mutation</a:t>
            </a:r>
          </a:p>
          <a:p>
            <a:pPr>
              <a:buClr>
                <a:srgbClr val="FDB813"/>
              </a:buClr>
            </a:pPr>
            <a:r>
              <a:rPr lang="en-US" sz="2400" dirty="0"/>
              <a:t>Chromosomal mutation</a:t>
            </a:r>
          </a:p>
          <a:p>
            <a:pPr marL="0" indent="0">
              <a:buClr>
                <a:srgbClr val="FDB813"/>
              </a:buClr>
              <a:buNone/>
            </a:pPr>
            <a:r>
              <a:rPr lang="en-US" b="1" dirty="0">
                <a:solidFill>
                  <a:srgbClr val="446AA6"/>
                </a:solidFill>
              </a:rPr>
              <a:t>Gene mutations</a:t>
            </a:r>
          </a:p>
          <a:p>
            <a:pPr>
              <a:buClr>
                <a:srgbClr val="FDB813"/>
              </a:buClr>
            </a:pPr>
            <a:r>
              <a:rPr lang="en-US" sz="2400" dirty="0"/>
              <a:t>A gene (or point) mutation is a change in a single gene.</a:t>
            </a:r>
          </a:p>
          <a:p>
            <a:pPr marL="0" indent="0">
              <a:buClr>
                <a:srgbClr val="FDB813"/>
              </a:buClr>
              <a:buNone/>
            </a:pPr>
            <a:r>
              <a:rPr lang="en-US" sz="2400" b="1" dirty="0">
                <a:solidFill>
                  <a:srgbClr val="0081BE"/>
                </a:solidFill>
              </a:rPr>
              <a:t>Examples: </a:t>
            </a:r>
          </a:p>
          <a:p>
            <a:pPr>
              <a:buClr>
                <a:srgbClr val="FDB813"/>
              </a:buClr>
            </a:pPr>
            <a:r>
              <a:rPr lang="en-US" sz="2400" dirty="0"/>
              <a:t>Cystic fibrosis (the inability to remove mucus from the lungs)</a:t>
            </a:r>
          </a:p>
          <a:p>
            <a:pPr>
              <a:buClr>
                <a:srgbClr val="FDB813"/>
              </a:buClr>
            </a:pPr>
            <a:r>
              <a:rPr lang="en-US" sz="2400" dirty="0"/>
              <a:t>Haemophilia (the inability to form proper blood clots)</a:t>
            </a:r>
          </a:p>
          <a:p>
            <a:pPr>
              <a:buClr>
                <a:srgbClr val="FDB813"/>
              </a:buClr>
            </a:pPr>
            <a:r>
              <a:rPr lang="en-US" sz="2400" dirty="0"/>
              <a:t>Albinism (lack of the skin pigment melanin)</a:t>
            </a:r>
          </a:p>
        </p:txBody>
      </p:sp>
      <p:pic>
        <p:nvPicPr>
          <p:cNvPr id="5" name="Picture 4">
            <a:extLst>
              <a:ext uri="{FF2B5EF4-FFF2-40B4-BE49-F238E27FC236}">
                <a16:creationId xmlns:a16="http://schemas.microsoft.com/office/drawing/2014/main" id="{CDFCAE83-8733-0316-8095-741EE580316A}"/>
              </a:ext>
            </a:extLst>
          </p:cNvPr>
          <p:cNvPicPr>
            <a:picLocks noChangeAspect="1"/>
          </p:cNvPicPr>
          <p:nvPr/>
        </p:nvPicPr>
        <p:blipFill>
          <a:blip r:embed="rId2"/>
          <a:stretch>
            <a:fillRect/>
          </a:stretch>
        </p:blipFill>
        <p:spPr>
          <a:xfrm>
            <a:off x="7513777" y="2795832"/>
            <a:ext cx="4592498" cy="3233493"/>
          </a:xfrm>
          <a:prstGeom prst="rect">
            <a:avLst/>
          </a:prstGeom>
        </p:spPr>
      </p:pic>
    </p:spTree>
    <p:extLst>
      <p:ext uri="{BB962C8B-B14F-4D97-AF65-F5344CB8AC3E}">
        <p14:creationId xmlns:p14="http://schemas.microsoft.com/office/powerpoint/2010/main" val="5519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8088-A981-DB4E-93E6-C1182C2ED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D030E-33BC-23B5-A356-940C02FBB669}"/>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Mutations</a:t>
            </a:r>
            <a:endParaRPr lang="en-IE" b="1" dirty="0"/>
          </a:p>
        </p:txBody>
      </p:sp>
      <p:sp>
        <p:nvSpPr>
          <p:cNvPr id="3" name="Content Placeholder 2">
            <a:extLst>
              <a:ext uri="{FF2B5EF4-FFF2-40B4-BE49-F238E27FC236}">
                <a16:creationId xmlns:a16="http://schemas.microsoft.com/office/drawing/2014/main" id="{F52F7F4F-0338-2D91-5CE8-CDFA5AD1E7EC}"/>
              </a:ext>
            </a:extLst>
          </p:cNvPr>
          <p:cNvSpPr>
            <a:spLocks noGrp="1"/>
          </p:cNvSpPr>
          <p:nvPr>
            <p:ph idx="1"/>
          </p:nvPr>
        </p:nvSpPr>
        <p:spPr>
          <a:xfrm>
            <a:off x="138318" y="1147765"/>
            <a:ext cx="7300707" cy="4630184"/>
          </a:xfrm>
        </p:spPr>
        <p:txBody>
          <a:bodyPr wrap="square">
            <a:noAutofit/>
          </a:bodyPr>
          <a:lstStyle/>
          <a:p>
            <a:pPr marL="0" indent="0">
              <a:buClr>
                <a:srgbClr val="FDB813"/>
              </a:buClr>
              <a:buNone/>
            </a:pPr>
            <a:r>
              <a:rPr lang="en-US" b="1" dirty="0">
                <a:solidFill>
                  <a:srgbClr val="446AA6"/>
                </a:solidFill>
              </a:rPr>
              <a:t>Chromosomal mutations</a:t>
            </a:r>
          </a:p>
          <a:p>
            <a:pPr>
              <a:buClr>
                <a:srgbClr val="FDB813"/>
              </a:buClr>
            </a:pPr>
            <a:r>
              <a:rPr lang="en-US" sz="2400" dirty="0"/>
              <a:t>A chromosomal mutation is a large change in the structure or number of one or more chromosomes.</a:t>
            </a:r>
          </a:p>
          <a:p>
            <a:pPr marL="0" indent="0">
              <a:buClr>
                <a:srgbClr val="FDB813"/>
              </a:buClr>
              <a:buNone/>
            </a:pPr>
            <a:r>
              <a:rPr lang="en-US" sz="2400" b="1" dirty="0">
                <a:solidFill>
                  <a:srgbClr val="0081BE"/>
                </a:solidFill>
              </a:rPr>
              <a:t>Examples: </a:t>
            </a:r>
          </a:p>
          <a:p>
            <a:pPr>
              <a:buClr>
                <a:srgbClr val="FDB813"/>
              </a:buClr>
            </a:pPr>
            <a:r>
              <a:rPr lang="en-US" sz="2400" dirty="0"/>
              <a:t>Down syndrome</a:t>
            </a:r>
          </a:p>
          <a:p>
            <a:pPr>
              <a:buClr>
                <a:srgbClr val="FDB813"/>
              </a:buClr>
            </a:pPr>
            <a:r>
              <a:rPr lang="en-US" sz="2400" dirty="0"/>
              <a:t>Changes in sex chromosomes</a:t>
            </a:r>
          </a:p>
        </p:txBody>
      </p:sp>
    </p:spTree>
    <p:extLst>
      <p:ext uri="{BB962C8B-B14F-4D97-AF65-F5344CB8AC3E}">
        <p14:creationId xmlns:p14="http://schemas.microsoft.com/office/powerpoint/2010/main" val="98823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8051-8212-3464-81B8-86B4E8D5D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BE119-3E05-619D-B279-2AD8A289A486}"/>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Artificial selection</a:t>
            </a:r>
            <a:endParaRPr lang="en-IE" b="1" dirty="0"/>
          </a:p>
        </p:txBody>
      </p:sp>
      <p:sp>
        <p:nvSpPr>
          <p:cNvPr id="3" name="Content Placeholder 2">
            <a:extLst>
              <a:ext uri="{FF2B5EF4-FFF2-40B4-BE49-F238E27FC236}">
                <a16:creationId xmlns:a16="http://schemas.microsoft.com/office/drawing/2014/main" id="{89138505-877B-E14C-5293-7FD759ECD260}"/>
              </a:ext>
            </a:extLst>
          </p:cNvPr>
          <p:cNvSpPr>
            <a:spLocks noGrp="1"/>
          </p:cNvSpPr>
          <p:nvPr>
            <p:ph idx="1"/>
          </p:nvPr>
        </p:nvSpPr>
        <p:spPr>
          <a:xfrm>
            <a:off x="138318" y="1147765"/>
            <a:ext cx="7519782" cy="4630184"/>
          </a:xfrm>
        </p:spPr>
        <p:txBody>
          <a:bodyPr wrap="square">
            <a:noAutofit/>
          </a:bodyPr>
          <a:lstStyle/>
          <a:p>
            <a:pPr marL="0" indent="0">
              <a:buClr>
                <a:srgbClr val="FDB813"/>
              </a:buClr>
              <a:buNone/>
            </a:pPr>
            <a:r>
              <a:rPr lang="en-US" b="1" dirty="0">
                <a:solidFill>
                  <a:srgbClr val="446AA6"/>
                </a:solidFill>
              </a:rPr>
              <a:t>What is artificial selection (selective breeding)?</a:t>
            </a:r>
          </a:p>
          <a:p>
            <a:pPr>
              <a:buClr>
                <a:srgbClr val="FDB813"/>
              </a:buClr>
            </a:pPr>
            <a:r>
              <a:rPr lang="en-US" sz="2400" dirty="0"/>
              <a:t>Artificial selection involves choosing organisms with particular traits to breed together to produce offspring with more desirable traits.</a:t>
            </a:r>
          </a:p>
          <a:p>
            <a:pPr>
              <a:buClr>
                <a:srgbClr val="FDB813"/>
              </a:buClr>
            </a:pPr>
            <a:r>
              <a:rPr lang="en-US" sz="2400" dirty="0"/>
              <a:t>Humans decide which traits are to be enhanced.</a:t>
            </a:r>
          </a:p>
          <a:p>
            <a:pPr marL="0" indent="0">
              <a:buClr>
                <a:srgbClr val="FDB813"/>
              </a:buClr>
              <a:buNone/>
            </a:pPr>
            <a:r>
              <a:rPr lang="en-US" sz="2400" b="1" dirty="0">
                <a:solidFill>
                  <a:srgbClr val="0081BE"/>
                </a:solidFill>
              </a:rPr>
              <a:t>Examples: </a:t>
            </a:r>
          </a:p>
          <a:p>
            <a:pPr>
              <a:buClr>
                <a:srgbClr val="FDB813"/>
              </a:buClr>
            </a:pPr>
            <a:r>
              <a:rPr lang="en-US" sz="2400" dirty="0"/>
              <a:t>Livestock, e.g. cattle now produce large quantities of high-quality milk or meat.</a:t>
            </a:r>
          </a:p>
          <a:p>
            <a:pPr>
              <a:buClr>
                <a:srgbClr val="FDB813"/>
              </a:buClr>
            </a:pPr>
            <a:r>
              <a:rPr lang="en-US" sz="2400" dirty="0"/>
              <a:t>Dogs have been bred to have desirable traits such as good temperament and appearance.</a:t>
            </a:r>
          </a:p>
        </p:txBody>
      </p:sp>
      <p:pic>
        <p:nvPicPr>
          <p:cNvPr id="5" name="Picture 4">
            <a:extLst>
              <a:ext uri="{FF2B5EF4-FFF2-40B4-BE49-F238E27FC236}">
                <a16:creationId xmlns:a16="http://schemas.microsoft.com/office/drawing/2014/main" id="{D112C58B-BDA2-61D5-A0F0-3A87B3FC66FC}"/>
              </a:ext>
            </a:extLst>
          </p:cNvPr>
          <p:cNvPicPr>
            <a:picLocks noChangeAspect="1"/>
          </p:cNvPicPr>
          <p:nvPr/>
        </p:nvPicPr>
        <p:blipFill>
          <a:blip r:embed="rId2"/>
          <a:stretch>
            <a:fillRect/>
          </a:stretch>
        </p:blipFill>
        <p:spPr>
          <a:xfrm>
            <a:off x="7810500" y="118807"/>
            <a:ext cx="4243182" cy="2948782"/>
          </a:xfrm>
          <a:prstGeom prst="rect">
            <a:avLst/>
          </a:prstGeom>
        </p:spPr>
      </p:pic>
      <p:pic>
        <p:nvPicPr>
          <p:cNvPr id="7" name="Picture 6">
            <a:extLst>
              <a:ext uri="{FF2B5EF4-FFF2-40B4-BE49-F238E27FC236}">
                <a16:creationId xmlns:a16="http://schemas.microsoft.com/office/drawing/2014/main" id="{52C2A5ED-02BE-7236-B09C-851CAA0082B7}"/>
              </a:ext>
            </a:extLst>
          </p:cNvPr>
          <p:cNvPicPr>
            <a:picLocks noChangeAspect="1"/>
          </p:cNvPicPr>
          <p:nvPr/>
        </p:nvPicPr>
        <p:blipFill>
          <a:blip r:embed="rId3"/>
          <a:stretch>
            <a:fillRect/>
          </a:stretch>
        </p:blipFill>
        <p:spPr>
          <a:xfrm>
            <a:off x="7810500" y="3105410"/>
            <a:ext cx="4271760" cy="2929645"/>
          </a:xfrm>
          <a:prstGeom prst="rect">
            <a:avLst/>
          </a:prstGeom>
        </p:spPr>
      </p:pic>
    </p:spTree>
    <p:extLst>
      <p:ext uri="{BB962C8B-B14F-4D97-AF65-F5344CB8AC3E}">
        <p14:creationId xmlns:p14="http://schemas.microsoft.com/office/powerpoint/2010/main" val="31117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6372</TotalTime>
  <Words>1207</Words>
  <Application>Microsoft Office PowerPoint</Application>
  <PresentationFormat>Widescreen</PresentationFormat>
  <Paragraphs>145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1_Office Theme</vt:lpstr>
      <vt:lpstr>PowerPoint Presentation</vt:lpstr>
      <vt:lpstr>Variation</vt:lpstr>
      <vt:lpstr>Acquired variation</vt:lpstr>
      <vt:lpstr>Inherited variation</vt:lpstr>
      <vt:lpstr>Inherited variation</vt:lpstr>
      <vt:lpstr>Inherited variation</vt:lpstr>
      <vt:lpstr>Mutations</vt:lpstr>
      <vt:lpstr>Mutations</vt:lpstr>
      <vt:lpstr>Artificial selection</vt:lpstr>
      <vt:lpstr>Natural selection</vt:lpstr>
      <vt:lpstr>Evolution</vt:lpstr>
      <vt:lpstr>Theory of evolution by natural selection</vt:lpstr>
      <vt:lpstr>Theory of evolution by natural selection</vt:lpstr>
      <vt:lpstr>Evidence for the theory of  evolution by natural selection</vt:lpstr>
      <vt:lpstr>Evidence for the theory of evolution</vt:lpstr>
      <vt:lpstr>Evidence for the theory of evolution</vt:lpstr>
      <vt:lpstr>Evidence for the theory of evolution</vt:lpstr>
      <vt:lpstr>Evidence for the theory of evolution</vt:lpstr>
      <vt:lpstr>Evidence for the theory of evolution</vt:lpstr>
      <vt:lpstr>Evidence for the theory of evolution</vt:lpstr>
      <vt:lpstr>The importance of the theory of 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Enzymes</dc:title>
  <dc:creator>Wesley Hammond</dc:creator>
  <cp:lastModifiedBy>Ben Clancy</cp:lastModifiedBy>
  <cp:revision>150</cp:revision>
  <dcterms:created xsi:type="dcterms:W3CDTF">2024-10-27T13:18:48Z</dcterms:created>
  <dcterms:modified xsi:type="dcterms:W3CDTF">2025-07-25T11:13:00Z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1314604468</vt:i4>
  </property>
  <property fmtid="{D5CDD505-2E9C-101B-9397-08002B2CF9AE}" pid="3" name="_NewReviewCycle">
    <vt:lpwstr/>
  </property>
  <property fmtid="{D5CDD505-2E9C-101B-9397-08002B2CF9AE}" pid="4" name="_EmailSubject">
    <vt:lpwstr>Digital biology checks</vt:lpwstr>
  </property>
  <property fmtid="{D5CDD505-2E9C-101B-9397-08002B2CF9AE}" pid="5" name="_AuthorEmail">
    <vt:lpwstr>may.ryan@edco.ie</vt:lpwstr>
  </property>
  <property fmtid="{D5CDD505-2E9C-101B-9397-08002B2CF9AE}" pid="6" name="_AuthorEmailDisplayName">
    <vt:lpwstr>May Ryan</vt:lpwstr>
  </property>
</Properties>
</file>