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315" r:id="rId2"/>
    <p:sldId id="261"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635C3-A012-6867-E5AA-BC7EC5E4B29C}" name="Ben Clancy" initials="BC" userId="S::ben.clancy@edco.ie::174cd675-ebf5-4332-86f9-811b09401b11" providerId="AD"/>
  <p188:author id="{AF2FEDCE-307B-0721-97EC-ADA830225526}" name="May Ryan" initials="MR" userId="S::may.ryan@edco.ie::0a9107a0-6ee4-45cc-a427-5d8d0b2b61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Clanc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AA6"/>
    <a:srgbClr val="0081BE"/>
    <a:srgbClr val="B0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56" d="100"/>
          <a:sy n="56" d="100"/>
        </p:scale>
        <p:origin x="108" y="7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4AE62-1150-4778-AFE6-D5898F9D0080}" type="datetimeFigureOut">
              <a:rPr lang="en-IE" smtClean="0"/>
              <a:t>25/07/2025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3784-D2B8-4115-8E57-F1250E976CC8}" type="slidenum">
              <a:rPr lang="en-IE" smtClean="0"/>
              <a:t>‹#›</a:t>
            </a:fld>
            <a:endParaRPr lang="en-IE"/>
          </a:p>
        </p:txBody>
      </p:sp>
    </p:spTree>
    <p:extLst>
      <p:ext uri="{BB962C8B-B14F-4D97-AF65-F5344CB8AC3E}">
        <p14:creationId xmlns:p14="http://schemas.microsoft.com/office/powerpoint/2010/main" val="322822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descr="A bird on a green background&#10;&#10;Description automatically generated">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5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0F9C6-4E58-2224-DBE0-8428763C420A}"/>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3" name="Footer Placeholder 2">
            <a:extLst>
              <a:ext uri="{FF2B5EF4-FFF2-40B4-BE49-F238E27FC236}">
                <a16:creationId xmlns:a16="http://schemas.microsoft.com/office/drawing/2014/main" id="{A6CECC19-F612-EC29-E533-81F4C9C516DE}"/>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A3918F85-BA48-3926-CA18-0F5B91D92C9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70233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F201-C0DF-7510-4AD3-8BDA6AE2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768574C-7493-A4A1-F575-D5BF9ECEA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F772A6F-A2D5-B3FC-E440-A9ABA4E7F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425ED-3468-52E7-03BD-6B50F4F114DA}"/>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7F6A017A-2BD9-0166-3099-EBE4F94C4A4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0A416F6B-1B75-659D-1421-56AD13320EE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205401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BF6F-88FC-C17F-A89C-13D2774B2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1A7138B-CF33-E004-E13C-2CD6DC110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50636FB8-7416-EC10-9BF4-9322AF222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18E89-91D0-E4FE-5729-A1A880CC4970}"/>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DED8551C-3A3B-7B2B-1F43-7BFDA67AD2A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F915C92F-1BCC-B677-D25C-2E7021287FFB}"/>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358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1BB5-C647-5A21-4B5C-ADA669B93E3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37EE10E-F3E8-AD2E-7863-0B646884D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41DAF1-3EB3-9C7C-6A9C-AD840F3B0C94}"/>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5FE661F9-42BA-2222-DF6B-4BCEEAFE326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0214A9B-47EA-1D69-B344-8825C3DB3E4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6508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4A45C-6E52-CEDC-4340-FFC5FF0D0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DB1B6E-428F-E633-D34C-FC9C4421C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EC8D40-212F-BB97-37EB-2C0C44CDE5EE}"/>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6D4E6D5C-234A-D3E5-10D7-83167930F62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5893282-728B-11B3-A488-BF15697C2C24}"/>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5079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781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2266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B7BA367-4D30-C396-41A4-761DF6E14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0081BE"/>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644525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B7BA367-4D30-C396-41A4-761DF6E14DE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446AA6"/>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9">
            <a:extLst>
              <a:ext uri="{FF2B5EF4-FFF2-40B4-BE49-F238E27FC236}">
                <a16:creationId xmlns:a16="http://schemas.microsoft.com/office/drawing/2014/main" id="{630243FF-5565-5741-4841-83ABE6C1AD6C}"/>
              </a:ext>
            </a:extLst>
          </p:cNvPr>
          <p:cNvSpPr/>
          <p:nvPr userDrawn="1"/>
        </p:nvSpPr>
        <p:spPr>
          <a:xfrm>
            <a:off x="0" y="-5797"/>
            <a:ext cx="12192000" cy="71127"/>
          </a:xfrm>
          <a:prstGeom prst="rect">
            <a:avLst/>
          </a:prstGeom>
          <a:solidFill>
            <a:srgbClr val="FDB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86787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365B-1567-9246-AD99-EBA802A6C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6A15FF2-289A-1912-EDD2-EEE4B2C382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40470-992F-77F3-4E86-F16AD608833F}"/>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36122F6E-0D9C-6C2E-C59C-D2B6731CAC7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F1042EE-79C9-43BC-3FE1-1B13CEB9833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87253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E110-85B7-AB0E-241D-2249F150971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0AA9EA-00C3-EAE1-5BB2-6258FB242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CEE7D5-7B71-CC37-8A31-181363978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284A6B2-4F3E-8370-8F04-B76A89B8DBE7}"/>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6" name="Footer Placeholder 5">
            <a:extLst>
              <a:ext uri="{FF2B5EF4-FFF2-40B4-BE49-F238E27FC236}">
                <a16:creationId xmlns:a16="http://schemas.microsoft.com/office/drawing/2014/main" id="{A1A4A8B1-C2AA-FE04-DC85-2649A677199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E360F58-2F4C-9299-A2B6-DF7B864D5281}"/>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11907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29E-C0DC-6FD4-87E2-70349F0CFA6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593355-5C4E-7340-FF40-BC2DDBBC5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10CBC-C92C-592C-FEF1-359F64843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5F9CB69-DBFB-7686-936A-39CCA4CA7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5BFFC-FF0B-E4E6-239A-587A72244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347FF80-9510-1305-744A-914F713E5923}"/>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8" name="Footer Placeholder 7">
            <a:extLst>
              <a:ext uri="{FF2B5EF4-FFF2-40B4-BE49-F238E27FC236}">
                <a16:creationId xmlns:a16="http://schemas.microsoft.com/office/drawing/2014/main" id="{21222D71-A4C5-7C4F-4C10-4956B8615425}"/>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A034B95B-27AA-1AEF-79D8-4114A0DA592F}"/>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66581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6937-83A8-E7D6-99BB-52EED42F7F8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60D6FF6-30A7-2845-29A1-0F866A18A7D4}"/>
              </a:ext>
            </a:extLst>
          </p:cNvPr>
          <p:cNvSpPr>
            <a:spLocks noGrp="1"/>
          </p:cNvSpPr>
          <p:nvPr>
            <p:ph type="dt" sz="half" idx="10"/>
          </p:nvPr>
        </p:nvSpPr>
        <p:spPr/>
        <p:txBody>
          <a:bodyPr/>
          <a:lstStyle/>
          <a:p>
            <a:fld id="{E9341DA2-EFB4-4EB4-A0A6-4738349CFB0F}" type="datetimeFigureOut">
              <a:rPr lang="en-IE" smtClean="0"/>
              <a:t>25/07/2025</a:t>
            </a:fld>
            <a:endParaRPr lang="en-IE" dirty="0"/>
          </a:p>
        </p:txBody>
      </p:sp>
      <p:sp>
        <p:nvSpPr>
          <p:cNvPr id="4" name="Footer Placeholder 3">
            <a:extLst>
              <a:ext uri="{FF2B5EF4-FFF2-40B4-BE49-F238E27FC236}">
                <a16:creationId xmlns:a16="http://schemas.microsoft.com/office/drawing/2014/main" id="{EAA16863-749A-586B-580D-71735A339345}"/>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A5174A3-9C88-0761-261D-1C4C3C124423}"/>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4375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41619-BEC1-FBCF-80DF-E88E2C049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0E8ADF6-93F1-82B3-DEF2-5BC8A33D1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6FB9ED9-1FE3-095C-3CF2-C50586CD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341DA2-EFB4-4EB4-A0A6-4738349CFB0F}" type="datetimeFigureOut">
              <a:rPr lang="en-IE" smtClean="0"/>
              <a:t>25/07/2025</a:t>
            </a:fld>
            <a:endParaRPr lang="en-IE" dirty="0"/>
          </a:p>
        </p:txBody>
      </p:sp>
      <p:sp>
        <p:nvSpPr>
          <p:cNvPr id="5" name="Footer Placeholder 4">
            <a:extLst>
              <a:ext uri="{FF2B5EF4-FFF2-40B4-BE49-F238E27FC236}">
                <a16:creationId xmlns:a16="http://schemas.microsoft.com/office/drawing/2014/main" id="{2F4E0755-A7CB-CB25-758B-E2ED91D1E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dirty="0"/>
          </a:p>
        </p:txBody>
      </p:sp>
      <p:sp>
        <p:nvSpPr>
          <p:cNvPr id="6" name="Slide Number Placeholder 5">
            <a:extLst>
              <a:ext uri="{FF2B5EF4-FFF2-40B4-BE49-F238E27FC236}">
                <a16:creationId xmlns:a16="http://schemas.microsoft.com/office/drawing/2014/main" id="{EA215998-D791-F3DD-CBE0-91CDAF958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6A4811-D92D-4531-A924-840B8C1AD0C8}" type="slidenum">
              <a:rPr lang="en-IE" smtClean="0"/>
              <a:t>‹#›</a:t>
            </a:fld>
            <a:endParaRPr lang="en-IE" dirty="0"/>
          </a:p>
        </p:txBody>
      </p:sp>
    </p:spTree>
    <p:extLst>
      <p:ext uri="{BB962C8B-B14F-4D97-AF65-F5344CB8AC3E}">
        <p14:creationId xmlns:p14="http://schemas.microsoft.com/office/powerpoint/2010/main" val="271344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08F2-884D-0A42-D096-06F9943A6E9E}"/>
            </a:ext>
          </a:extLst>
        </p:cNvPr>
        <p:cNvGrpSpPr/>
        <p:nvPr/>
      </p:nvGrpSpPr>
      <p:grpSpPr>
        <a:xfrm>
          <a:off x="0" y="0"/>
          <a:ext cx="0" cy="0"/>
          <a:chOff x="0" y="0"/>
          <a:chExt cx="0" cy="0"/>
        </a:xfrm>
      </p:grpSpPr>
    </p:spTree>
    <p:extLst>
      <p:ext uri="{BB962C8B-B14F-4D97-AF65-F5344CB8AC3E}">
        <p14:creationId xmlns:p14="http://schemas.microsoft.com/office/powerpoint/2010/main" val="209422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149D6-E529-2F0E-64C5-EEAE92D0E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7EA52-E43A-5F07-A1D1-71ED9E1F35F1}"/>
              </a:ext>
            </a:extLst>
          </p:cNvPr>
          <p:cNvSpPr>
            <a:spLocks noGrp="1"/>
          </p:cNvSpPr>
          <p:nvPr>
            <p:ph type="title"/>
          </p:nvPr>
        </p:nvSpPr>
        <p:spPr/>
        <p:txBody>
          <a:bodyPr wrap="none" anchor="ctr" anchorCtr="0"/>
          <a:lstStyle/>
          <a:p>
            <a:r>
              <a:rPr lang="en-US" b="1" dirty="0">
                <a:solidFill>
                  <a:srgbClr val="446AA6"/>
                </a:solidFill>
              </a:rPr>
              <a:t>Adaptations of leaves for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B88657BB-FC0C-08E1-51D0-D7C47384734B}"/>
              </a:ext>
            </a:extLst>
          </p:cNvPr>
          <p:cNvSpPr>
            <a:spLocks noGrp="1"/>
          </p:cNvSpPr>
          <p:nvPr>
            <p:ph idx="1"/>
          </p:nvPr>
        </p:nvSpPr>
        <p:spPr>
          <a:xfrm>
            <a:off x="138320" y="1041748"/>
            <a:ext cx="11552582" cy="4520749"/>
          </a:xfrm>
        </p:spPr>
        <p:txBody>
          <a:bodyPr wrap="square">
            <a:noAutofit/>
          </a:bodyPr>
          <a:lstStyle/>
          <a:p>
            <a:pPr>
              <a:buClr>
                <a:srgbClr val="FDB813"/>
              </a:buClr>
            </a:pPr>
            <a:r>
              <a:rPr lang="en-US" sz="2400" dirty="0"/>
              <a:t>Most leaves have large leaf blades (to absorb as much light as possible).</a:t>
            </a:r>
          </a:p>
          <a:p>
            <a:pPr>
              <a:buClr>
                <a:srgbClr val="FDB813"/>
              </a:buClr>
            </a:pPr>
            <a:r>
              <a:rPr lang="en-US" sz="2400" dirty="0"/>
              <a:t>They are thin (so that gases can easily pass from top to bottom and vice versa in leaves).</a:t>
            </a:r>
          </a:p>
          <a:p>
            <a:pPr>
              <a:buClr>
                <a:srgbClr val="FDB813"/>
              </a:buClr>
            </a:pPr>
            <a:r>
              <a:rPr lang="en-US" sz="2400" dirty="0"/>
              <a:t>They have huge numbers of stomata (to allow maximum gas exchange).</a:t>
            </a:r>
          </a:p>
          <a:p>
            <a:pPr>
              <a:buClr>
                <a:srgbClr val="FDB813"/>
              </a:buClr>
            </a:pPr>
            <a:r>
              <a:rPr lang="en-US" sz="2400" dirty="0"/>
              <a:t>Chloroplasts are concentrated in the upper parts of the leaf (to absorb maximum light).</a:t>
            </a:r>
          </a:p>
        </p:txBody>
      </p:sp>
    </p:spTree>
    <p:extLst>
      <p:ext uri="{BB962C8B-B14F-4D97-AF65-F5344CB8AC3E}">
        <p14:creationId xmlns:p14="http://schemas.microsoft.com/office/powerpoint/2010/main" val="10701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95D67-3BED-BA72-C5A6-478624BE0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1E398-EEF1-E829-50D5-763906191B8F}"/>
              </a:ext>
            </a:extLst>
          </p:cNvPr>
          <p:cNvSpPr>
            <a:spLocks noGrp="1"/>
          </p:cNvSpPr>
          <p:nvPr>
            <p:ph type="title"/>
          </p:nvPr>
        </p:nvSpPr>
        <p:spPr/>
        <p:txBody>
          <a:bodyPr wrap="none" anchor="ctr" anchorCtr="0"/>
          <a:lstStyle/>
          <a:p>
            <a:r>
              <a:rPr lang="en-US" b="1" dirty="0">
                <a:solidFill>
                  <a:srgbClr val="446AA6"/>
                </a:solidFill>
              </a:rPr>
              <a:t>The two-stage </a:t>
            </a:r>
            <a:r>
              <a:rPr lang="en-US" b="1" dirty="0"/>
              <a:t>process</a:t>
            </a:r>
            <a:r>
              <a:rPr lang="en-US" b="1" dirty="0">
                <a:solidFill>
                  <a:srgbClr val="446AA6"/>
                </a:solidFill>
              </a:rPr>
              <a:t> of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CE29DCC5-43E6-1791-AA7E-79FDFFD8EE0E}"/>
              </a:ext>
            </a:extLst>
          </p:cNvPr>
          <p:cNvSpPr>
            <a:spLocks noGrp="1"/>
          </p:cNvSpPr>
          <p:nvPr>
            <p:ph idx="1"/>
          </p:nvPr>
        </p:nvSpPr>
        <p:spPr>
          <a:xfrm>
            <a:off x="138320" y="1041748"/>
            <a:ext cx="11552582" cy="4520749"/>
          </a:xfrm>
        </p:spPr>
        <p:txBody>
          <a:bodyPr wrap="square">
            <a:noAutofit/>
          </a:bodyPr>
          <a:lstStyle/>
          <a:p>
            <a:pPr marL="0" indent="0">
              <a:buClr>
                <a:srgbClr val="FDB813"/>
              </a:buClr>
              <a:buNone/>
            </a:pPr>
            <a:r>
              <a:rPr lang="en-US" b="1" dirty="0">
                <a:solidFill>
                  <a:srgbClr val="446AA6"/>
                </a:solidFill>
              </a:rPr>
              <a:t>Photosynthesis is a process that takes place in two stages.</a:t>
            </a:r>
          </a:p>
          <a:p>
            <a:pPr marL="0" indent="0">
              <a:buClr>
                <a:srgbClr val="FDB813"/>
              </a:buClr>
              <a:buNone/>
            </a:pPr>
            <a:r>
              <a:rPr lang="en-US" sz="2400" b="1" dirty="0">
                <a:solidFill>
                  <a:srgbClr val="0081BE"/>
                </a:solidFill>
              </a:rPr>
              <a:t>The light-dependent reactions (light stage):</a:t>
            </a:r>
          </a:p>
          <a:p>
            <a:pPr>
              <a:buClr>
                <a:srgbClr val="FDB813"/>
              </a:buClr>
            </a:pPr>
            <a:r>
              <a:rPr lang="en-US" sz="2400" dirty="0"/>
              <a:t>Depend on light (reactions cannot take place in darkness).</a:t>
            </a:r>
          </a:p>
          <a:p>
            <a:pPr>
              <a:buClr>
                <a:srgbClr val="FDB813"/>
              </a:buClr>
            </a:pPr>
            <a:r>
              <a:rPr lang="en-US" sz="2400" dirty="0"/>
              <a:t>Energy provided by light allows the reactions to proceed. </a:t>
            </a:r>
          </a:p>
          <a:p>
            <a:pPr>
              <a:buClr>
                <a:srgbClr val="FDB813"/>
              </a:buClr>
            </a:pPr>
            <a:r>
              <a:rPr lang="en-US" sz="2400" dirty="0"/>
              <a:t>Reactions occur so quickly that no enzymes are used.</a:t>
            </a:r>
          </a:p>
          <a:p>
            <a:pPr marL="0" indent="0">
              <a:buClr>
                <a:srgbClr val="FDB813"/>
              </a:buClr>
              <a:buNone/>
            </a:pPr>
            <a:r>
              <a:rPr lang="en-US" sz="2400" b="1" dirty="0">
                <a:solidFill>
                  <a:srgbClr val="0081BE"/>
                </a:solidFill>
              </a:rPr>
              <a:t>The light-independent reactions (or dark stage):</a:t>
            </a:r>
          </a:p>
          <a:p>
            <a:pPr>
              <a:buClr>
                <a:srgbClr val="FDB813"/>
              </a:buClr>
            </a:pPr>
            <a:r>
              <a:rPr lang="en-US" sz="2400" dirty="0"/>
              <a:t>Independent of light (reactions will take place in the light or in the dark)</a:t>
            </a:r>
          </a:p>
          <a:p>
            <a:pPr>
              <a:buClr>
                <a:srgbClr val="FDB813"/>
              </a:buClr>
            </a:pPr>
            <a:r>
              <a:rPr lang="en-US" sz="2400" dirty="0"/>
              <a:t>Energy for the reactions is provided by ATP, which was made in the light stage.</a:t>
            </a:r>
          </a:p>
          <a:p>
            <a:pPr>
              <a:buClr>
                <a:srgbClr val="FDB813"/>
              </a:buClr>
            </a:pPr>
            <a:r>
              <a:rPr lang="en-US" sz="2400" dirty="0"/>
              <a:t>Enzymes control the reactions (as a result temperature is a controlling factor).</a:t>
            </a:r>
          </a:p>
        </p:txBody>
      </p:sp>
    </p:spTree>
    <p:extLst>
      <p:ext uri="{BB962C8B-B14F-4D97-AF65-F5344CB8AC3E}">
        <p14:creationId xmlns:p14="http://schemas.microsoft.com/office/powerpoint/2010/main" val="1756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E6AE4-A55E-B67D-622E-509259545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C6329-9B33-3FCA-AA22-2459D92D74AC}"/>
              </a:ext>
            </a:extLst>
          </p:cNvPr>
          <p:cNvSpPr>
            <a:spLocks noGrp="1"/>
          </p:cNvSpPr>
          <p:nvPr>
            <p:ph type="title"/>
          </p:nvPr>
        </p:nvSpPr>
        <p:spPr/>
        <p:txBody>
          <a:bodyPr wrap="none" anchor="ctr" anchorCtr="0"/>
          <a:lstStyle/>
          <a:p>
            <a:r>
              <a:rPr lang="en-US" b="1" dirty="0">
                <a:solidFill>
                  <a:srgbClr val="446AA6"/>
                </a:solidFill>
              </a:rPr>
              <a:t>Light-dependent reactions (the light stage)</a:t>
            </a:r>
            <a:endParaRPr lang="en-IE" b="1" dirty="0">
              <a:solidFill>
                <a:srgbClr val="446AA6"/>
              </a:solidFill>
            </a:endParaRPr>
          </a:p>
        </p:txBody>
      </p:sp>
      <p:sp>
        <p:nvSpPr>
          <p:cNvPr id="3" name="Content Placeholder 2">
            <a:extLst>
              <a:ext uri="{FF2B5EF4-FFF2-40B4-BE49-F238E27FC236}">
                <a16:creationId xmlns:a16="http://schemas.microsoft.com/office/drawing/2014/main" id="{E5358E20-B851-BDA7-9E15-48E2A5AD458A}"/>
              </a:ext>
            </a:extLst>
          </p:cNvPr>
          <p:cNvSpPr>
            <a:spLocks noGrp="1"/>
          </p:cNvSpPr>
          <p:nvPr>
            <p:ph idx="1"/>
          </p:nvPr>
        </p:nvSpPr>
        <p:spPr>
          <a:xfrm>
            <a:off x="138320" y="1041748"/>
            <a:ext cx="5805279" cy="4520749"/>
          </a:xfrm>
        </p:spPr>
        <p:txBody>
          <a:bodyPr wrap="square">
            <a:noAutofit/>
          </a:bodyPr>
          <a:lstStyle/>
          <a:p>
            <a:pPr>
              <a:buClr>
                <a:srgbClr val="FDB813"/>
              </a:buClr>
            </a:pPr>
            <a:r>
              <a:rPr lang="en-US" sz="2400" dirty="0"/>
              <a:t>The light-dependent reactions take place in stacks of flattened membranes, called thylakoids in the chloroplast.</a:t>
            </a:r>
          </a:p>
          <a:p>
            <a:pPr>
              <a:buClr>
                <a:srgbClr val="FDB813"/>
              </a:buClr>
            </a:pPr>
            <a:r>
              <a:rPr lang="en-US" sz="2400" dirty="0"/>
              <a:t>Each stack is called a granum (plural: grana). </a:t>
            </a:r>
          </a:p>
          <a:p>
            <a:pPr marL="0" indent="0">
              <a:buClr>
                <a:srgbClr val="FDB813"/>
              </a:buClr>
              <a:buNone/>
            </a:pPr>
            <a:r>
              <a:rPr lang="en-US" sz="2400" b="1" dirty="0">
                <a:solidFill>
                  <a:srgbClr val="0081BE"/>
                </a:solidFill>
              </a:rPr>
              <a:t>The events in the light independent reactions can be explained under these three headings:</a:t>
            </a:r>
          </a:p>
          <a:p>
            <a:pPr>
              <a:buClr>
                <a:srgbClr val="FDB813"/>
              </a:buClr>
            </a:pPr>
            <a:r>
              <a:rPr lang="en-US" sz="2400" dirty="0"/>
              <a:t>Absorption of photons (single units) of light</a:t>
            </a:r>
          </a:p>
          <a:p>
            <a:pPr>
              <a:buClr>
                <a:srgbClr val="FDB813"/>
              </a:buClr>
            </a:pPr>
            <a:r>
              <a:rPr lang="en-US" sz="2400" dirty="0"/>
              <a:t>Energy transferred to electrons</a:t>
            </a:r>
          </a:p>
          <a:p>
            <a:pPr>
              <a:buClr>
                <a:srgbClr val="FDB813"/>
              </a:buClr>
            </a:pPr>
            <a:r>
              <a:rPr lang="en-US" sz="2400" dirty="0"/>
              <a:t>The flow of electrons along two pathways (a non-cyclic and a cyclic pathway).</a:t>
            </a:r>
          </a:p>
        </p:txBody>
      </p:sp>
      <p:pic>
        <p:nvPicPr>
          <p:cNvPr id="4" name="Picture 3">
            <a:extLst>
              <a:ext uri="{FF2B5EF4-FFF2-40B4-BE49-F238E27FC236}">
                <a16:creationId xmlns:a16="http://schemas.microsoft.com/office/drawing/2014/main" id="{7036736C-2AD4-5390-895B-E15A7D7A41C2}"/>
              </a:ext>
            </a:extLst>
          </p:cNvPr>
          <p:cNvPicPr>
            <a:picLocks noChangeAspect="1"/>
          </p:cNvPicPr>
          <p:nvPr/>
        </p:nvPicPr>
        <p:blipFill>
          <a:blip r:embed="rId2"/>
          <a:stretch>
            <a:fillRect/>
          </a:stretch>
        </p:blipFill>
        <p:spPr>
          <a:xfrm>
            <a:off x="5880115" y="1117948"/>
            <a:ext cx="6173565" cy="2825402"/>
          </a:xfrm>
          <a:prstGeom prst="rect">
            <a:avLst/>
          </a:prstGeom>
        </p:spPr>
      </p:pic>
    </p:spTree>
    <p:extLst>
      <p:ext uri="{BB962C8B-B14F-4D97-AF65-F5344CB8AC3E}">
        <p14:creationId xmlns:p14="http://schemas.microsoft.com/office/powerpoint/2010/main" val="27950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2FE9-463F-1D4A-CE72-ACED5F9F8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F4F84-7C76-1894-B247-3940B80CAF9F}"/>
              </a:ext>
            </a:extLst>
          </p:cNvPr>
          <p:cNvSpPr>
            <a:spLocks noGrp="1"/>
          </p:cNvSpPr>
          <p:nvPr>
            <p:ph type="title"/>
          </p:nvPr>
        </p:nvSpPr>
        <p:spPr/>
        <p:txBody>
          <a:bodyPr wrap="none" anchor="ctr" anchorCtr="0"/>
          <a:lstStyle/>
          <a:p>
            <a:r>
              <a:rPr lang="en-US" b="1" dirty="0">
                <a:solidFill>
                  <a:srgbClr val="446AA6"/>
                </a:solidFill>
              </a:rPr>
              <a:t>Absorption of photons of light</a:t>
            </a:r>
            <a:endParaRPr lang="en-IE" b="1" dirty="0">
              <a:solidFill>
                <a:srgbClr val="446AA6"/>
              </a:solidFill>
            </a:endParaRPr>
          </a:p>
        </p:txBody>
      </p:sp>
      <p:sp>
        <p:nvSpPr>
          <p:cNvPr id="3" name="Content Placeholder 2">
            <a:extLst>
              <a:ext uri="{FF2B5EF4-FFF2-40B4-BE49-F238E27FC236}">
                <a16:creationId xmlns:a16="http://schemas.microsoft.com/office/drawing/2014/main" id="{C2D13296-2001-65AC-D677-92212CF9592E}"/>
              </a:ext>
            </a:extLst>
          </p:cNvPr>
          <p:cNvSpPr>
            <a:spLocks noGrp="1"/>
          </p:cNvSpPr>
          <p:nvPr>
            <p:ph idx="1"/>
          </p:nvPr>
        </p:nvSpPr>
        <p:spPr>
          <a:xfrm>
            <a:off x="138320" y="1041748"/>
            <a:ext cx="6452980" cy="4520749"/>
          </a:xfrm>
        </p:spPr>
        <p:txBody>
          <a:bodyPr wrap="square">
            <a:noAutofit/>
          </a:bodyPr>
          <a:lstStyle/>
          <a:p>
            <a:pPr>
              <a:buClr>
                <a:srgbClr val="FDB813"/>
              </a:buClr>
            </a:pPr>
            <a:r>
              <a:rPr lang="en-US" sz="2400" dirty="0"/>
              <a:t>White light is composed of different wavelengths (colours) of light. </a:t>
            </a:r>
          </a:p>
          <a:p>
            <a:pPr>
              <a:buClr>
                <a:srgbClr val="FDB813"/>
              </a:buClr>
            </a:pPr>
            <a:r>
              <a:rPr lang="en-US" sz="2400" dirty="0"/>
              <a:t>The thylakoids in a chloroplast contain a range of pigments, including chlorophyll. Each of these chloroplast pigments absorbs photons that represent different colours of light. </a:t>
            </a:r>
          </a:p>
          <a:p>
            <a:pPr>
              <a:buClr>
                <a:srgbClr val="FDB813"/>
              </a:buClr>
            </a:pPr>
            <a:r>
              <a:rPr lang="en-US" sz="2400" dirty="0"/>
              <a:t>By having a range of pigments, plants can absorb a wider range of colours of light.</a:t>
            </a:r>
          </a:p>
          <a:p>
            <a:pPr>
              <a:buClr>
                <a:srgbClr val="FDB813"/>
              </a:buClr>
            </a:pPr>
            <a:r>
              <a:rPr lang="en-US" sz="2400" dirty="0"/>
              <a:t>In general, plants absorb all the colours of white light, except green. Green light is normally reflected by plants. </a:t>
            </a:r>
          </a:p>
          <a:p>
            <a:pPr>
              <a:buClr>
                <a:srgbClr val="FDB813"/>
              </a:buClr>
            </a:pPr>
            <a:r>
              <a:rPr lang="en-US" sz="2400" dirty="0"/>
              <a:t>This is why most plants are green.</a:t>
            </a:r>
          </a:p>
        </p:txBody>
      </p:sp>
      <p:pic>
        <p:nvPicPr>
          <p:cNvPr id="6" name="Picture 5">
            <a:extLst>
              <a:ext uri="{FF2B5EF4-FFF2-40B4-BE49-F238E27FC236}">
                <a16:creationId xmlns:a16="http://schemas.microsoft.com/office/drawing/2014/main" id="{AC4E603C-17E5-4E69-7845-AE9F4725D627}"/>
              </a:ext>
            </a:extLst>
          </p:cNvPr>
          <p:cNvPicPr>
            <a:picLocks noChangeAspect="1"/>
          </p:cNvPicPr>
          <p:nvPr/>
        </p:nvPicPr>
        <p:blipFill>
          <a:blip r:embed="rId2"/>
          <a:stretch>
            <a:fillRect/>
          </a:stretch>
        </p:blipFill>
        <p:spPr>
          <a:xfrm>
            <a:off x="6852304" y="1233181"/>
            <a:ext cx="5201376" cy="4391638"/>
          </a:xfrm>
          <a:prstGeom prst="rect">
            <a:avLst/>
          </a:prstGeom>
        </p:spPr>
      </p:pic>
    </p:spTree>
    <p:extLst>
      <p:ext uri="{BB962C8B-B14F-4D97-AF65-F5344CB8AC3E}">
        <p14:creationId xmlns:p14="http://schemas.microsoft.com/office/powerpoint/2010/main" val="140488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F79E2-03D1-EF5D-F48B-0B7F9C21A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53056-038F-B352-B4F1-6495F0DDF3B1}"/>
              </a:ext>
            </a:extLst>
          </p:cNvPr>
          <p:cNvSpPr>
            <a:spLocks noGrp="1"/>
          </p:cNvSpPr>
          <p:nvPr>
            <p:ph type="title"/>
          </p:nvPr>
        </p:nvSpPr>
        <p:spPr/>
        <p:txBody>
          <a:bodyPr wrap="none" anchor="ctr" anchorCtr="0"/>
          <a:lstStyle/>
          <a:p>
            <a:r>
              <a:rPr lang="en-US" dirty="0"/>
              <a:t>Energy is transferred to electrons</a:t>
            </a:r>
            <a:endParaRPr lang="en-IE" b="1" dirty="0">
              <a:solidFill>
                <a:srgbClr val="446AA6"/>
              </a:solidFill>
            </a:endParaRPr>
          </a:p>
        </p:txBody>
      </p:sp>
      <p:sp>
        <p:nvSpPr>
          <p:cNvPr id="3" name="Content Placeholder 2">
            <a:extLst>
              <a:ext uri="{FF2B5EF4-FFF2-40B4-BE49-F238E27FC236}">
                <a16:creationId xmlns:a16="http://schemas.microsoft.com/office/drawing/2014/main" id="{8496A936-E761-B2F2-3682-8C18596F5AA8}"/>
              </a:ext>
            </a:extLst>
          </p:cNvPr>
          <p:cNvSpPr>
            <a:spLocks noGrp="1"/>
          </p:cNvSpPr>
          <p:nvPr>
            <p:ph idx="1"/>
          </p:nvPr>
        </p:nvSpPr>
        <p:spPr>
          <a:xfrm>
            <a:off x="138319" y="1041748"/>
            <a:ext cx="5700505" cy="4520749"/>
          </a:xfrm>
        </p:spPr>
        <p:txBody>
          <a:bodyPr wrap="square">
            <a:noAutofit/>
          </a:bodyPr>
          <a:lstStyle/>
          <a:p>
            <a:pPr marL="0" indent="0">
              <a:buClr>
                <a:srgbClr val="FDB813"/>
              </a:buClr>
              <a:buNone/>
            </a:pPr>
            <a:r>
              <a:rPr lang="en-US" b="1" dirty="0">
                <a:solidFill>
                  <a:srgbClr val="0081BE"/>
                </a:solidFill>
              </a:rPr>
              <a:t>Each cluster of pigments consists of:</a:t>
            </a:r>
          </a:p>
          <a:p>
            <a:pPr lvl="1">
              <a:buClr>
                <a:srgbClr val="FDB813"/>
              </a:buClr>
            </a:pPr>
            <a:r>
              <a:rPr lang="en-US" dirty="0"/>
              <a:t>A variety of pigments</a:t>
            </a:r>
          </a:p>
          <a:p>
            <a:pPr lvl="1">
              <a:buClr>
                <a:srgbClr val="FDB813"/>
              </a:buClr>
            </a:pPr>
            <a:r>
              <a:rPr lang="en-US" dirty="0"/>
              <a:t>A strategically placed chlorophyll molecule</a:t>
            </a:r>
          </a:p>
          <a:p>
            <a:pPr lvl="1">
              <a:buClr>
                <a:srgbClr val="FDB813"/>
              </a:buClr>
            </a:pPr>
            <a:r>
              <a:rPr lang="en-US" dirty="0"/>
              <a:t>An electron acceptor.</a:t>
            </a:r>
          </a:p>
          <a:p>
            <a:pPr>
              <a:buClr>
                <a:srgbClr val="FDB813"/>
              </a:buClr>
            </a:pPr>
            <a:r>
              <a:rPr lang="en-US" sz="2400" dirty="0"/>
              <a:t>One chlorophyll molecule is strategically located beside an electron acceptor (the reaction centre chlorophyll).</a:t>
            </a:r>
          </a:p>
          <a:p>
            <a:pPr>
              <a:buClr>
                <a:srgbClr val="FDB813"/>
              </a:buClr>
            </a:pPr>
            <a:r>
              <a:rPr lang="en-US" sz="2400" dirty="0"/>
              <a:t>The different pigments transfer the absorbed energy from one pigment to another until it reaches the reaction centre chlorophyll, associated with an electron acceptor.</a:t>
            </a:r>
          </a:p>
        </p:txBody>
      </p:sp>
      <p:pic>
        <p:nvPicPr>
          <p:cNvPr id="5" name="Picture 4">
            <a:extLst>
              <a:ext uri="{FF2B5EF4-FFF2-40B4-BE49-F238E27FC236}">
                <a16:creationId xmlns:a16="http://schemas.microsoft.com/office/drawing/2014/main" id="{4FD52D59-D470-6A85-4F4E-4CB929E59D96}"/>
              </a:ext>
            </a:extLst>
          </p:cNvPr>
          <p:cNvPicPr>
            <a:picLocks noChangeAspect="1"/>
          </p:cNvPicPr>
          <p:nvPr/>
        </p:nvPicPr>
        <p:blipFill>
          <a:blip r:embed="rId2"/>
          <a:stretch>
            <a:fillRect/>
          </a:stretch>
        </p:blipFill>
        <p:spPr>
          <a:xfrm>
            <a:off x="5996585" y="1041748"/>
            <a:ext cx="5934162" cy="3539777"/>
          </a:xfrm>
          <a:prstGeom prst="rect">
            <a:avLst/>
          </a:prstGeom>
        </p:spPr>
      </p:pic>
    </p:spTree>
    <p:extLst>
      <p:ext uri="{BB962C8B-B14F-4D97-AF65-F5344CB8AC3E}">
        <p14:creationId xmlns:p14="http://schemas.microsoft.com/office/powerpoint/2010/main" val="18415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2D1C-B448-51F7-7DC6-B444FE474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171B5-9ED6-4672-1FA4-D4EFC5C2128B}"/>
              </a:ext>
            </a:extLst>
          </p:cNvPr>
          <p:cNvSpPr>
            <a:spLocks noGrp="1"/>
          </p:cNvSpPr>
          <p:nvPr>
            <p:ph type="title"/>
          </p:nvPr>
        </p:nvSpPr>
        <p:spPr/>
        <p:txBody>
          <a:bodyPr wrap="none" anchor="ctr" anchorCtr="0"/>
          <a:lstStyle/>
          <a:p>
            <a:r>
              <a:rPr lang="en-US" dirty="0"/>
              <a:t>Energy is transferred to electrons</a:t>
            </a:r>
            <a:endParaRPr lang="en-IE" b="1" dirty="0">
              <a:solidFill>
                <a:srgbClr val="446AA6"/>
              </a:solidFill>
            </a:endParaRPr>
          </a:p>
        </p:txBody>
      </p:sp>
      <p:sp>
        <p:nvSpPr>
          <p:cNvPr id="3" name="Content Placeholder 2">
            <a:extLst>
              <a:ext uri="{FF2B5EF4-FFF2-40B4-BE49-F238E27FC236}">
                <a16:creationId xmlns:a16="http://schemas.microsoft.com/office/drawing/2014/main" id="{F403293A-5607-F005-0000-90D239E33C79}"/>
              </a:ext>
            </a:extLst>
          </p:cNvPr>
          <p:cNvSpPr>
            <a:spLocks noGrp="1"/>
          </p:cNvSpPr>
          <p:nvPr>
            <p:ph idx="1"/>
          </p:nvPr>
        </p:nvSpPr>
        <p:spPr>
          <a:xfrm>
            <a:off x="138319" y="1041748"/>
            <a:ext cx="5700505" cy="4520749"/>
          </a:xfrm>
        </p:spPr>
        <p:txBody>
          <a:bodyPr wrap="square">
            <a:noAutofit/>
          </a:bodyPr>
          <a:lstStyle/>
          <a:p>
            <a:pPr>
              <a:buClr>
                <a:srgbClr val="FDB813"/>
              </a:buClr>
            </a:pPr>
            <a:r>
              <a:rPr lang="en-US" sz="2400" dirty="0"/>
              <a:t>In the reaction centre chlorophyll, energy is transferred to electrons, causing them to become energised or high-energy electrons.</a:t>
            </a:r>
          </a:p>
          <a:p>
            <a:pPr>
              <a:buClr>
                <a:srgbClr val="FDB813"/>
              </a:buClr>
            </a:pPr>
            <a:r>
              <a:rPr lang="en-US" sz="2400" dirty="0"/>
              <a:t>The energised electrons pass from the reaction centre chlorophyll to an electron acceptor. </a:t>
            </a:r>
          </a:p>
          <a:p>
            <a:pPr>
              <a:buClr>
                <a:srgbClr val="FDB813"/>
              </a:buClr>
            </a:pPr>
            <a:r>
              <a:rPr lang="en-US" sz="2400" dirty="0"/>
              <a:t>The energised electrons then flow from the electron acceptor along one of two different pathways (called the non-cyclic and cyclic pathways).</a:t>
            </a:r>
          </a:p>
        </p:txBody>
      </p:sp>
      <p:pic>
        <p:nvPicPr>
          <p:cNvPr id="6" name="Picture 5">
            <a:extLst>
              <a:ext uri="{FF2B5EF4-FFF2-40B4-BE49-F238E27FC236}">
                <a16:creationId xmlns:a16="http://schemas.microsoft.com/office/drawing/2014/main" id="{F5E62521-1618-F627-3570-E92C7C07CA36}"/>
              </a:ext>
            </a:extLst>
          </p:cNvPr>
          <p:cNvPicPr>
            <a:picLocks noChangeAspect="1"/>
          </p:cNvPicPr>
          <p:nvPr/>
        </p:nvPicPr>
        <p:blipFill>
          <a:blip r:embed="rId2"/>
          <a:stretch>
            <a:fillRect/>
          </a:stretch>
        </p:blipFill>
        <p:spPr>
          <a:xfrm>
            <a:off x="5996584" y="1041748"/>
            <a:ext cx="5934162" cy="3159525"/>
          </a:xfrm>
          <a:prstGeom prst="rect">
            <a:avLst/>
          </a:prstGeom>
        </p:spPr>
      </p:pic>
    </p:spTree>
    <p:extLst>
      <p:ext uri="{BB962C8B-B14F-4D97-AF65-F5344CB8AC3E}">
        <p14:creationId xmlns:p14="http://schemas.microsoft.com/office/powerpoint/2010/main" val="15452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535A9-CCA7-537E-D951-63FB032CD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F44D2-E1C3-5818-7BF9-12FA5DED1955}"/>
              </a:ext>
            </a:extLst>
          </p:cNvPr>
          <p:cNvSpPr>
            <a:spLocks noGrp="1"/>
          </p:cNvSpPr>
          <p:nvPr>
            <p:ph type="title"/>
          </p:nvPr>
        </p:nvSpPr>
        <p:spPr/>
        <p:txBody>
          <a:bodyPr wrap="none" anchor="ctr" anchorCtr="0"/>
          <a:lstStyle/>
          <a:p>
            <a:r>
              <a:rPr lang="en-US" b="1" dirty="0">
                <a:solidFill>
                  <a:srgbClr val="446AA6"/>
                </a:solidFill>
              </a:rPr>
              <a:t>Electron flow: the non-cyclic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C79C5CA5-8360-E69D-FABF-6564DCDFC615}"/>
              </a:ext>
            </a:extLst>
          </p:cNvPr>
          <p:cNvSpPr>
            <a:spLocks noGrp="1"/>
          </p:cNvSpPr>
          <p:nvPr>
            <p:ph idx="1"/>
          </p:nvPr>
        </p:nvSpPr>
        <p:spPr>
          <a:xfrm>
            <a:off x="138319" y="1041748"/>
            <a:ext cx="11291681" cy="4520749"/>
          </a:xfrm>
        </p:spPr>
        <p:txBody>
          <a:bodyPr wrap="square">
            <a:noAutofit/>
          </a:bodyPr>
          <a:lstStyle/>
          <a:p>
            <a:pPr>
              <a:buClr>
                <a:srgbClr val="FDB813"/>
              </a:buClr>
            </a:pPr>
            <a:r>
              <a:rPr lang="en-US" sz="2400" dirty="0"/>
              <a:t>Two high-energy electrons pass along a series of electron carriers located in the thylakoid membranes. </a:t>
            </a:r>
          </a:p>
          <a:p>
            <a:pPr>
              <a:buClr>
                <a:srgbClr val="FDB813"/>
              </a:buClr>
            </a:pPr>
            <a:r>
              <a:rPr lang="en-US" sz="2400" dirty="0"/>
              <a:t>The electrons lose energy as they pass along the electron transport chain. This energy is used to form ATP by combining ADP and phosphate together. </a:t>
            </a:r>
          </a:p>
          <a:p>
            <a:pPr>
              <a:buClr>
                <a:srgbClr val="FDB813"/>
              </a:buClr>
            </a:pPr>
            <a:r>
              <a:rPr lang="en-US" sz="2400" dirty="0"/>
              <a:t>The reaction centre chlorophyll is now short of electrons. The chlorophyll now gains new electrons when light splits water.</a:t>
            </a:r>
          </a:p>
          <a:p>
            <a:pPr>
              <a:buClr>
                <a:srgbClr val="FDB813"/>
              </a:buClr>
            </a:pPr>
            <a:r>
              <a:rPr lang="en-US" sz="2400" dirty="0"/>
              <a:t>Photolysis is the splitting of water using light energy.</a:t>
            </a:r>
          </a:p>
          <a:p>
            <a:pPr>
              <a:buClr>
                <a:srgbClr val="FDB813"/>
              </a:buClr>
            </a:pPr>
            <a:r>
              <a:rPr lang="en-US" sz="2400" dirty="0"/>
              <a:t>Water is split in the chloroplast, outside of the thylakoids. </a:t>
            </a:r>
          </a:p>
        </p:txBody>
      </p:sp>
      <p:pic>
        <p:nvPicPr>
          <p:cNvPr id="5" name="Picture 4">
            <a:extLst>
              <a:ext uri="{FF2B5EF4-FFF2-40B4-BE49-F238E27FC236}">
                <a16:creationId xmlns:a16="http://schemas.microsoft.com/office/drawing/2014/main" id="{B7B130D7-89C0-CA13-5DE9-C8E2A79D4219}"/>
              </a:ext>
            </a:extLst>
          </p:cNvPr>
          <p:cNvPicPr>
            <a:picLocks noChangeAspect="1"/>
          </p:cNvPicPr>
          <p:nvPr/>
        </p:nvPicPr>
        <p:blipFill>
          <a:blip r:embed="rId2"/>
          <a:stretch>
            <a:fillRect/>
          </a:stretch>
        </p:blipFill>
        <p:spPr>
          <a:xfrm>
            <a:off x="1990368" y="4380045"/>
            <a:ext cx="8211264" cy="1620846"/>
          </a:xfrm>
          <a:prstGeom prst="rect">
            <a:avLst/>
          </a:prstGeom>
        </p:spPr>
      </p:pic>
    </p:spTree>
    <p:extLst>
      <p:ext uri="{BB962C8B-B14F-4D97-AF65-F5344CB8AC3E}">
        <p14:creationId xmlns:p14="http://schemas.microsoft.com/office/powerpoint/2010/main" val="30978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D2F4-1FCB-DF33-ACCF-F7D3AAA9A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A57C0-FAF6-3852-A8E2-30B8EA154BF6}"/>
              </a:ext>
            </a:extLst>
          </p:cNvPr>
          <p:cNvSpPr>
            <a:spLocks noGrp="1"/>
          </p:cNvSpPr>
          <p:nvPr>
            <p:ph type="title"/>
          </p:nvPr>
        </p:nvSpPr>
        <p:spPr/>
        <p:txBody>
          <a:bodyPr wrap="none" anchor="ctr" anchorCtr="0"/>
          <a:lstStyle/>
          <a:p>
            <a:r>
              <a:rPr lang="en-US" b="1" dirty="0">
                <a:solidFill>
                  <a:srgbClr val="446AA6"/>
                </a:solidFill>
              </a:rPr>
              <a:t>Electron flow: the non-cyclic pathway</a:t>
            </a:r>
            <a:endParaRPr lang="en-IE" b="1" dirty="0">
              <a:solidFill>
                <a:srgbClr val="446AA6"/>
              </a:solidFill>
            </a:endParaRPr>
          </a:p>
        </p:txBody>
      </p:sp>
      <p:pic>
        <p:nvPicPr>
          <p:cNvPr id="8" name="Picture 7">
            <a:extLst>
              <a:ext uri="{FF2B5EF4-FFF2-40B4-BE49-F238E27FC236}">
                <a16:creationId xmlns:a16="http://schemas.microsoft.com/office/drawing/2014/main" id="{9095936B-265F-51BF-3F4F-682FDF945467}"/>
              </a:ext>
            </a:extLst>
          </p:cNvPr>
          <p:cNvPicPr>
            <a:picLocks noChangeAspect="1"/>
          </p:cNvPicPr>
          <p:nvPr/>
        </p:nvPicPr>
        <p:blipFill>
          <a:blip r:embed="rId2"/>
          <a:stretch>
            <a:fillRect/>
          </a:stretch>
        </p:blipFill>
        <p:spPr>
          <a:xfrm>
            <a:off x="980361" y="1009312"/>
            <a:ext cx="10231278" cy="4839375"/>
          </a:xfrm>
          <a:prstGeom prst="rect">
            <a:avLst/>
          </a:prstGeom>
        </p:spPr>
      </p:pic>
    </p:spTree>
    <p:extLst>
      <p:ext uri="{BB962C8B-B14F-4D97-AF65-F5344CB8AC3E}">
        <p14:creationId xmlns:p14="http://schemas.microsoft.com/office/powerpoint/2010/main" val="34322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6686-E4D9-00E6-A9AC-49CF90843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7E877-6B4D-03B3-E545-557D9C1BD5B7}"/>
              </a:ext>
            </a:extLst>
          </p:cNvPr>
          <p:cNvSpPr>
            <a:spLocks noGrp="1"/>
          </p:cNvSpPr>
          <p:nvPr>
            <p:ph type="title"/>
          </p:nvPr>
        </p:nvSpPr>
        <p:spPr/>
        <p:txBody>
          <a:bodyPr wrap="none" anchor="ctr" anchorCtr="0"/>
          <a:lstStyle/>
          <a:p>
            <a:r>
              <a:rPr lang="en-US" b="1" dirty="0">
                <a:solidFill>
                  <a:srgbClr val="446AA6"/>
                </a:solidFill>
              </a:rPr>
              <a:t>Electron flow: the non-cyclic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E31D0069-75C4-BED2-190A-AB7101A9072C}"/>
              </a:ext>
            </a:extLst>
          </p:cNvPr>
          <p:cNvSpPr>
            <a:spLocks noGrp="1"/>
          </p:cNvSpPr>
          <p:nvPr>
            <p:ph idx="1"/>
          </p:nvPr>
        </p:nvSpPr>
        <p:spPr>
          <a:xfrm>
            <a:off x="138319" y="1041748"/>
            <a:ext cx="11291681" cy="4520749"/>
          </a:xfrm>
        </p:spPr>
        <p:txBody>
          <a:bodyPr wrap="square">
            <a:noAutofit/>
          </a:bodyPr>
          <a:lstStyle/>
          <a:p>
            <a:pPr>
              <a:buClr>
                <a:srgbClr val="FDB813"/>
              </a:buClr>
            </a:pPr>
            <a:r>
              <a:rPr lang="en-US" sz="2400" dirty="0"/>
              <a:t>When two water molecules are split, they form four protons (or hydrogen ions, 4H</a:t>
            </a:r>
            <a:r>
              <a:rPr lang="en-US" sz="2400" baseline="30000" dirty="0"/>
              <a:t>+</a:t>
            </a:r>
            <a:r>
              <a:rPr lang="en-US" sz="2400" dirty="0"/>
              <a:t>), four electrons (4e</a:t>
            </a:r>
            <a:r>
              <a:rPr lang="en-US" sz="2400" baseline="30000" dirty="0"/>
              <a:t>–</a:t>
            </a:r>
            <a:r>
              <a:rPr lang="en-US" sz="2400" dirty="0"/>
              <a:t>) and oxygen (O</a:t>
            </a:r>
            <a:r>
              <a:rPr lang="en-US" sz="2400" baseline="-25000" dirty="0"/>
              <a:t>2</a:t>
            </a:r>
            <a:r>
              <a:rPr lang="en-US" sz="2400" dirty="0"/>
              <a:t> ).</a:t>
            </a:r>
          </a:p>
          <a:p>
            <a:pPr>
              <a:buClr>
                <a:srgbClr val="FDB813"/>
              </a:buClr>
            </a:pPr>
            <a:r>
              <a:rPr lang="en-US" sz="2400" dirty="0"/>
              <a:t>Two of the electrons from the splitting of water replace the electrons lost by chlorophyll.</a:t>
            </a:r>
          </a:p>
          <a:p>
            <a:pPr>
              <a:buClr>
                <a:srgbClr val="FDB813"/>
              </a:buClr>
            </a:pPr>
            <a:r>
              <a:rPr lang="en-US" sz="2400" dirty="0"/>
              <a:t>The protons formed by the splitting of water are pumped into the thylakoid. </a:t>
            </a:r>
          </a:p>
          <a:p>
            <a:pPr>
              <a:buClr>
                <a:srgbClr val="FDB813"/>
              </a:buClr>
            </a:pPr>
            <a:r>
              <a:rPr lang="en-US" sz="2400" dirty="0"/>
              <a:t>The hydrogen ions (protons) flow along the concentration gradient and pass back out of the thylakoid. </a:t>
            </a:r>
          </a:p>
          <a:p>
            <a:pPr>
              <a:buClr>
                <a:srgbClr val="FDB813"/>
              </a:buClr>
            </a:pPr>
            <a:r>
              <a:rPr lang="en-US" sz="2400" dirty="0"/>
              <a:t>The enzyme ATP synthase uses the energy from the flow of hydrogen ions to convert ADP and phosphate to ATP.</a:t>
            </a:r>
          </a:p>
        </p:txBody>
      </p:sp>
    </p:spTree>
    <p:extLst>
      <p:ext uri="{BB962C8B-B14F-4D97-AF65-F5344CB8AC3E}">
        <p14:creationId xmlns:p14="http://schemas.microsoft.com/office/powerpoint/2010/main" val="4056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A11C-81EE-9FE3-0942-8F6C2ECED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18C7F-C845-A891-97B1-D7CCCA29EE62}"/>
              </a:ext>
            </a:extLst>
          </p:cNvPr>
          <p:cNvSpPr>
            <a:spLocks noGrp="1"/>
          </p:cNvSpPr>
          <p:nvPr>
            <p:ph type="title"/>
          </p:nvPr>
        </p:nvSpPr>
        <p:spPr/>
        <p:txBody>
          <a:bodyPr wrap="none" anchor="ctr" anchorCtr="0"/>
          <a:lstStyle/>
          <a:p>
            <a:r>
              <a:rPr lang="en-US" b="1" dirty="0">
                <a:solidFill>
                  <a:srgbClr val="446AA6"/>
                </a:solidFill>
              </a:rPr>
              <a:t>Electron flow: the non-cyclic pathway</a:t>
            </a:r>
            <a:endParaRPr lang="en-IE" b="1" dirty="0">
              <a:solidFill>
                <a:srgbClr val="446AA6"/>
              </a:solidFill>
            </a:endParaRPr>
          </a:p>
        </p:txBody>
      </p:sp>
      <p:pic>
        <p:nvPicPr>
          <p:cNvPr id="4" name="Picture 3">
            <a:extLst>
              <a:ext uri="{FF2B5EF4-FFF2-40B4-BE49-F238E27FC236}">
                <a16:creationId xmlns:a16="http://schemas.microsoft.com/office/drawing/2014/main" id="{471BF4DB-A2D5-4393-6EE5-FBC67B6C94D1}"/>
              </a:ext>
            </a:extLst>
          </p:cNvPr>
          <p:cNvPicPr>
            <a:picLocks noChangeAspect="1"/>
          </p:cNvPicPr>
          <p:nvPr/>
        </p:nvPicPr>
        <p:blipFill>
          <a:blip r:embed="rId2"/>
          <a:stretch>
            <a:fillRect/>
          </a:stretch>
        </p:blipFill>
        <p:spPr>
          <a:xfrm>
            <a:off x="966071" y="923575"/>
            <a:ext cx="10259857" cy="5010849"/>
          </a:xfrm>
          <a:prstGeom prst="rect">
            <a:avLst/>
          </a:prstGeom>
        </p:spPr>
      </p:pic>
    </p:spTree>
    <p:extLst>
      <p:ext uri="{BB962C8B-B14F-4D97-AF65-F5344CB8AC3E}">
        <p14:creationId xmlns:p14="http://schemas.microsoft.com/office/powerpoint/2010/main" val="3156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6CD1-5ECC-EF89-0A00-F04F9FA37D5E}"/>
              </a:ext>
            </a:extLst>
          </p:cNvPr>
          <p:cNvSpPr>
            <a:spLocks noGrp="1"/>
          </p:cNvSpPr>
          <p:nvPr>
            <p:ph type="title"/>
          </p:nvPr>
        </p:nvSpPr>
        <p:spPr/>
        <p:txBody>
          <a:bodyPr wrap="none" anchor="ctr" anchorCtr="0"/>
          <a:lstStyle/>
          <a:p>
            <a:r>
              <a:rPr lang="en-US" b="1" dirty="0">
                <a:solidFill>
                  <a:srgbClr val="446AA6"/>
                </a:solidFill>
              </a:rPr>
              <a:t>Photosynthesis as an anabolic process</a:t>
            </a:r>
            <a:endParaRPr lang="en-IE" b="1" dirty="0">
              <a:solidFill>
                <a:srgbClr val="446AA6"/>
              </a:solidFill>
            </a:endParaRPr>
          </a:p>
        </p:txBody>
      </p:sp>
      <p:sp>
        <p:nvSpPr>
          <p:cNvPr id="3" name="Content Placeholder 2">
            <a:extLst>
              <a:ext uri="{FF2B5EF4-FFF2-40B4-BE49-F238E27FC236}">
                <a16:creationId xmlns:a16="http://schemas.microsoft.com/office/drawing/2014/main" id="{03CFB844-E918-D860-D57F-C08F4345CCD0}"/>
              </a:ext>
            </a:extLst>
          </p:cNvPr>
          <p:cNvSpPr>
            <a:spLocks noGrp="1"/>
          </p:cNvSpPr>
          <p:nvPr>
            <p:ph idx="1"/>
          </p:nvPr>
        </p:nvSpPr>
        <p:spPr>
          <a:xfrm>
            <a:off x="138320" y="1041748"/>
            <a:ext cx="3947906" cy="4520749"/>
          </a:xfrm>
        </p:spPr>
        <p:txBody>
          <a:bodyPr wrap="square">
            <a:noAutofit/>
          </a:bodyPr>
          <a:lstStyle/>
          <a:p>
            <a:pPr>
              <a:buClr>
                <a:srgbClr val="FDB813"/>
              </a:buClr>
            </a:pPr>
            <a:r>
              <a:rPr lang="en-US" sz="2400" dirty="0"/>
              <a:t>Photosynthesis is the process by which plants produce glucose and oxygen using carbon dioxide and water in the presence of chlorophyll.</a:t>
            </a:r>
          </a:p>
          <a:p>
            <a:pPr>
              <a:buClr>
                <a:srgbClr val="FDB813"/>
              </a:buClr>
            </a:pPr>
            <a:r>
              <a:rPr lang="en-US" sz="2400" dirty="0"/>
              <a:t>Photosynthesis is classified as an anabolic process because it uses (light) energy to convert smaller molecules (carbon dioxide and water) into larger molecules (glucose).</a:t>
            </a:r>
          </a:p>
          <a:p>
            <a:pPr marL="0" indent="0">
              <a:buClr>
                <a:srgbClr val="FDB813"/>
              </a:buClr>
              <a:buNone/>
            </a:pPr>
            <a:endParaRPr lang="en-US" sz="2400" dirty="0"/>
          </a:p>
        </p:txBody>
      </p:sp>
      <p:pic>
        <p:nvPicPr>
          <p:cNvPr id="5" name="Picture 4">
            <a:extLst>
              <a:ext uri="{FF2B5EF4-FFF2-40B4-BE49-F238E27FC236}">
                <a16:creationId xmlns:a16="http://schemas.microsoft.com/office/drawing/2014/main" id="{1C79C644-B124-40C0-A2D5-525A459BA234}"/>
              </a:ext>
            </a:extLst>
          </p:cNvPr>
          <p:cNvPicPr>
            <a:picLocks noChangeAspect="1"/>
          </p:cNvPicPr>
          <p:nvPr/>
        </p:nvPicPr>
        <p:blipFill>
          <a:blip r:embed="rId2"/>
          <a:stretch>
            <a:fillRect/>
          </a:stretch>
        </p:blipFill>
        <p:spPr>
          <a:xfrm>
            <a:off x="4286748" y="2471661"/>
            <a:ext cx="7766932" cy="1914678"/>
          </a:xfrm>
          <a:prstGeom prst="rect">
            <a:avLst/>
          </a:prstGeom>
        </p:spPr>
      </p:pic>
    </p:spTree>
    <p:extLst>
      <p:ext uri="{BB962C8B-B14F-4D97-AF65-F5344CB8AC3E}">
        <p14:creationId xmlns:p14="http://schemas.microsoft.com/office/powerpoint/2010/main" val="35454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1072-E40E-0A55-246A-783CE2F32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41BC2-BA28-703C-D15C-925515721F30}"/>
              </a:ext>
            </a:extLst>
          </p:cNvPr>
          <p:cNvSpPr>
            <a:spLocks noGrp="1"/>
          </p:cNvSpPr>
          <p:nvPr>
            <p:ph type="title"/>
          </p:nvPr>
        </p:nvSpPr>
        <p:spPr/>
        <p:txBody>
          <a:bodyPr wrap="none" anchor="ctr" anchorCtr="0"/>
          <a:lstStyle/>
          <a:p>
            <a:r>
              <a:rPr lang="en-US" b="1" dirty="0">
                <a:solidFill>
                  <a:srgbClr val="446AA6"/>
                </a:solidFill>
              </a:rPr>
              <a:t>Electron flow: the non-cyclic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40CD68C4-6F2C-48CC-D445-B782E2F9D3BB}"/>
              </a:ext>
            </a:extLst>
          </p:cNvPr>
          <p:cNvSpPr>
            <a:spLocks noGrp="1"/>
          </p:cNvSpPr>
          <p:nvPr>
            <p:ph idx="1"/>
          </p:nvPr>
        </p:nvSpPr>
        <p:spPr>
          <a:xfrm>
            <a:off x="138319" y="1041748"/>
            <a:ext cx="11291681" cy="4520749"/>
          </a:xfrm>
        </p:spPr>
        <p:txBody>
          <a:bodyPr wrap="square">
            <a:noAutofit/>
          </a:bodyPr>
          <a:lstStyle/>
          <a:p>
            <a:pPr marL="0" indent="0">
              <a:buClr>
                <a:srgbClr val="FDB813"/>
              </a:buClr>
              <a:buNone/>
            </a:pPr>
            <a:r>
              <a:rPr lang="en-US" sz="2400" b="1" dirty="0">
                <a:solidFill>
                  <a:srgbClr val="0081BE"/>
                </a:solidFill>
              </a:rPr>
              <a:t>Oxygen gas formed by the splitting of water is used in one of two ways:</a:t>
            </a:r>
          </a:p>
          <a:p>
            <a:pPr lvl="1">
              <a:buClr>
                <a:srgbClr val="FDB813"/>
              </a:buClr>
            </a:pPr>
            <a:r>
              <a:rPr lang="en-US" dirty="0"/>
              <a:t>Some is released out into the atmosphere.</a:t>
            </a:r>
          </a:p>
          <a:p>
            <a:pPr lvl="1">
              <a:buClr>
                <a:srgbClr val="FDB813"/>
              </a:buClr>
            </a:pPr>
            <a:r>
              <a:rPr lang="en-US" dirty="0"/>
              <a:t>Some is used internally in the plant in respiration.</a:t>
            </a:r>
          </a:p>
          <a:p>
            <a:pPr>
              <a:buClr>
                <a:srgbClr val="FDB813"/>
              </a:buClr>
            </a:pPr>
            <a:r>
              <a:rPr lang="en-US" sz="2400" dirty="0"/>
              <a:t>When the electrons reach the end of the electron transport chain, they combine with NADP</a:t>
            </a:r>
            <a:r>
              <a:rPr lang="en-US" sz="2400" baseline="30000" dirty="0"/>
              <a:t>+</a:t>
            </a:r>
            <a:r>
              <a:rPr lang="en-US" sz="2400" dirty="0"/>
              <a:t> and a hydrogen ion to form NADPH.</a:t>
            </a:r>
          </a:p>
        </p:txBody>
      </p:sp>
    </p:spTree>
    <p:extLst>
      <p:ext uri="{BB962C8B-B14F-4D97-AF65-F5344CB8AC3E}">
        <p14:creationId xmlns:p14="http://schemas.microsoft.com/office/powerpoint/2010/main" val="306451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1AE66-D087-2A29-1F63-6722423F6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99DD1-EA2E-5B70-4234-DB10F4E62AD8}"/>
              </a:ext>
            </a:extLst>
          </p:cNvPr>
          <p:cNvSpPr>
            <a:spLocks noGrp="1"/>
          </p:cNvSpPr>
          <p:nvPr>
            <p:ph type="title"/>
          </p:nvPr>
        </p:nvSpPr>
        <p:spPr/>
        <p:txBody>
          <a:bodyPr wrap="none" anchor="ctr" anchorCtr="0"/>
          <a:lstStyle/>
          <a:p>
            <a:r>
              <a:rPr lang="en-US" b="1" dirty="0">
                <a:solidFill>
                  <a:srgbClr val="446AA6"/>
                </a:solidFill>
              </a:rPr>
              <a:t>Why is it called a non-cyclic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54DA73E5-03E6-F8B5-307E-AE4D476F3A9D}"/>
              </a:ext>
            </a:extLst>
          </p:cNvPr>
          <p:cNvSpPr>
            <a:spLocks noGrp="1"/>
          </p:cNvSpPr>
          <p:nvPr>
            <p:ph idx="1"/>
          </p:nvPr>
        </p:nvSpPr>
        <p:spPr>
          <a:xfrm>
            <a:off x="138319" y="1041748"/>
            <a:ext cx="11291681" cy="4520749"/>
          </a:xfrm>
        </p:spPr>
        <p:txBody>
          <a:bodyPr wrap="square">
            <a:noAutofit/>
          </a:bodyPr>
          <a:lstStyle/>
          <a:p>
            <a:pPr>
              <a:buClr>
                <a:srgbClr val="FDB813"/>
              </a:buClr>
            </a:pPr>
            <a:r>
              <a:rPr lang="en-US" sz="2400" dirty="0"/>
              <a:t>In this pathway, the electrons start with water and end up in NADPH. </a:t>
            </a:r>
          </a:p>
          <a:p>
            <a:pPr>
              <a:buClr>
                <a:srgbClr val="FDB813"/>
              </a:buClr>
            </a:pPr>
            <a:r>
              <a:rPr lang="en-US" sz="2400" dirty="0"/>
              <a:t>The electrons do not return or recycle back to water. </a:t>
            </a:r>
          </a:p>
          <a:p>
            <a:pPr>
              <a:buClr>
                <a:srgbClr val="FDB813"/>
              </a:buClr>
            </a:pPr>
            <a:r>
              <a:rPr lang="en-US" sz="2400" dirty="0"/>
              <a:t>For this reason, this pathway is called a non-cyclic pathway.</a:t>
            </a:r>
          </a:p>
        </p:txBody>
      </p:sp>
    </p:spTree>
    <p:extLst>
      <p:ext uri="{BB962C8B-B14F-4D97-AF65-F5344CB8AC3E}">
        <p14:creationId xmlns:p14="http://schemas.microsoft.com/office/powerpoint/2010/main" val="6628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CF4B4-2595-7CB6-6C6F-69EB0F1B4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1BFC5-66C8-160E-D459-09C328662B8A}"/>
              </a:ext>
            </a:extLst>
          </p:cNvPr>
          <p:cNvSpPr>
            <a:spLocks noGrp="1"/>
          </p:cNvSpPr>
          <p:nvPr>
            <p:ph type="title"/>
          </p:nvPr>
        </p:nvSpPr>
        <p:spPr/>
        <p:txBody>
          <a:bodyPr wrap="none" anchor="ctr" anchorCtr="0"/>
          <a:lstStyle/>
          <a:p>
            <a:r>
              <a:rPr lang="en-US" b="1" dirty="0">
                <a:solidFill>
                  <a:srgbClr val="446AA6"/>
                </a:solidFill>
              </a:rPr>
              <a:t>Electron flow: the 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20D6BC0B-8199-9597-0FD5-FFE69E88F6F6}"/>
              </a:ext>
            </a:extLst>
          </p:cNvPr>
          <p:cNvSpPr>
            <a:spLocks noGrp="1"/>
          </p:cNvSpPr>
          <p:nvPr>
            <p:ph idx="1"/>
          </p:nvPr>
        </p:nvSpPr>
        <p:spPr>
          <a:xfrm>
            <a:off x="138320" y="1041749"/>
            <a:ext cx="5281406" cy="3816002"/>
          </a:xfrm>
        </p:spPr>
        <p:txBody>
          <a:bodyPr wrap="square">
            <a:noAutofit/>
          </a:bodyPr>
          <a:lstStyle/>
          <a:p>
            <a:pPr>
              <a:buClr>
                <a:srgbClr val="FDB813"/>
              </a:buClr>
            </a:pPr>
            <a:r>
              <a:rPr lang="en-US" sz="2400" dirty="0"/>
              <a:t>The energised electrons pass from the electron acceptor to a series of other electron acceptors.</a:t>
            </a:r>
          </a:p>
          <a:p>
            <a:pPr>
              <a:buClr>
                <a:srgbClr val="FDB813"/>
              </a:buClr>
            </a:pPr>
            <a:r>
              <a:rPr lang="en-US" sz="2400" dirty="0"/>
              <a:t>Eventually the electrons are passed back again to the chlorophyll molecule.</a:t>
            </a:r>
          </a:p>
          <a:p>
            <a:pPr>
              <a:buClr>
                <a:srgbClr val="FDB813"/>
              </a:buClr>
            </a:pPr>
            <a:r>
              <a:rPr lang="en-US" sz="2400" dirty="0"/>
              <a:t>When the electrons travel in this way, they lose energy. The energy they release is trapped by ADP and a phosphate and is used to form ATP.</a:t>
            </a:r>
          </a:p>
        </p:txBody>
      </p:sp>
      <p:pic>
        <p:nvPicPr>
          <p:cNvPr id="5" name="Picture 4">
            <a:extLst>
              <a:ext uri="{FF2B5EF4-FFF2-40B4-BE49-F238E27FC236}">
                <a16:creationId xmlns:a16="http://schemas.microsoft.com/office/drawing/2014/main" id="{70E6C9E7-BD7D-9E9B-77DB-5FD031276DFC}"/>
              </a:ext>
            </a:extLst>
          </p:cNvPr>
          <p:cNvPicPr>
            <a:picLocks noChangeAspect="1"/>
          </p:cNvPicPr>
          <p:nvPr/>
        </p:nvPicPr>
        <p:blipFill>
          <a:blip r:embed="rId2"/>
          <a:stretch>
            <a:fillRect/>
          </a:stretch>
        </p:blipFill>
        <p:spPr>
          <a:xfrm>
            <a:off x="5620229" y="871180"/>
            <a:ext cx="6458851" cy="5115639"/>
          </a:xfrm>
          <a:prstGeom prst="rect">
            <a:avLst/>
          </a:prstGeom>
        </p:spPr>
      </p:pic>
    </p:spTree>
    <p:extLst>
      <p:ext uri="{BB962C8B-B14F-4D97-AF65-F5344CB8AC3E}">
        <p14:creationId xmlns:p14="http://schemas.microsoft.com/office/powerpoint/2010/main" val="7619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2258-53C1-03F0-10AE-60CF8DC50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422-B8B4-8182-9C33-FBB0E805B45F}"/>
              </a:ext>
            </a:extLst>
          </p:cNvPr>
          <p:cNvSpPr>
            <a:spLocks noGrp="1"/>
          </p:cNvSpPr>
          <p:nvPr>
            <p:ph type="title"/>
          </p:nvPr>
        </p:nvSpPr>
        <p:spPr/>
        <p:txBody>
          <a:bodyPr wrap="none" anchor="ctr" anchorCtr="0"/>
          <a:lstStyle/>
          <a:p>
            <a:r>
              <a:rPr lang="en-US" b="1" dirty="0">
                <a:solidFill>
                  <a:srgbClr val="446AA6"/>
                </a:solidFill>
              </a:rPr>
              <a:t>Why is it called a cyclic pathway?</a:t>
            </a:r>
            <a:endParaRPr lang="en-IE" b="1" dirty="0">
              <a:solidFill>
                <a:srgbClr val="446AA6"/>
              </a:solidFill>
            </a:endParaRPr>
          </a:p>
        </p:txBody>
      </p:sp>
      <p:sp>
        <p:nvSpPr>
          <p:cNvPr id="3" name="Content Placeholder 2">
            <a:extLst>
              <a:ext uri="{FF2B5EF4-FFF2-40B4-BE49-F238E27FC236}">
                <a16:creationId xmlns:a16="http://schemas.microsoft.com/office/drawing/2014/main" id="{6DDE8357-66D2-A66A-A10A-B7CD8D4F706E}"/>
              </a:ext>
            </a:extLst>
          </p:cNvPr>
          <p:cNvSpPr>
            <a:spLocks noGrp="1"/>
          </p:cNvSpPr>
          <p:nvPr>
            <p:ph idx="1"/>
          </p:nvPr>
        </p:nvSpPr>
        <p:spPr>
          <a:xfrm>
            <a:off x="138320" y="1041749"/>
            <a:ext cx="11101180" cy="3816002"/>
          </a:xfrm>
        </p:spPr>
        <p:txBody>
          <a:bodyPr wrap="square">
            <a:noAutofit/>
          </a:bodyPr>
          <a:lstStyle/>
          <a:p>
            <a:pPr>
              <a:buClr>
                <a:srgbClr val="FDB813"/>
              </a:buClr>
            </a:pPr>
            <a:r>
              <a:rPr lang="en-US" sz="2400" dirty="0"/>
              <a:t>This pathway is said to be cyclic, because the electrons flow from chlorophyll to the electron acceptors and back again to chlorophyll.</a:t>
            </a:r>
          </a:p>
          <a:p>
            <a:pPr marL="0" indent="0">
              <a:buClr>
                <a:srgbClr val="FDB813"/>
              </a:buClr>
              <a:buNone/>
            </a:pPr>
            <a:r>
              <a:rPr lang="en-US" sz="2400" b="1" dirty="0">
                <a:solidFill>
                  <a:srgbClr val="0081BE"/>
                </a:solidFill>
              </a:rPr>
              <a:t>The end-products of the light-dependent reactions stage are: </a:t>
            </a:r>
          </a:p>
          <a:p>
            <a:pPr lvl="1">
              <a:buClr>
                <a:srgbClr val="FDB813"/>
              </a:buClr>
            </a:pPr>
            <a:r>
              <a:rPr lang="en-US" dirty="0"/>
              <a:t>ATP</a:t>
            </a:r>
          </a:p>
          <a:p>
            <a:pPr lvl="1">
              <a:buClr>
                <a:srgbClr val="FDB813"/>
              </a:buClr>
            </a:pPr>
            <a:r>
              <a:rPr lang="en-US" dirty="0"/>
              <a:t>NADPH</a:t>
            </a:r>
          </a:p>
          <a:p>
            <a:pPr lvl="1">
              <a:buClr>
                <a:srgbClr val="FDB813"/>
              </a:buClr>
            </a:pPr>
            <a:r>
              <a:rPr lang="en-US" dirty="0"/>
              <a:t>Oxygen</a:t>
            </a:r>
          </a:p>
        </p:txBody>
      </p:sp>
    </p:spTree>
    <p:extLst>
      <p:ext uri="{BB962C8B-B14F-4D97-AF65-F5344CB8AC3E}">
        <p14:creationId xmlns:p14="http://schemas.microsoft.com/office/powerpoint/2010/main" val="16765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08400-E4DE-381E-CC51-0147AD475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82304-A7AA-E5D3-B5BD-8F6D996EE55C}"/>
              </a:ext>
            </a:extLst>
          </p:cNvPr>
          <p:cNvSpPr>
            <a:spLocks noGrp="1"/>
          </p:cNvSpPr>
          <p:nvPr>
            <p:ph type="title"/>
          </p:nvPr>
        </p:nvSpPr>
        <p:spPr>
          <a:xfrm>
            <a:off x="112920" y="186532"/>
            <a:ext cx="11552582" cy="1223168"/>
          </a:xfrm>
        </p:spPr>
        <p:txBody>
          <a:bodyPr wrap="none" anchor="ctr" anchorCtr="0"/>
          <a:lstStyle/>
          <a:p>
            <a:r>
              <a:rPr lang="en-US" b="1" dirty="0">
                <a:solidFill>
                  <a:srgbClr val="446AA6"/>
                </a:solidFill>
              </a:rPr>
              <a:t>The end-products of the </a:t>
            </a:r>
            <a:br>
              <a:rPr lang="en-US" b="1" dirty="0">
                <a:solidFill>
                  <a:srgbClr val="446AA6"/>
                </a:solidFill>
              </a:rPr>
            </a:br>
            <a:r>
              <a:rPr lang="en-US" b="1" dirty="0">
                <a:solidFill>
                  <a:srgbClr val="446AA6"/>
                </a:solidFill>
              </a:rPr>
              <a:t>light-dependent reactions (light stage) </a:t>
            </a:r>
            <a:endParaRPr lang="en-IE" b="1" dirty="0">
              <a:solidFill>
                <a:srgbClr val="446AA6"/>
              </a:solidFill>
            </a:endParaRPr>
          </a:p>
        </p:txBody>
      </p:sp>
      <p:pic>
        <p:nvPicPr>
          <p:cNvPr id="5" name="Picture 4">
            <a:extLst>
              <a:ext uri="{FF2B5EF4-FFF2-40B4-BE49-F238E27FC236}">
                <a16:creationId xmlns:a16="http://schemas.microsoft.com/office/drawing/2014/main" id="{F68A3AF2-C6CF-E2E6-FBB9-F81CBF826B4E}"/>
              </a:ext>
            </a:extLst>
          </p:cNvPr>
          <p:cNvPicPr>
            <a:picLocks noChangeAspect="1"/>
          </p:cNvPicPr>
          <p:nvPr/>
        </p:nvPicPr>
        <p:blipFill>
          <a:blip r:embed="rId2"/>
          <a:stretch>
            <a:fillRect/>
          </a:stretch>
        </p:blipFill>
        <p:spPr>
          <a:xfrm>
            <a:off x="1599572" y="2385867"/>
            <a:ext cx="8992855" cy="2086266"/>
          </a:xfrm>
          <a:prstGeom prst="rect">
            <a:avLst/>
          </a:prstGeom>
        </p:spPr>
      </p:pic>
    </p:spTree>
    <p:extLst>
      <p:ext uri="{BB962C8B-B14F-4D97-AF65-F5344CB8AC3E}">
        <p14:creationId xmlns:p14="http://schemas.microsoft.com/office/powerpoint/2010/main" val="32832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1F662-18B0-59EA-55B1-CA9C94BFB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E5BE7-46ED-155D-F37D-DC61C1279DD9}"/>
              </a:ext>
            </a:extLst>
          </p:cNvPr>
          <p:cNvSpPr>
            <a:spLocks noGrp="1"/>
          </p:cNvSpPr>
          <p:nvPr>
            <p:ph type="title"/>
          </p:nvPr>
        </p:nvSpPr>
        <p:spPr/>
        <p:txBody>
          <a:bodyPr wrap="none" anchor="ctr" anchorCtr="0"/>
          <a:lstStyle/>
          <a:p>
            <a:r>
              <a:rPr lang="en-US" b="1" dirty="0">
                <a:solidFill>
                  <a:srgbClr val="446AA6"/>
                </a:solidFill>
              </a:rPr>
              <a:t>Light-independent reactions (the dark stage)</a:t>
            </a:r>
            <a:endParaRPr lang="en-IE" b="1" dirty="0">
              <a:solidFill>
                <a:srgbClr val="446AA6"/>
              </a:solidFill>
            </a:endParaRPr>
          </a:p>
        </p:txBody>
      </p:sp>
      <p:sp>
        <p:nvSpPr>
          <p:cNvPr id="3" name="Content Placeholder 2">
            <a:extLst>
              <a:ext uri="{FF2B5EF4-FFF2-40B4-BE49-F238E27FC236}">
                <a16:creationId xmlns:a16="http://schemas.microsoft.com/office/drawing/2014/main" id="{AAAADCA1-E7D6-3BD8-759D-B0D3C6091788}"/>
              </a:ext>
            </a:extLst>
          </p:cNvPr>
          <p:cNvSpPr>
            <a:spLocks noGrp="1"/>
          </p:cNvSpPr>
          <p:nvPr>
            <p:ph idx="1"/>
          </p:nvPr>
        </p:nvSpPr>
        <p:spPr>
          <a:xfrm>
            <a:off x="138320" y="1041749"/>
            <a:ext cx="6100555" cy="3816002"/>
          </a:xfrm>
        </p:spPr>
        <p:txBody>
          <a:bodyPr wrap="square">
            <a:noAutofit/>
          </a:bodyPr>
          <a:lstStyle/>
          <a:p>
            <a:pPr>
              <a:buClr>
                <a:srgbClr val="FDB813"/>
              </a:buClr>
            </a:pPr>
            <a:r>
              <a:rPr lang="en-US" sz="2400" dirty="0"/>
              <a:t>The light-independent reactions take place in the stroma of the chloroplast.</a:t>
            </a:r>
          </a:p>
          <a:p>
            <a:pPr>
              <a:buClr>
                <a:srgbClr val="FDB813"/>
              </a:buClr>
            </a:pPr>
            <a:r>
              <a:rPr lang="en-US" sz="2400" dirty="0"/>
              <a:t>The light-independent reactions are controlled by enzymes. This means that they are affected by temperature.</a:t>
            </a:r>
          </a:p>
          <a:p>
            <a:pPr>
              <a:buClr>
                <a:srgbClr val="FDB813"/>
              </a:buClr>
            </a:pPr>
            <a:r>
              <a:rPr lang="en-US" sz="2400" dirty="0"/>
              <a:t>Carbon dioxide enters the chloroplast (by diffusion).</a:t>
            </a:r>
          </a:p>
          <a:p>
            <a:pPr>
              <a:buClr>
                <a:srgbClr val="FDB813"/>
              </a:buClr>
            </a:pPr>
            <a:r>
              <a:rPr lang="en-US" sz="2400" dirty="0"/>
              <a:t>Hydrogen ions (or protons, H</a:t>
            </a:r>
            <a:r>
              <a:rPr lang="en-US" sz="2400" baseline="30000" dirty="0"/>
              <a:t>+</a:t>
            </a:r>
            <a:r>
              <a:rPr lang="en-US" sz="2400" dirty="0"/>
              <a:t>) and electrons are released from NADPH and used to reduce (convert) carbon dioxide to glucose.</a:t>
            </a:r>
          </a:p>
          <a:p>
            <a:pPr>
              <a:buClr>
                <a:srgbClr val="FDB813"/>
              </a:buClr>
            </a:pPr>
            <a:r>
              <a:rPr lang="en-US" sz="2400" dirty="0"/>
              <a:t>The energy to form glucose comes from the conversion of ATP to ADP and phosphate.</a:t>
            </a:r>
          </a:p>
          <a:p>
            <a:pPr>
              <a:buClr>
                <a:srgbClr val="FDB813"/>
              </a:buClr>
            </a:pPr>
            <a:endParaRPr lang="en-US" sz="2400" dirty="0"/>
          </a:p>
          <a:p>
            <a:pPr>
              <a:buClr>
                <a:srgbClr val="FDB813"/>
              </a:buClr>
            </a:pPr>
            <a:endParaRPr lang="en-US" sz="2400" dirty="0"/>
          </a:p>
        </p:txBody>
      </p:sp>
      <p:pic>
        <p:nvPicPr>
          <p:cNvPr id="7" name="Picture 6">
            <a:extLst>
              <a:ext uri="{FF2B5EF4-FFF2-40B4-BE49-F238E27FC236}">
                <a16:creationId xmlns:a16="http://schemas.microsoft.com/office/drawing/2014/main" id="{59F3F652-24BA-0EF7-F545-4AB5CD4613DF}"/>
              </a:ext>
            </a:extLst>
          </p:cNvPr>
          <p:cNvPicPr>
            <a:picLocks noChangeAspect="1"/>
          </p:cNvPicPr>
          <p:nvPr/>
        </p:nvPicPr>
        <p:blipFill>
          <a:blip r:embed="rId2"/>
          <a:stretch>
            <a:fillRect/>
          </a:stretch>
        </p:blipFill>
        <p:spPr>
          <a:xfrm>
            <a:off x="6171580" y="1136999"/>
            <a:ext cx="5882099" cy="3538880"/>
          </a:xfrm>
          <a:prstGeom prst="rect">
            <a:avLst/>
          </a:prstGeom>
        </p:spPr>
      </p:pic>
    </p:spTree>
    <p:extLst>
      <p:ext uri="{BB962C8B-B14F-4D97-AF65-F5344CB8AC3E}">
        <p14:creationId xmlns:p14="http://schemas.microsoft.com/office/powerpoint/2010/main" val="28755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C1D8-2B1A-E97B-942E-93D0955D6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63909-ADCF-551C-4EBC-4E9E50CF87AD}"/>
              </a:ext>
            </a:extLst>
          </p:cNvPr>
          <p:cNvSpPr>
            <a:spLocks noGrp="1"/>
          </p:cNvSpPr>
          <p:nvPr>
            <p:ph type="title"/>
          </p:nvPr>
        </p:nvSpPr>
        <p:spPr>
          <a:xfrm>
            <a:off x="112920" y="186532"/>
            <a:ext cx="11552582" cy="1261268"/>
          </a:xfrm>
        </p:spPr>
        <p:txBody>
          <a:bodyPr wrap="none" anchor="ctr" anchorCtr="0"/>
          <a:lstStyle/>
          <a:p>
            <a:r>
              <a:rPr lang="en-US" b="1" dirty="0">
                <a:solidFill>
                  <a:srgbClr val="446AA6"/>
                </a:solidFill>
              </a:rPr>
              <a:t>The end-products of the </a:t>
            </a:r>
            <a:br>
              <a:rPr lang="en-US" b="1" dirty="0">
                <a:solidFill>
                  <a:srgbClr val="446AA6"/>
                </a:solidFill>
              </a:rPr>
            </a:br>
            <a:r>
              <a:rPr lang="en-US" b="1" dirty="0">
                <a:solidFill>
                  <a:srgbClr val="446AA6"/>
                </a:solidFill>
              </a:rPr>
              <a:t>light-independent reactions (dark stage) </a:t>
            </a:r>
            <a:endParaRPr lang="en-IE" b="1" dirty="0">
              <a:solidFill>
                <a:srgbClr val="446AA6"/>
              </a:solidFill>
            </a:endParaRPr>
          </a:p>
        </p:txBody>
      </p:sp>
      <p:sp>
        <p:nvSpPr>
          <p:cNvPr id="3" name="Content Placeholder 2">
            <a:extLst>
              <a:ext uri="{FF2B5EF4-FFF2-40B4-BE49-F238E27FC236}">
                <a16:creationId xmlns:a16="http://schemas.microsoft.com/office/drawing/2014/main" id="{8141390C-A32A-96C0-DC08-347E6B51A49F}"/>
              </a:ext>
            </a:extLst>
          </p:cNvPr>
          <p:cNvSpPr>
            <a:spLocks noGrp="1"/>
          </p:cNvSpPr>
          <p:nvPr>
            <p:ph idx="1"/>
          </p:nvPr>
        </p:nvSpPr>
        <p:spPr>
          <a:xfrm>
            <a:off x="138320" y="1514475"/>
            <a:ext cx="11663155" cy="1476375"/>
          </a:xfrm>
        </p:spPr>
        <p:txBody>
          <a:bodyPr wrap="square">
            <a:noAutofit/>
          </a:bodyPr>
          <a:lstStyle/>
          <a:p>
            <a:pPr>
              <a:buClr>
                <a:srgbClr val="FDB813"/>
              </a:buClr>
            </a:pPr>
            <a:r>
              <a:rPr lang="en-US" sz="2400" dirty="0"/>
              <a:t>Once NADPH transfers protons (H</a:t>
            </a:r>
            <a:r>
              <a:rPr lang="en-US" sz="2400" baseline="30000" dirty="0"/>
              <a:t>+</a:t>
            </a:r>
            <a:r>
              <a:rPr lang="en-US" sz="2400" dirty="0"/>
              <a:t>) and electrons into the dark stage, it returns to the light-dependent stage (light stage) as NADP</a:t>
            </a:r>
            <a:r>
              <a:rPr lang="en-US" sz="2400" baseline="30000" dirty="0"/>
              <a:t>+</a:t>
            </a:r>
            <a:r>
              <a:rPr lang="en-US" sz="2400" dirty="0"/>
              <a:t> to be reused.</a:t>
            </a:r>
          </a:p>
          <a:p>
            <a:pPr>
              <a:buClr>
                <a:srgbClr val="FDB813"/>
              </a:buClr>
            </a:pPr>
            <a:r>
              <a:rPr lang="en-US" sz="2400" dirty="0"/>
              <a:t>Once ATP supplies energy to the dark stage to form glucose, ADP returns to the light-dependent stage (light stage) to be reused.</a:t>
            </a:r>
          </a:p>
        </p:txBody>
      </p:sp>
      <p:pic>
        <p:nvPicPr>
          <p:cNvPr id="5" name="Picture 4">
            <a:extLst>
              <a:ext uri="{FF2B5EF4-FFF2-40B4-BE49-F238E27FC236}">
                <a16:creationId xmlns:a16="http://schemas.microsoft.com/office/drawing/2014/main" id="{CF0C0F29-FC15-E857-5B07-58D348585B5F}"/>
              </a:ext>
            </a:extLst>
          </p:cNvPr>
          <p:cNvPicPr>
            <a:picLocks noChangeAspect="1"/>
          </p:cNvPicPr>
          <p:nvPr/>
        </p:nvPicPr>
        <p:blipFill>
          <a:blip r:embed="rId2"/>
          <a:stretch>
            <a:fillRect/>
          </a:stretch>
        </p:blipFill>
        <p:spPr>
          <a:xfrm>
            <a:off x="651835" y="3266785"/>
            <a:ext cx="8983329" cy="2076740"/>
          </a:xfrm>
          <a:prstGeom prst="rect">
            <a:avLst/>
          </a:prstGeom>
        </p:spPr>
      </p:pic>
    </p:spTree>
    <p:extLst>
      <p:ext uri="{BB962C8B-B14F-4D97-AF65-F5344CB8AC3E}">
        <p14:creationId xmlns:p14="http://schemas.microsoft.com/office/powerpoint/2010/main" val="31009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CB3E-613C-2193-A5F4-ADE1C9095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CAEB4-511A-8D39-DB46-3C8D8887FFC2}"/>
              </a:ext>
            </a:extLst>
          </p:cNvPr>
          <p:cNvSpPr>
            <a:spLocks noGrp="1"/>
          </p:cNvSpPr>
          <p:nvPr>
            <p:ph type="title"/>
          </p:nvPr>
        </p:nvSpPr>
        <p:spPr>
          <a:xfrm>
            <a:off x="112920" y="186532"/>
            <a:ext cx="11552582" cy="1261268"/>
          </a:xfrm>
        </p:spPr>
        <p:txBody>
          <a:bodyPr wrap="none" anchor="ctr" anchorCtr="0"/>
          <a:lstStyle/>
          <a:p>
            <a:r>
              <a:rPr lang="en-US" b="1" dirty="0">
                <a:solidFill>
                  <a:srgbClr val="446AA6"/>
                </a:solidFill>
              </a:rPr>
              <a:t>Connections between the light-dependent </a:t>
            </a:r>
            <a:br>
              <a:rPr lang="en-US" b="1" dirty="0">
                <a:solidFill>
                  <a:srgbClr val="446AA6"/>
                </a:solidFill>
              </a:rPr>
            </a:br>
            <a:r>
              <a:rPr lang="en-US" b="1" dirty="0">
                <a:solidFill>
                  <a:srgbClr val="446AA6"/>
                </a:solidFill>
              </a:rPr>
              <a:t>and light-independent reactions</a:t>
            </a:r>
            <a:endParaRPr lang="en-IE" b="1" dirty="0">
              <a:solidFill>
                <a:srgbClr val="446AA6"/>
              </a:solidFill>
            </a:endParaRPr>
          </a:p>
        </p:txBody>
      </p:sp>
      <p:pic>
        <p:nvPicPr>
          <p:cNvPr id="8" name="Picture 7">
            <a:extLst>
              <a:ext uri="{FF2B5EF4-FFF2-40B4-BE49-F238E27FC236}">
                <a16:creationId xmlns:a16="http://schemas.microsoft.com/office/drawing/2014/main" id="{7F285C8C-4A82-ED81-810D-B15ECB9E84AA}"/>
              </a:ext>
            </a:extLst>
          </p:cNvPr>
          <p:cNvPicPr>
            <a:picLocks noChangeAspect="1"/>
          </p:cNvPicPr>
          <p:nvPr/>
        </p:nvPicPr>
        <p:blipFill>
          <a:blip r:embed="rId2"/>
          <a:stretch>
            <a:fillRect/>
          </a:stretch>
        </p:blipFill>
        <p:spPr>
          <a:xfrm>
            <a:off x="2895339" y="1530802"/>
            <a:ext cx="6401321" cy="4556043"/>
          </a:xfrm>
          <a:prstGeom prst="rect">
            <a:avLst/>
          </a:prstGeom>
        </p:spPr>
      </p:pic>
    </p:spTree>
    <p:extLst>
      <p:ext uri="{BB962C8B-B14F-4D97-AF65-F5344CB8AC3E}">
        <p14:creationId xmlns:p14="http://schemas.microsoft.com/office/powerpoint/2010/main" val="19675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1C581-1862-9E3F-197D-CF6C15587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15234-178F-181F-178B-C0BFAFCDB1C8}"/>
              </a:ext>
            </a:extLst>
          </p:cNvPr>
          <p:cNvSpPr>
            <a:spLocks noGrp="1"/>
          </p:cNvSpPr>
          <p:nvPr>
            <p:ph type="title"/>
          </p:nvPr>
        </p:nvSpPr>
        <p:spPr>
          <a:xfrm>
            <a:off x="112920" y="186532"/>
            <a:ext cx="11552582" cy="1261268"/>
          </a:xfrm>
        </p:spPr>
        <p:txBody>
          <a:bodyPr wrap="none" anchor="ctr" anchorCtr="0"/>
          <a:lstStyle/>
          <a:p>
            <a:r>
              <a:rPr lang="en-US" b="1" dirty="0">
                <a:solidFill>
                  <a:srgbClr val="446AA6"/>
                </a:solidFill>
              </a:rPr>
              <a:t>The internal structure of a </a:t>
            </a:r>
            <a:br>
              <a:rPr lang="en-US" b="1" dirty="0">
                <a:solidFill>
                  <a:srgbClr val="446AA6"/>
                </a:solidFill>
              </a:rPr>
            </a:br>
            <a:r>
              <a:rPr lang="en-US" b="1" dirty="0">
                <a:solidFill>
                  <a:srgbClr val="446AA6"/>
                </a:solidFill>
              </a:rPr>
              <a:t>chloroplast facilitates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9B4F3462-A968-7A8F-F608-87D930B5C33F}"/>
              </a:ext>
            </a:extLst>
          </p:cNvPr>
          <p:cNvSpPr>
            <a:spLocks noGrp="1"/>
          </p:cNvSpPr>
          <p:nvPr>
            <p:ph idx="1"/>
          </p:nvPr>
        </p:nvSpPr>
        <p:spPr>
          <a:xfrm>
            <a:off x="138320" y="1514475"/>
            <a:ext cx="11663155" cy="3952875"/>
          </a:xfrm>
        </p:spPr>
        <p:txBody>
          <a:bodyPr wrap="square">
            <a:noAutofit/>
          </a:bodyPr>
          <a:lstStyle/>
          <a:p>
            <a:pPr>
              <a:buClr>
                <a:srgbClr val="FDB813"/>
              </a:buClr>
            </a:pPr>
            <a:r>
              <a:rPr lang="en-US" sz="2400" dirty="0"/>
              <a:t>Chloroplasts are enclosed by a double membrane (which retains all the biomolecules needed for photosynthesis).</a:t>
            </a:r>
          </a:p>
          <a:p>
            <a:pPr>
              <a:buClr>
                <a:srgbClr val="FDB813"/>
              </a:buClr>
            </a:pPr>
            <a:r>
              <a:rPr lang="en-US" sz="2400" dirty="0"/>
              <a:t>They have their own loop of DNA (to make necessary biomolecules).</a:t>
            </a:r>
          </a:p>
          <a:p>
            <a:pPr>
              <a:buClr>
                <a:srgbClr val="FDB813"/>
              </a:buClr>
            </a:pPr>
            <a:r>
              <a:rPr lang="en-US" sz="2400" b="1" dirty="0">
                <a:solidFill>
                  <a:srgbClr val="0081BE"/>
                </a:solidFill>
              </a:rPr>
              <a:t>They contain numerous flattened thylakoids. Each thylakoid has:</a:t>
            </a:r>
          </a:p>
          <a:p>
            <a:pPr lvl="1">
              <a:buClr>
                <a:srgbClr val="FDB813"/>
              </a:buClr>
            </a:pPr>
            <a:r>
              <a:rPr lang="en-US" dirty="0"/>
              <a:t>A large surface area (to capture as much light as possible) </a:t>
            </a:r>
          </a:p>
          <a:p>
            <a:pPr lvl="1">
              <a:buClr>
                <a:srgbClr val="FDB813"/>
              </a:buClr>
            </a:pPr>
            <a:r>
              <a:rPr lang="en-US" dirty="0"/>
              <a:t>Many pigment stacks (to trap light) </a:t>
            </a:r>
          </a:p>
          <a:p>
            <a:pPr lvl="1">
              <a:buClr>
                <a:srgbClr val="FDB813"/>
              </a:buClr>
            </a:pPr>
            <a:r>
              <a:rPr lang="en-US" dirty="0"/>
              <a:t>Electron transport chains (to help produce ATP and NADPH)</a:t>
            </a:r>
          </a:p>
          <a:p>
            <a:pPr lvl="1">
              <a:buClr>
                <a:srgbClr val="FDB813"/>
              </a:buClr>
            </a:pPr>
            <a:r>
              <a:rPr lang="en-US" dirty="0"/>
              <a:t>ATP synthase (to produce ATP using energy from the flow of protons).</a:t>
            </a:r>
          </a:p>
        </p:txBody>
      </p:sp>
    </p:spTree>
    <p:extLst>
      <p:ext uri="{BB962C8B-B14F-4D97-AF65-F5344CB8AC3E}">
        <p14:creationId xmlns:p14="http://schemas.microsoft.com/office/powerpoint/2010/main" val="28037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BE1C-6958-AAF3-138C-08E7EF849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47DB-CF3E-F549-0AC8-F7EF7F28206C}"/>
              </a:ext>
            </a:extLst>
          </p:cNvPr>
          <p:cNvSpPr>
            <a:spLocks noGrp="1"/>
          </p:cNvSpPr>
          <p:nvPr>
            <p:ph type="title"/>
          </p:nvPr>
        </p:nvSpPr>
        <p:spPr/>
        <p:txBody>
          <a:bodyPr wrap="none" anchor="ctr" anchorCtr="0"/>
          <a:lstStyle/>
          <a:p>
            <a:r>
              <a:rPr lang="en-US" b="1" dirty="0">
                <a:solidFill>
                  <a:srgbClr val="446AA6"/>
                </a:solidFill>
              </a:rPr>
              <a:t>Formation of ATP </a:t>
            </a:r>
            <a:endParaRPr lang="en-IE" b="1" dirty="0">
              <a:solidFill>
                <a:srgbClr val="446AA6"/>
              </a:solidFill>
            </a:endParaRPr>
          </a:p>
        </p:txBody>
      </p:sp>
      <p:sp>
        <p:nvSpPr>
          <p:cNvPr id="3" name="Content Placeholder 2">
            <a:extLst>
              <a:ext uri="{FF2B5EF4-FFF2-40B4-BE49-F238E27FC236}">
                <a16:creationId xmlns:a16="http://schemas.microsoft.com/office/drawing/2014/main" id="{F5DA4611-9BD7-7F68-55AF-95692DFC2B7A}"/>
              </a:ext>
            </a:extLst>
          </p:cNvPr>
          <p:cNvSpPr>
            <a:spLocks noGrp="1"/>
          </p:cNvSpPr>
          <p:nvPr>
            <p:ph idx="1"/>
          </p:nvPr>
        </p:nvSpPr>
        <p:spPr>
          <a:xfrm>
            <a:off x="138320" y="1041748"/>
            <a:ext cx="10805906" cy="4520749"/>
          </a:xfrm>
        </p:spPr>
        <p:txBody>
          <a:bodyPr wrap="square">
            <a:noAutofit/>
          </a:bodyPr>
          <a:lstStyle/>
          <a:p>
            <a:pPr marL="0" indent="0">
              <a:buClr>
                <a:srgbClr val="FDB813"/>
              </a:buClr>
              <a:buNone/>
            </a:pPr>
            <a:r>
              <a:rPr lang="en-US" b="1" dirty="0">
                <a:solidFill>
                  <a:srgbClr val="446AA6"/>
                </a:solidFill>
              </a:rPr>
              <a:t>The formation of ATP in a chloroplast depends on the following features of a chloroplast:</a:t>
            </a:r>
          </a:p>
          <a:p>
            <a:pPr>
              <a:buClr>
                <a:srgbClr val="FDB813"/>
              </a:buClr>
            </a:pPr>
            <a:r>
              <a:rPr lang="en-US" sz="2400" dirty="0"/>
              <a:t>The electron transport chains are located in the membrane around the thylakoid. As electrons pass down the electron transport chains, the lose energy. </a:t>
            </a:r>
          </a:p>
          <a:p>
            <a:pPr>
              <a:buClr>
                <a:srgbClr val="FDB813"/>
              </a:buClr>
            </a:pPr>
            <a:r>
              <a:rPr lang="en-US" sz="2400" dirty="0"/>
              <a:t>This energy is used to pump hydrogen ions across the membrane, into the thylakoid. When the hydrogen ions diffuse back out of the thylakoid, they pass through an enzyme complex (called ATP synthase) located in the thylakoid membrane.</a:t>
            </a:r>
          </a:p>
          <a:p>
            <a:pPr>
              <a:buClr>
                <a:srgbClr val="FDB813"/>
              </a:buClr>
            </a:pPr>
            <a:r>
              <a:rPr lang="en-US" sz="2400" dirty="0"/>
              <a:t>This enzyme uses energy to speed up the conversion of ADP and phosphate to form ATP.</a:t>
            </a:r>
          </a:p>
        </p:txBody>
      </p:sp>
    </p:spTree>
    <p:extLst>
      <p:ext uri="{BB962C8B-B14F-4D97-AF65-F5344CB8AC3E}">
        <p14:creationId xmlns:p14="http://schemas.microsoft.com/office/powerpoint/2010/main" val="523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D6B0-6A93-CDD3-B6F6-8436B3A5E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15913-9981-BA20-CD60-1D49BD6D3BB4}"/>
              </a:ext>
            </a:extLst>
          </p:cNvPr>
          <p:cNvSpPr>
            <a:spLocks noGrp="1"/>
          </p:cNvSpPr>
          <p:nvPr>
            <p:ph type="title"/>
          </p:nvPr>
        </p:nvSpPr>
        <p:spPr>
          <a:xfrm>
            <a:off x="112920" y="186531"/>
            <a:ext cx="11552582" cy="1108971"/>
          </a:xfrm>
        </p:spPr>
        <p:txBody>
          <a:bodyPr wrap="none" anchor="ctr" anchorCtr="0"/>
          <a:lstStyle/>
          <a:p>
            <a:r>
              <a:rPr lang="en-US" b="1" dirty="0">
                <a:solidFill>
                  <a:srgbClr val="446AA6"/>
                </a:solidFill>
              </a:rPr>
              <a:t>The sources of the reactants and </a:t>
            </a:r>
            <a:br>
              <a:rPr lang="en-US" b="1" dirty="0">
                <a:solidFill>
                  <a:srgbClr val="446AA6"/>
                </a:solidFill>
              </a:rPr>
            </a:br>
            <a:r>
              <a:rPr lang="en-US" b="1" dirty="0">
                <a:solidFill>
                  <a:srgbClr val="446AA6"/>
                </a:solidFill>
              </a:rPr>
              <a:t>of the products in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69D405B9-B574-CC36-9BCD-BC82E0833F45}"/>
              </a:ext>
            </a:extLst>
          </p:cNvPr>
          <p:cNvSpPr>
            <a:spLocks noGrp="1"/>
          </p:cNvSpPr>
          <p:nvPr>
            <p:ph idx="1"/>
          </p:nvPr>
        </p:nvSpPr>
        <p:spPr>
          <a:xfrm>
            <a:off x="138319" y="1466850"/>
            <a:ext cx="11282156" cy="4095647"/>
          </a:xfrm>
        </p:spPr>
        <p:txBody>
          <a:bodyPr wrap="square">
            <a:noAutofit/>
          </a:bodyPr>
          <a:lstStyle/>
          <a:p>
            <a:pPr>
              <a:buClr>
                <a:srgbClr val="FDB813"/>
              </a:buClr>
            </a:pPr>
            <a:r>
              <a:rPr lang="en-US" sz="2400" dirty="0"/>
              <a:t>The reactants are the substances that are present at the start of a chemical reaction.</a:t>
            </a:r>
          </a:p>
          <a:p>
            <a:pPr>
              <a:buClr>
                <a:srgbClr val="FDB813"/>
              </a:buClr>
            </a:pPr>
            <a:r>
              <a:rPr lang="en-US" sz="2400" b="1" dirty="0">
                <a:solidFill>
                  <a:srgbClr val="0081BE"/>
                </a:solidFill>
              </a:rPr>
              <a:t>In photosynthesis the reactants are:</a:t>
            </a:r>
          </a:p>
          <a:p>
            <a:pPr lvl="1">
              <a:buClr>
                <a:srgbClr val="FDB813"/>
              </a:buClr>
            </a:pPr>
            <a:r>
              <a:rPr lang="en-US" dirty="0"/>
              <a:t>Carbon dioxide</a:t>
            </a:r>
          </a:p>
          <a:p>
            <a:pPr lvl="1">
              <a:buClr>
                <a:srgbClr val="FDB813"/>
              </a:buClr>
            </a:pPr>
            <a:r>
              <a:rPr lang="en-US" dirty="0"/>
              <a:t>Water</a:t>
            </a:r>
          </a:p>
          <a:p>
            <a:pPr>
              <a:buClr>
                <a:srgbClr val="FDB813"/>
              </a:buClr>
            </a:pPr>
            <a:endParaRPr lang="en-US" sz="2400" dirty="0"/>
          </a:p>
          <a:p>
            <a:pPr>
              <a:buClr>
                <a:srgbClr val="FDB813"/>
              </a:buClr>
            </a:pPr>
            <a:r>
              <a:rPr lang="en-US" sz="2400" dirty="0"/>
              <a:t>The products are the substances that are formed in a chemical reaction.</a:t>
            </a:r>
          </a:p>
          <a:p>
            <a:pPr>
              <a:buClr>
                <a:srgbClr val="FDB813"/>
              </a:buClr>
            </a:pPr>
            <a:r>
              <a:rPr lang="en-US" sz="2400" b="1" dirty="0">
                <a:solidFill>
                  <a:srgbClr val="0081BE"/>
                </a:solidFill>
              </a:rPr>
              <a:t>In photosynthesis the products are:</a:t>
            </a:r>
          </a:p>
          <a:p>
            <a:pPr lvl="1">
              <a:buClr>
                <a:srgbClr val="FDB813"/>
              </a:buClr>
            </a:pPr>
            <a:r>
              <a:rPr lang="en-US" dirty="0"/>
              <a:t>Glucose</a:t>
            </a:r>
          </a:p>
          <a:p>
            <a:pPr lvl="1">
              <a:buClr>
                <a:srgbClr val="FDB813"/>
              </a:buClr>
            </a:pPr>
            <a:r>
              <a:rPr lang="en-US" dirty="0"/>
              <a:t>Oxygen</a:t>
            </a:r>
          </a:p>
        </p:txBody>
      </p:sp>
    </p:spTree>
    <p:extLst>
      <p:ext uri="{BB962C8B-B14F-4D97-AF65-F5344CB8AC3E}">
        <p14:creationId xmlns:p14="http://schemas.microsoft.com/office/powerpoint/2010/main" val="10715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68A2-0009-70BD-4980-E77F40C28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4D3AD-98F4-E66A-BF9C-24270D4FE1A0}"/>
              </a:ext>
            </a:extLst>
          </p:cNvPr>
          <p:cNvSpPr>
            <a:spLocks noGrp="1"/>
          </p:cNvSpPr>
          <p:nvPr>
            <p:ph type="title"/>
          </p:nvPr>
        </p:nvSpPr>
        <p:spPr/>
        <p:txBody>
          <a:bodyPr wrap="none" anchor="ctr" anchorCtr="0"/>
          <a:lstStyle/>
          <a:p>
            <a:r>
              <a:rPr lang="en-US" b="1" dirty="0">
                <a:solidFill>
                  <a:srgbClr val="446AA6"/>
                </a:solidFill>
              </a:rPr>
              <a:t>Factors that affect the rate of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F4DD346D-7371-35BB-4254-1631738E246E}"/>
              </a:ext>
            </a:extLst>
          </p:cNvPr>
          <p:cNvSpPr>
            <a:spLocks noGrp="1"/>
          </p:cNvSpPr>
          <p:nvPr>
            <p:ph idx="1"/>
          </p:nvPr>
        </p:nvSpPr>
        <p:spPr>
          <a:xfrm>
            <a:off x="138319" y="1041749"/>
            <a:ext cx="11291681" cy="2387252"/>
          </a:xfrm>
        </p:spPr>
        <p:txBody>
          <a:bodyPr wrap="square">
            <a:noAutofit/>
          </a:bodyPr>
          <a:lstStyle/>
          <a:p>
            <a:pPr marL="0" indent="0">
              <a:buClr>
                <a:srgbClr val="FDB813"/>
              </a:buClr>
              <a:buNone/>
            </a:pPr>
            <a:r>
              <a:rPr lang="en-US" sz="2400" b="1" dirty="0">
                <a:solidFill>
                  <a:srgbClr val="446AA6"/>
                </a:solidFill>
              </a:rPr>
              <a:t>The three main factors affecting the rate of photosynthesis are: </a:t>
            </a:r>
          </a:p>
          <a:p>
            <a:pPr lvl="1">
              <a:buClr>
                <a:srgbClr val="FDB813"/>
              </a:buClr>
            </a:pPr>
            <a:r>
              <a:rPr lang="en-US" dirty="0"/>
              <a:t>Light intensity</a:t>
            </a:r>
          </a:p>
          <a:p>
            <a:pPr lvl="1">
              <a:buClr>
                <a:srgbClr val="FDB813"/>
              </a:buClr>
            </a:pPr>
            <a:r>
              <a:rPr lang="en-US" dirty="0"/>
              <a:t>Temperature</a:t>
            </a:r>
          </a:p>
          <a:p>
            <a:pPr lvl="1">
              <a:buClr>
                <a:srgbClr val="FDB813"/>
              </a:buClr>
            </a:pPr>
            <a:r>
              <a:rPr lang="en-US" dirty="0"/>
              <a:t>Carbon dioxide concentration. </a:t>
            </a:r>
          </a:p>
          <a:p>
            <a:pPr>
              <a:buClr>
                <a:srgbClr val="FDB813"/>
              </a:buClr>
            </a:pPr>
            <a:r>
              <a:rPr lang="en-US" sz="2400" dirty="0"/>
              <a:t>In each of the following investigations, one of these factors is varied while the other two are kept constant.</a:t>
            </a:r>
          </a:p>
        </p:txBody>
      </p:sp>
      <p:pic>
        <p:nvPicPr>
          <p:cNvPr id="5" name="Picture 4">
            <a:extLst>
              <a:ext uri="{FF2B5EF4-FFF2-40B4-BE49-F238E27FC236}">
                <a16:creationId xmlns:a16="http://schemas.microsoft.com/office/drawing/2014/main" id="{69F2F120-8067-BC2C-0B77-43EA92AF7AB9}"/>
              </a:ext>
            </a:extLst>
          </p:cNvPr>
          <p:cNvPicPr>
            <a:picLocks noChangeAspect="1"/>
          </p:cNvPicPr>
          <p:nvPr/>
        </p:nvPicPr>
        <p:blipFill>
          <a:blip r:embed="rId2"/>
          <a:stretch>
            <a:fillRect/>
          </a:stretch>
        </p:blipFill>
        <p:spPr>
          <a:xfrm>
            <a:off x="1037519" y="3580092"/>
            <a:ext cx="10116962" cy="2219635"/>
          </a:xfrm>
          <a:prstGeom prst="rect">
            <a:avLst/>
          </a:prstGeom>
        </p:spPr>
      </p:pic>
    </p:spTree>
    <p:extLst>
      <p:ext uri="{BB962C8B-B14F-4D97-AF65-F5344CB8AC3E}">
        <p14:creationId xmlns:p14="http://schemas.microsoft.com/office/powerpoint/2010/main" val="42370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1ABF-BD81-E863-26BD-F149534B3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F53CD-74C3-E809-1462-FEF4903D8E43}"/>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B1540872-454A-AFC8-30B7-E3A5C0B26D84}"/>
              </a:ext>
            </a:extLst>
          </p:cNvPr>
          <p:cNvSpPr>
            <a:spLocks noGrp="1"/>
          </p:cNvSpPr>
          <p:nvPr>
            <p:ph idx="1"/>
          </p:nvPr>
        </p:nvSpPr>
        <p:spPr>
          <a:xfrm>
            <a:off x="138320" y="1514475"/>
            <a:ext cx="5005180" cy="3952875"/>
          </a:xfrm>
        </p:spPr>
        <p:txBody>
          <a:bodyPr wrap="square">
            <a:noAutofit/>
          </a:bodyPr>
          <a:lstStyle/>
          <a:p>
            <a:pPr>
              <a:buClr>
                <a:srgbClr val="FDB813"/>
              </a:buClr>
            </a:pPr>
            <a:r>
              <a:rPr lang="en-US" sz="2400" b="1" dirty="0">
                <a:solidFill>
                  <a:srgbClr val="0081BE"/>
                </a:solidFill>
              </a:rPr>
              <a:t>Independent variable: </a:t>
            </a:r>
            <a:r>
              <a:rPr lang="en-US" sz="2400" dirty="0"/>
              <a:t>changing the light intensity by moving a light source closer or further away from the plant.</a:t>
            </a:r>
          </a:p>
          <a:p>
            <a:pPr>
              <a:buClr>
                <a:srgbClr val="FDB813"/>
              </a:buClr>
            </a:pPr>
            <a:r>
              <a:rPr lang="en-US" sz="2400" b="1" dirty="0">
                <a:solidFill>
                  <a:srgbClr val="0081BE"/>
                </a:solidFill>
              </a:rPr>
              <a:t>Dependent variable: </a:t>
            </a:r>
            <a:r>
              <a:rPr lang="en-US" sz="2400" dirty="0"/>
              <a:t>counting the bubbles of oxygen per minute to indicate the rate of photosynthesis. </a:t>
            </a:r>
          </a:p>
          <a:p>
            <a:pPr>
              <a:buClr>
                <a:srgbClr val="FDB813"/>
              </a:buClr>
            </a:pPr>
            <a:r>
              <a:rPr lang="en-US" sz="2400" b="1" dirty="0">
                <a:solidFill>
                  <a:srgbClr val="0081BE"/>
                </a:solidFill>
              </a:rPr>
              <a:t>Control variables: </a:t>
            </a:r>
            <a:r>
              <a:rPr lang="en-US" sz="2400" dirty="0"/>
              <a:t>temperature using a water bath, carbon dioxide concentration using sodium hydrogen carbonate.</a:t>
            </a:r>
          </a:p>
        </p:txBody>
      </p:sp>
      <p:pic>
        <p:nvPicPr>
          <p:cNvPr id="5" name="Picture 4">
            <a:extLst>
              <a:ext uri="{FF2B5EF4-FFF2-40B4-BE49-F238E27FC236}">
                <a16:creationId xmlns:a16="http://schemas.microsoft.com/office/drawing/2014/main" id="{25888377-8667-F24F-6808-9E2E83AFD2BF}"/>
              </a:ext>
            </a:extLst>
          </p:cNvPr>
          <p:cNvPicPr>
            <a:picLocks noChangeAspect="1"/>
          </p:cNvPicPr>
          <p:nvPr/>
        </p:nvPicPr>
        <p:blipFill>
          <a:blip r:embed="rId2"/>
          <a:stretch>
            <a:fillRect/>
          </a:stretch>
        </p:blipFill>
        <p:spPr>
          <a:xfrm>
            <a:off x="5442407" y="1514475"/>
            <a:ext cx="6611273" cy="4448796"/>
          </a:xfrm>
          <a:prstGeom prst="rect">
            <a:avLst/>
          </a:prstGeom>
        </p:spPr>
      </p:pic>
    </p:spTree>
    <p:extLst>
      <p:ext uri="{BB962C8B-B14F-4D97-AF65-F5344CB8AC3E}">
        <p14:creationId xmlns:p14="http://schemas.microsoft.com/office/powerpoint/2010/main" val="17018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A2036-1FC0-51C1-FA5F-292AEAE52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EB919-961E-6C19-9949-914577B5658E}"/>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7BF1CA76-0583-3F62-0F1D-D234F1D5868C}"/>
              </a:ext>
            </a:extLst>
          </p:cNvPr>
          <p:cNvSpPr>
            <a:spLocks noGrp="1"/>
          </p:cNvSpPr>
          <p:nvPr>
            <p:ph idx="1"/>
          </p:nvPr>
        </p:nvSpPr>
        <p:spPr>
          <a:xfrm>
            <a:off x="138320" y="1514475"/>
            <a:ext cx="5005180" cy="3952875"/>
          </a:xfrm>
        </p:spPr>
        <p:txBody>
          <a:bodyPr wrap="square">
            <a:noAutofit/>
          </a:bodyPr>
          <a:lstStyle/>
          <a:p>
            <a:pPr>
              <a:buClr>
                <a:srgbClr val="FDB813"/>
              </a:buClr>
            </a:pPr>
            <a:r>
              <a:rPr lang="en-US" sz="2400" dirty="0"/>
              <a:t>Add excess sodium hydrogen carbonate solution to some water in a boiling tube and stir well.</a:t>
            </a:r>
          </a:p>
          <a:p>
            <a:pPr>
              <a:buClr>
                <a:srgbClr val="FDB813"/>
              </a:buClr>
            </a:pPr>
            <a:r>
              <a:rPr lang="en-US" sz="2400" dirty="0"/>
              <a:t>Cut a section of pondweed at an angle and place the cut end upwards in the boiling tube.</a:t>
            </a:r>
          </a:p>
          <a:p>
            <a:pPr>
              <a:buClr>
                <a:srgbClr val="FDB813"/>
              </a:buClr>
            </a:pPr>
            <a:r>
              <a:rPr lang="en-US" sz="2400" dirty="0"/>
              <a:t>Place the boiling tube containing the pondweed in a water bath at 25</a:t>
            </a:r>
            <a:r>
              <a:rPr lang="en-US" sz="2400" baseline="30000" dirty="0"/>
              <a:t>o</a:t>
            </a:r>
            <a:r>
              <a:rPr lang="en-US" sz="2400" dirty="0"/>
              <a:t>C.</a:t>
            </a:r>
          </a:p>
        </p:txBody>
      </p:sp>
      <p:pic>
        <p:nvPicPr>
          <p:cNvPr id="5" name="Picture 4">
            <a:extLst>
              <a:ext uri="{FF2B5EF4-FFF2-40B4-BE49-F238E27FC236}">
                <a16:creationId xmlns:a16="http://schemas.microsoft.com/office/drawing/2014/main" id="{882724A2-F044-0F4B-F211-8E35258F8620}"/>
              </a:ext>
            </a:extLst>
          </p:cNvPr>
          <p:cNvPicPr>
            <a:picLocks noChangeAspect="1"/>
          </p:cNvPicPr>
          <p:nvPr/>
        </p:nvPicPr>
        <p:blipFill>
          <a:blip r:embed="rId2"/>
          <a:stretch>
            <a:fillRect/>
          </a:stretch>
        </p:blipFill>
        <p:spPr>
          <a:xfrm>
            <a:off x="5442407" y="1514475"/>
            <a:ext cx="6611273" cy="4448796"/>
          </a:xfrm>
          <a:prstGeom prst="rect">
            <a:avLst/>
          </a:prstGeom>
        </p:spPr>
      </p:pic>
    </p:spTree>
    <p:extLst>
      <p:ext uri="{BB962C8B-B14F-4D97-AF65-F5344CB8AC3E}">
        <p14:creationId xmlns:p14="http://schemas.microsoft.com/office/powerpoint/2010/main" val="16060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46BDB-D0FE-B63C-8226-8A3D0283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F0F61-EB27-1D81-02A0-B7ABD6F52B66}"/>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D2F7EF86-DD3A-2C78-6BA5-6F43F7BAE848}"/>
              </a:ext>
            </a:extLst>
          </p:cNvPr>
          <p:cNvSpPr>
            <a:spLocks noGrp="1"/>
          </p:cNvSpPr>
          <p:nvPr>
            <p:ph idx="1"/>
          </p:nvPr>
        </p:nvSpPr>
        <p:spPr>
          <a:xfrm>
            <a:off x="138320" y="1514475"/>
            <a:ext cx="5005180" cy="3952875"/>
          </a:xfrm>
        </p:spPr>
        <p:txBody>
          <a:bodyPr wrap="square">
            <a:noAutofit/>
          </a:bodyPr>
          <a:lstStyle/>
          <a:p>
            <a:pPr>
              <a:buClr>
                <a:srgbClr val="FDB813"/>
              </a:buClr>
            </a:pPr>
            <a:r>
              <a:rPr lang="en-US" sz="2400" dirty="0"/>
              <a:t>Using a metre rule, position the lamp 1 metre away from the apparatus and switch on the lamp.</a:t>
            </a:r>
          </a:p>
          <a:p>
            <a:pPr>
              <a:buClr>
                <a:srgbClr val="FDB813"/>
              </a:buClr>
            </a:pPr>
            <a:r>
              <a:rPr lang="en-US" sz="2400" dirty="0"/>
              <a:t>Before counting the bubbles of oxygen, allow the plant to adjust to the conditions for 5 minutes.</a:t>
            </a:r>
          </a:p>
        </p:txBody>
      </p:sp>
      <p:pic>
        <p:nvPicPr>
          <p:cNvPr id="5" name="Picture 4">
            <a:extLst>
              <a:ext uri="{FF2B5EF4-FFF2-40B4-BE49-F238E27FC236}">
                <a16:creationId xmlns:a16="http://schemas.microsoft.com/office/drawing/2014/main" id="{9F157D22-DADE-139B-3A22-E7E7AA3B2E45}"/>
              </a:ext>
            </a:extLst>
          </p:cNvPr>
          <p:cNvPicPr>
            <a:picLocks noChangeAspect="1"/>
          </p:cNvPicPr>
          <p:nvPr/>
        </p:nvPicPr>
        <p:blipFill>
          <a:blip r:embed="rId2"/>
          <a:stretch>
            <a:fillRect/>
          </a:stretch>
        </p:blipFill>
        <p:spPr>
          <a:xfrm>
            <a:off x="5442407" y="1514475"/>
            <a:ext cx="6611273" cy="4448796"/>
          </a:xfrm>
          <a:prstGeom prst="rect">
            <a:avLst/>
          </a:prstGeom>
        </p:spPr>
      </p:pic>
    </p:spTree>
    <p:extLst>
      <p:ext uri="{BB962C8B-B14F-4D97-AF65-F5344CB8AC3E}">
        <p14:creationId xmlns:p14="http://schemas.microsoft.com/office/powerpoint/2010/main" val="951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0F1A-7C0F-A8BD-A954-7FED827AA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05F44-8B54-2D7E-8E4C-B95BDFB96B67}"/>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1FA39615-1736-A92E-8FE0-00BF1AA2F551}"/>
              </a:ext>
            </a:extLst>
          </p:cNvPr>
          <p:cNvSpPr>
            <a:spLocks noGrp="1"/>
          </p:cNvSpPr>
          <p:nvPr>
            <p:ph idx="1"/>
          </p:nvPr>
        </p:nvSpPr>
        <p:spPr>
          <a:xfrm>
            <a:off x="138319" y="1514475"/>
            <a:ext cx="7034005" cy="3952875"/>
          </a:xfrm>
        </p:spPr>
        <p:txBody>
          <a:bodyPr wrap="square">
            <a:noAutofit/>
          </a:bodyPr>
          <a:lstStyle/>
          <a:p>
            <a:pPr>
              <a:buClr>
                <a:srgbClr val="FDB813"/>
              </a:buClr>
            </a:pPr>
            <a:r>
              <a:rPr lang="en-US" sz="2400" dirty="0"/>
              <a:t>Using a stopwatch, count the number of oxygen bubbles per minute.</a:t>
            </a:r>
          </a:p>
          <a:p>
            <a:pPr>
              <a:buClr>
                <a:srgbClr val="FDB813"/>
              </a:buClr>
            </a:pPr>
            <a:r>
              <a:rPr lang="en-US" sz="2400" dirty="0"/>
              <a:t>Repeat two more times and calculate the average number of oxygen bubbles produced per minute.</a:t>
            </a:r>
          </a:p>
          <a:p>
            <a:pPr>
              <a:buClr>
                <a:srgbClr val="FDB813"/>
              </a:buClr>
            </a:pPr>
            <a:r>
              <a:rPr lang="en-US" sz="2400" dirty="0"/>
              <a:t>Repeat this procedure with the lamp at different distances from the apparatus (i.e. at 80 cm, 60 cm, 40 cm and 20 cm).</a:t>
            </a:r>
          </a:p>
          <a:p>
            <a:pPr>
              <a:buClr>
                <a:srgbClr val="FDB813"/>
              </a:buClr>
            </a:pPr>
            <a:r>
              <a:rPr lang="en-US" sz="2400" dirty="0"/>
              <a:t>To calculate the light intensity for each distance, a light meter can be placed beside the water bath – or the equation shown can be used.</a:t>
            </a:r>
          </a:p>
        </p:txBody>
      </p:sp>
      <p:pic>
        <p:nvPicPr>
          <p:cNvPr id="6" name="Picture 5">
            <a:extLst>
              <a:ext uri="{FF2B5EF4-FFF2-40B4-BE49-F238E27FC236}">
                <a16:creationId xmlns:a16="http://schemas.microsoft.com/office/drawing/2014/main" id="{7C36C390-55C5-830D-39A4-9113F76476D7}"/>
              </a:ext>
            </a:extLst>
          </p:cNvPr>
          <p:cNvPicPr>
            <a:picLocks noChangeAspect="1"/>
          </p:cNvPicPr>
          <p:nvPr/>
        </p:nvPicPr>
        <p:blipFill>
          <a:blip r:embed="rId2"/>
          <a:stretch>
            <a:fillRect/>
          </a:stretch>
        </p:blipFill>
        <p:spPr>
          <a:xfrm>
            <a:off x="7576370" y="1514475"/>
            <a:ext cx="4010585" cy="2067213"/>
          </a:xfrm>
          <a:prstGeom prst="rect">
            <a:avLst/>
          </a:prstGeom>
        </p:spPr>
      </p:pic>
    </p:spTree>
    <p:extLst>
      <p:ext uri="{BB962C8B-B14F-4D97-AF65-F5344CB8AC3E}">
        <p14:creationId xmlns:p14="http://schemas.microsoft.com/office/powerpoint/2010/main" val="41001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BC503-6F1C-F35E-9FEE-4A4E8AA16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6122B-B306-473A-58FE-0DB52C3DE273}"/>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53E50D25-6BE5-7EC6-37AE-C0EC5420F0C0}"/>
              </a:ext>
            </a:extLst>
          </p:cNvPr>
          <p:cNvSpPr>
            <a:spLocks noGrp="1"/>
          </p:cNvSpPr>
          <p:nvPr>
            <p:ph idx="1"/>
          </p:nvPr>
        </p:nvSpPr>
        <p:spPr>
          <a:xfrm>
            <a:off x="138319" y="1514475"/>
            <a:ext cx="5957681" cy="3952875"/>
          </a:xfrm>
        </p:spPr>
        <p:txBody>
          <a:bodyPr wrap="square">
            <a:noAutofit/>
          </a:bodyPr>
          <a:lstStyle/>
          <a:p>
            <a:pPr marL="0" indent="0">
              <a:buClr>
                <a:srgbClr val="FDB813"/>
              </a:buClr>
              <a:buNone/>
            </a:pPr>
            <a:r>
              <a:rPr lang="en-US" sz="2400" b="1" dirty="0">
                <a:solidFill>
                  <a:srgbClr val="446AA6"/>
                </a:solidFill>
              </a:rPr>
              <a:t>Conclusion</a:t>
            </a:r>
          </a:p>
          <a:p>
            <a:pPr>
              <a:buClr>
                <a:srgbClr val="FDB813"/>
              </a:buClr>
            </a:pPr>
            <a:r>
              <a:rPr lang="en-US" sz="2400" dirty="0"/>
              <a:t>As light intensity increases (the lamp is moved closer), the rate of photosynthesis (bubble production) should increase. </a:t>
            </a:r>
          </a:p>
          <a:p>
            <a:pPr>
              <a:buClr>
                <a:srgbClr val="FDB813"/>
              </a:buClr>
            </a:pPr>
            <a:r>
              <a:rPr lang="en-US" sz="2400" dirty="0"/>
              <a:t>However, at some point, the rate of photosynthesis (bubble production) ceases to increase. The plant is then said to be saturated with light.</a:t>
            </a:r>
          </a:p>
        </p:txBody>
      </p:sp>
      <p:pic>
        <p:nvPicPr>
          <p:cNvPr id="5" name="Picture 4">
            <a:extLst>
              <a:ext uri="{FF2B5EF4-FFF2-40B4-BE49-F238E27FC236}">
                <a16:creationId xmlns:a16="http://schemas.microsoft.com/office/drawing/2014/main" id="{B0AF10B8-79A7-9FBE-B262-137EA946C444}"/>
              </a:ext>
            </a:extLst>
          </p:cNvPr>
          <p:cNvPicPr>
            <a:picLocks noChangeAspect="1"/>
          </p:cNvPicPr>
          <p:nvPr/>
        </p:nvPicPr>
        <p:blipFill>
          <a:blip r:embed="rId2"/>
          <a:stretch>
            <a:fillRect/>
          </a:stretch>
        </p:blipFill>
        <p:spPr>
          <a:xfrm>
            <a:off x="6705027" y="1514475"/>
            <a:ext cx="5177204" cy="4258035"/>
          </a:xfrm>
          <a:prstGeom prst="rect">
            <a:avLst/>
          </a:prstGeom>
        </p:spPr>
      </p:pic>
    </p:spTree>
    <p:extLst>
      <p:ext uri="{BB962C8B-B14F-4D97-AF65-F5344CB8AC3E}">
        <p14:creationId xmlns:p14="http://schemas.microsoft.com/office/powerpoint/2010/main" val="34297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1B9D3-1995-D62F-9E4F-5318C71E6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68F0A-EFAB-6D33-04ED-F4E4B461BE39}"/>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5a: To investigate a factor </a:t>
            </a:r>
            <a:br>
              <a:rPr lang="en-US" sz="4000" b="1" dirty="0">
                <a:solidFill>
                  <a:srgbClr val="446AA6"/>
                </a:solidFill>
              </a:rPr>
            </a:br>
            <a:r>
              <a:rPr lang="en-US" sz="4000" b="1" dirty="0">
                <a:solidFill>
                  <a:srgbClr val="446AA6"/>
                </a:solidFill>
              </a:rPr>
              <a:t>(light intensity) 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94018981-B9D6-4FEF-7CD8-14F66F08B92D}"/>
              </a:ext>
            </a:extLst>
          </p:cNvPr>
          <p:cNvSpPr>
            <a:spLocks noGrp="1"/>
          </p:cNvSpPr>
          <p:nvPr>
            <p:ph idx="1"/>
          </p:nvPr>
        </p:nvSpPr>
        <p:spPr>
          <a:xfrm>
            <a:off x="138319" y="1419225"/>
            <a:ext cx="11729831" cy="4429125"/>
          </a:xfrm>
        </p:spPr>
        <p:txBody>
          <a:bodyPr wrap="square">
            <a:noAutofit/>
          </a:bodyPr>
          <a:lstStyle/>
          <a:p>
            <a:pPr marL="0" indent="0">
              <a:buClr>
                <a:srgbClr val="FDB813"/>
              </a:buClr>
              <a:buNone/>
            </a:pPr>
            <a:r>
              <a:rPr lang="en-US" b="1" dirty="0">
                <a:solidFill>
                  <a:srgbClr val="446AA6"/>
                </a:solidFill>
              </a:rPr>
              <a:t>Reasons for the following steps:</a:t>
            </a:r>
          </a:p>
          <a:p>
            <a:pPr>
              <a:buClr>
                <a:srgbClr val="FDB813"/>
              </a:buClr>
            </a:pPr>
            <a:r>
              <a:rPr lang="en-US" sz="2400" b="1" dirty="0">
                <a:solidFill>
                  <a:srgbClr val="0081BE"/>
                </a:solidFill>
              </a:rPr>
              <a:t>Using an aquatic plant (pondweed): </a:t>
            </a:r>
            <a:r>
              <a:rPr lang="en-US" sz="2400" dirty="0"/>
              <a:t>to observe oxygen bubble production under the water so the rate of photosynthesis can be measured.</a:t>
            </a:r>
          </a:p>
          <a:p>
            <a:pPr>
              <a:buClr>
                <a:srgbClr val="FDB813"/>
              </a:buClr>
            </a:pPr>
            <a:r>
              <a:rPr lang="en-US" sz="2400" b="1" dirty="0">
                <a:solidFill>
                  <a:srgbClr val="0081BE"/>
                </a:solidFill>
              </a:rPr>
              <a:t>Cutting the pondweed at an angle: </a:t>
            </a:r>
            <a:r>
              <a:rPr lang="en-US" sz="2400" dirty="0"/>
              <a:t>to improve the flow of bubbles.</a:t>
            </a:r>
          </a:p>
          <a:p>
            <a:pPr>
              <a:buClr>
                <a:srgbClr val="FDB813"/>
              </a:buClr>
            </a:pPr>
            <a:r>
              <a:rPr lang="en-US" sz="2400" b="1" dirty="0">
                <a:solidFill>
                  <a:srgbClr val="0081BE"/>
                </a:solidFill>
              </a:rPr>
              <a:t>Using a water bath: </a:t>
            </a:r>
            <a:r>
              <a:rPr lang="en-US" sz="2400" dirty="0"/>
              <a:t>to keep the temperature constant.</a:t>
            </a:r>
          </a:p>
          <a:p>
            <a:pPr>
              <a:buClr>
                <a:srgbClr val="FDB813"/>
              </a:buClr>
            </a:pPr>
            <a:r>
              <a:rPr lang="en-US" sz="2400" b="1" dirty="0">
                <a:solidFill>
                  <a:srgbClr val="0081BE"/>
                </a:solidFill>
              </a:rPr>
              <a:t>Adding excess sodium hydrogen carbonate: </a:t>
            </a:r>
            <a:r>
              <a:rPr lang="en-US" sz="2400" dirty="0"/>
              <a:t>to ensure constant concentration of CO</a:t>
            </a:r>
            <a:r>
              <a:rPr lang="en-US" sz="2400" baseline="-25000" dirty="0"/>
              <a:t>2</a:t>
            </a:r>
            <a:r>
              <a:rPr lang="en-US" sz="2400" dirty="0"/>
              <a:t>.</a:t>
            </a:r>
          </a:p>
          <a:p>
            <a:pPr>
              <a:buClr>
                <a:srgbClr val="FDB813"/>
              </a:buClr>
            </a:pPr>
            <a:r>
              <a:rPr lang="en-US" sz="2400" b="1" dirty="0">
                <a:solidFill>
                  <a:srgbClr val="0081BE"/>
                </a:solidFill>
              </a:rPr>
              <a:t>Placing the lamp at different distances from the plant: </a:t>
            </a:r>
            <a:r>
              <a:rPr lang="en-US" sz="2400" dirty="0"/>
              <a:t>to vary the light intensity.</a:t>
            </a:r>
          </a:p>
          <a:p>
            <a:pPr>
              <a:buClr>
                <a:srgbClr val="FDB813"/>
              </a:buClr>
            </a:pPr>
            <a:r>
              <a:rPr lang="en-US" sz="2400" b="1" dirty="0">
                <a:solidFill>
                  <a:srgbClr val="0081BE"/>
                </a:solidFill>
              </a:rPr>
              <a:t>Allowing the plant to adjust for 5 minutes: </a:t>
            </a:r>
            <a:r>
              <a:rPr lang="en-US" sz="2400" dirty="0"/>
              <a:t>to ensure the bubbles of oxygen you count are a true reflection of that particular light intensity.</a:t>
            </a:r>
          </a:p>
          <a:p>
            <a:pPr>
              <a:buClr>
                <a:srgbClr val="FDB813"/>
              </a:buClr>
            </a:pPr>
            <a:r>
              <a:rPr lang="en-US" sz="2400" b="1" dirty="0">
                <a:solidFill>
                  <a:srgbClr val="0081BE"/>
                </a:solidFill>
              </a:rPr>
              <a:t>Counting the number of oxygen bubbles per minute: </a:t>
            </a:r>
            <a:r>
              <a:rPr lang="en-US" sz="2400" dirty="0"/>
              <a:t>to measure the rate of photosynthesis.</a:t>
            </a:r>
          </a:p>
        </p:txBody>
      </p:sp>
    </p:spTree>
    <p:extLst>
      <p:ext uri="{BB962C8B-B14F-4D97-AF65-F5344CB8AC3E}">
        <p14:creationId xmlns:p14="http://schemas.microsoft.com/office/powerpoint/2010/main" val="19648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AF5F-4BAA-235D-941B-A27AFCA6A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6254D-2E72-6C8C-0B90-77B40CB0CDC2}"/>
              </a:ext>
            </a:extLst>
          </p:cNvPr>
          <p:cNvSpPr>
            <a:spLocks noGrp="1"/>
          </p:cNvSpPr>
          <p:nvPr>
            <p:ph type="title"/>
          </p:nvPr>
        </p:nvSpPr>
        <p:spPr>
          <a:xfrm>
            <a:off x="112920" y="186532"/>
            <a:ext cx="11552582" cy="1261268"/>
          </a:xfrm>
        </p:spPr>
        <p:txBody>
          <a:bodyPr wrap="none" anchor="ctr" anchorCtr="0"/>
          <a:lstStyle/>
          <a:p>
            <a:r>
              <a:rPr lang="en-US" sz="4000" b="1" dirty="0">
                <a:solidFill>
                  <a:srgbClr val="446AA6"/>
                </a:solidFill>
              </a:rPr>
              <a:t>Investigation 5b: To investigate a factor (temperature)</a:t>
            </a:r>
            <a:br>
              <a:rPr lang="en-US" sz="4000" b="1" dirty="0">
                <a:solidFill>
                  <a:srgbClr val="446AA6"/>
                </a:solidFill>
              </a:rPr>
            </a:br>
            <a:r>
              <a:rPr lang="en-US" sz="4000" b="1" dirty="0">
                <a:solidFill>
                  <a:srgbClr val="446AA6"/>
                </a:solidFill>
              </a:rPr>
              <a:t>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1F29D23D-204E-50AE-84A2-E5CA5D18C3AD}"/>
              </a:ext>
            </a:extLst>
          </p:cNvPr>
          <p:cNvSpPr>
            <a:spLocks noGrp="1"/>
          </p:cNvSpPr>
          <p:nvPr>
            <p:ph idx="1"/>
          </p:nvPr>
        </p:nvSpPr>
        <p:spPr>
          <a:xfrm>
            <a:off x="138319" y="1514475"/>
            <a:ext cx="5052805" cy="3952875"/>
          </a:xfrm>
        </p:spPr>
        <p:txBody>
          <a:bodyPr wrap="square">
            <a:noAutofit/>
          </a:bodyPr>
          <a:lstStyle/>
          <a:p>
            <a:pPr>
              <a:buClr>
                <a:srgbClr val="FDB813"/>
              </a:buClr>
            </a:pPr>
            <a:r>
              <a:rPr lang="en-US" sz="2400" b="1" dirty="0">
                <a:solidFill>
                  <a:srgbClr val="0081BE"/>
                </a:solidFill>
              </a:rPr>
              <a:t>Independent variable: </a:t>
            </a:r>
            <a:r>
              <a:rPr lang="en-US" sz="2400" dirty="0"/>
              <a:t>changing the temperature by using water baths at different temperatures.</a:t>
            </a:r>
          </a:p>
          <a:p>
            <a:pPr>
              <a:buClr>
                <a:srgbClr val="FDB813"/>
              </a:buClr>
            </a:pPr>
            <a:r>
              <a:rPr lang="en-US" sz="2400" b="1" dirty="0">
                <a:solidFill>
                  <a:srgbClr val="0081BE"/>
                </a:solidFill>
              </a:rPr>
              <a:t>Dependent variable: </a:t>
            </a:r>
            <a:r>
              <a:rPr lang="en-US" sz="2400" dirty="0"/>
              <a:t>counting the bubbles of oxygen per minute to indicate the rate of photosynthesis. </a:t>
            </a:r>
          </a:p>
          <a:p>
            <a:pPr>
              <a:buClr>
                <a:srgbClr val="FDB813"/>
              </a:buClr>
            </a:pPr>
            <a:r>
              <a:rPr lang="en-US" sz="2400" b="1" dirty="0">
                <a:solidFill>
                  <a:srgbClr val="0081BE"/>
                </a:solidFill>
              </a:rPr>
              <a:t>Control variables: </a:t>
            </a:r>
            <a:r>
              <a:rPr lang="en-US" sz="2400" dirty="0"/>
              <a:t>light intensity by keeping lamp source the same distance from plant, carbon dioxide concentration using sodium hydrogen carbonate.</a:t>
            </a:r>
          </a:p>
        </p:txBody>
      </p:sp>
      <p:pic>
        <p:nvPicPr>
          <p:cNvPr id="6" name="Picture 5">
            <a:extLst>
              <a:ext uri="{FF2B5EF4-FFF2-40B4-BE49-F238E27FC236}">
                <a16:creationId xmlns:a16="http://schemas.microsoft.com/office/drawing/2014/main" id="{E992CB27-768B-583D-9311-85378BBE270F}"/>
              </a:ext>
            </a:extLst>
          </p:cNvPr>
          <p:cNvPicPr>
            <a:picLocks noChangeAspect="1"/>
          </p:cNvPicPr>
          <p:nvPr/>
        </p:nvPicPr>
        <p:blipFill>
          <a:blip r:embed="rId2"/>
          <a:stretch>
            <a:fillRect/>
          </a:stretch>
        </p:blipFill>
        <p:spPr>
          <a:xfrm>
            <a:off x="5415830" y="1547817"/>
            <a:ext cx="6618800" cy="4043358"/>
          </a:xfrm>
          <a:prstGeom prst="rect">
            <a:avLst/>
          </a:prstGeom>
        </p:spPr>
      </p:pic>
    </p:spTree>
    <p:extLst>
      <p:ext uri="{BB962C8B-B14F-4D97-AF65-F5344CB8AC3E}">
        <p14:creationId xmlns:p14="http://schemas.microsoft.com/office/powerpoint/2010/main" val="31908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408B-B4DE-C086-1980-6709768A4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84F21-F761-5957-80E1-F5BFFB376291}"/>
              </a:ext>
            </a:extLst>
          </p:cNvPr>
          <p:cNvSpPr>
            <a:spLocks noGrp="1"/>
          </p:cNvSpPr>
          <p:nvPr>
            <p:ph type="title"/>
          </p:nvPr>
        </p:nvSpPr>
        <p:spPr>
          <a:xfrm>
            <a:off x="112920" y="186532"/>
            <a:ext cx="11552582" cy="1261268"/>
          </a:xfrm>
        </p:spPr>
        <p:txBody>
          <a:bodyPr wrap="none" anchor="ctr" anchorCtr="0"/>
          <a:lstStyle/>
          <a:p>
            <a:r>
              <a:rPr lang="en-US" sz="4000" dirty="0"/>
              <a:t>Investigation 5b: To investigate a factor (temperature)</a:t>
            </a:r>
            <a:br>
              <a:rPr lang="en-US" sz="4000" dirty="0"/>
            </a:br>
            <a:r>
              <a:rPr lang="en-US" sz="4000" dirty="0"/>
              <a:t>that affects the rate of photosynthesis</a:t>
            </a:r>
            <a:endParaRPr lang="en-IE" sz="4000" b="1" dirty="0">
              <a:solidFill>
                <a:srgbClr val="446AA6"/>
              </a:solidFill>
            </a:endParaRPr>
          </a:p>
        </p:txBody>
      </p:sp>
      <p:sp>
        <p:nvSpPr>
          <p:cNvPr id="3" name="Content Placeholder 2">
            <a:extLst>
              <a:ext uri="{FF2B5EF4-FFF2-40B4-BE49-F238E27FC236}">
                <a16:creationId xmlns:a16="http://schemas.microsoft.com/office/drawing/2014/main" id="{52745A79-E38F-5562-B322-DB9FF0656897}"/>
              </a:ext>
            </a:extLst>
          </p:cNvPr>
          <p:cNvSpPr>
            <a:spLocks noGrp="1"/>
          </p:cNvSpPr>
          <p:nvPr>
            <p:ph idx="1"/>
          </p:nvPr>
        </p:nvSpPr>
        <p:spPr>
          <a:xfrm>
            <a:off x="138319" y="1514475"/>
            <a:ext cx="5957681" cy="3952875"/>
          </a:xfrm>
        </p:spPr>
        <p:txBody>
          <a:bodyPr wrap="square">
            <a:noAutofit/>
          </a:bodyPr>
          <a:lstStyle/>
          <a:p>
            <a:pPr marL="0" indent="0">
              <a:buClr>
                <a:srgbClr val="FDB813"/>
              </a:buClr>
              <a:buNone/>
            </a:pPr>
            <a:r>
              <a:rPr lang="en-US" sz="2400" b="1" dirty="0">
                <a:solidFill>
                  <a:srgbClr val="446AA6"/>
                </a:solidFill>
              </a:rPr>
              <a:t>Conclusion</a:t>
            </a:r>
          </a:p>
          <a:p>
            <a:pPr>
              <a:buClr>
                <a:srgbClr val="FDB813"/>
              </a:buClr>
            </a:pPr>
            <a:r>
              <a:rPr lang="en-US" sz="2400" dirty="0"/>
              <a:t>As the temperature increases, the rate of photosynthesis also increases up to the optimum temperature. </a:t>
            </a:r>
          </a:p>
          <a:p>
            <a:pPr>
              <a:buClr>
                <a:srgbClr val="FDB813"/>
              </a:buClr>
            </a:pPr>
            <a:r>
              <a:rPr lang="en-US" sz="2400" dirty="0"/>
              <a:t>Once above the optimum temperature, the rate of photosynthesis then decreases. </a:t>
            </a:r>
          </a:p>
          <a:p>
            <a:pPr>
              <a:buClr>
                <a:srgbClr val="FDB813"/>
              </a:buClr>
            </a:pPr>
            <a:r>
              <a:rPr lang="en-US" sz="2400" dirty="0"/>
              <a:t>Varying temperature impacts the rate of photosynthesis as the light-independent stage (dark stage) is controlled by enzymes. </a:t>
            </a:r>
          </a:p>
        </p:txBody>
      </p:sp>
      <p:pic>
        <p:nvPicPr>
          <p:cNvPr id="6" name="Picture 5">
            <a:extLst>
              <a:ext uri="{FF2B5EF4-FFF2-40B4-BE49-F238E27FC236}">
                <a16:creationId xmlns:a16="http://schemas.microsoft.com/office/drawing/2014/main" id="{92774D23-0292-FF57-D1C7-7FEA8648590A}"/>
              </a:ext>
            </a:extLst>
          </p:cNvPr>
          <p:cNvPicPr>
            <a:picLocks noChangeAspect="1"/>
          </p:cNvPicPr>
          <p:nvPr/>
        </p:nvPicPr>
        <p:blipFill>
          <a:blip r:embed="rId2"/>
          <a:stretch>
            <a:fillRect/>
          </a:stretch>
        </p:blipFill>
        <p:spPr>
          <a:xfrm>
            <a:off x="6381749" y="1613077"/>
            <a:ext cx="5481431" cy="4373742"/>
          </a:xfrm>
          <a:prstGeom prst="rect">
            <a:avLst/>
          </a:prstGeom>
        </p:spPr>
      </p:pic>
    </p:spTree>
    <p:extLst>
      <p:ext uri="{BB962C8B-B14F-4D97-AF65-F5344CB8AC3E}">
        <p14:creationId xmlns:p14="http://schemas.microsoft.com/office/powerpoint/2010/main" val="20641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2B7F8-2374-257A-D304-553AAD985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92B88-26AE-E2D3-FEDC-8B1306360B11}"/>
              </a:ext>
            </a:extLst>
          </p:cNvPr>
          <p:cNvSpPr>
            <a:spLocks noGrp="1"/>
          </p:cNvSpPr>
          <p:nvPr>
            <p:ph type="title"/>
          </p:nvPr>
        </p:nvSpPr>
        <p:spPr>
          <a:xfrm>
            <a:off x="112920" y="186532"/>
            <a:ext cx="11552582" cy="1261268"/>
          </a:xfrm>
        </p:spPr>
        <p:txBody>
          <a:bodyPr wrap="none" anchor="ctr" anchorCtr="0"/>
          <a:lstStyle/>
          <a:p>
            <a:r>
              <a:rPr lang="en-US" sz="3600" b="1" dirty="0">
                <a:solidFill>
                  <a:srgbClr val="446AA6"/>
                </a:solidFill>
              </a:rPr>
              <a:t>Investigation 5c: To investigate a factor (carbon dioxide </a:t>
            </a:r>
            <a:br>
              <a:rPr lang="en-US" sz="3600" b="1" dirty="0">
                <a:solidFill>
                  <a:srgbClr val="446AA6"/>
                </a:solidFill>
              </a:rPr>
            </a:br>
            <a:r>
              <a:rPr lang="en-US" sz="3600" b="1" dirty="0">
                <a:solidFill>
                  <a:srgbClr val="446AA6"/>
                </a:solidFill>
              </a:rPr>
              <a:t>level or concentration) that affects the rate of photosynthesis</a:t>
            </a:r>
            <a:endParaRPr lang="en-IE" sz="3600" b="1" dirty="0">
              <a:solidFill>
                <a:srgbClr val="446AA6"/>
              </a:solidFill>
            </a:endParaRPr>
          </a:p>
        </p:txBody>
      </p:sp>
      <p:sp>
        <p:nvSpPr>
          <p:cNvPr id="3" name="Content Placeholder 2">
            <a:extLst>
              <a:ext uri="{FF2B5EF4-FFF2-40B4-BE49-F238E27FC236}">
                <a16:creationId xmlns:a16="http://schemas.microsoft.com/office/drawing/2014/main" id="{51491997-89E4-BE45-E357-99FD94628B3C}"/>
              </a:ext>
            </a:extLst>
          </p:cNvPr>
          <p:cNvSpPr>
            <a:spLocks noGrp="1"/>
          </p:cNvSpPr>
          <p:nvPr>
            <p:ph idx="1"/>
          </p:nvPr>
        </p:nvSpPr>
        <p:spPr>
          <a:xfrm>
            <a:off x="138319" y="1514475"/>
            <a:ext cx="11786981" cy="3952875"/>
          </a:xfrm>
        </p:spPr>
        <p:txBody>
          <a:bodyPr wrap="square">
            <a:noAutofit/>
          </a:bodyPr>
          <a:lstStyle/>
          <a:p>
            <a:pPr>
              <a:buClr>
                <a:srgbClr val="FDB813"/>
              </a:buClr>
            </a:pPr>
            <a:r>
              <a:rPr lang="en-US" sz="2400" b="1" dirty="0">
                <a:solidFill>
                  <a:srgbClr val="0081BE"/>
                </a:solidFill>
              </a:rPr>
              <a:t>Independent variable: </a:t>
            </a:r>
            <a:r>
              <a:rPr lang="en-US" sz="2400" dirty="0"/>
              <a:t>changing the carbon dioxide concentration by using different concentrations of sodium hydrogen carbonate. </a:t>
            </a:r>
          </a:p>
          <a:p>
            <a:pPr>
              <a:buClr>
                <a:srgbClr val="FDB813"/>
              </a:buClr>
            </a:pPr>
            <a:r>
              <a:rPr lang="en-US" sz="2400" b="1" dirty="0">
                <a:solidFill>
                  <a:srgbClr val="0081BE"/>
                </a:solidFill>
              </a:rPr>
              <a:t>Dependent variable: </a:t>
            </a:r>
            <a:r>
              <a:rPr lang="en-US" sz="2400" dirty="0"/>
              <a:t>counting the bubbles of oxygen per minute to indicate the rate of photosynthesis.</a:t>
            </a:r>
          </a:p>
          <a:p>
            <a:pPr>
              <a:buClr>
                <a:srgbClr val="FDB813"/>
              </a:buClr>
            </a:pPr>
            <a:r>
              <a:rPr lang="en-US" sz="2400" b="1" dirty="0">
                <a:solidFill>
                  <a:srgbClr val="0081BE"/>
                </a:solidFill>
              </a:rPr>
              <a:t>Control variables: </a:t>
            </a:r>
            <a:r>
              <a:rPr lang="en-US" sz="2400" dirty="0"/>
              <a:t>light intensity by keeping lamp source the same distance from plant, temperature using a water bath.</a:t>
            </a:r>
          </a:p>
          <a:p>
            <a:pPr>
              <a:buClr>
                <a:srgbClr val="FDB813"/>
              </a:buClr>
            </a:pPr>
            <a:endParaRPr lang="en-US" sz="2400" dirty="0"/>
          </a:p>
        </p:txBody>
      </p:sp>
    </p:spTree>
    <p:extLst>
      <p:ext uri="{BB962C8B-B14F-4D97-AF65-F5344CB8AC3E}">
        <p14:creationId xmlns:p14="http://schemas.microsoft.com/office/powerpoint/2010/main" val="40362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CB4C-299B-C32A-1FD9-33BF0B087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27E71-2C5F-9F59-C5DA-5F82FD825585}"/>
              </a:ext>
            </a:extLst>
          </p:cNvPr>
          <p:cNvSpPr>
            <a:spLocks noGrp="1"/>
          </p:cNvSpPr>
          <p:nvPr>
            <p:ph type="title"/>
          </p:nvPr>
        </p:nvSpPr>
        <p:spPr/>
        <p:txBody>
          <a:bodyPr wrap="none" anchor="ctr" anchorCtr="0"/>
          <a:lstStyle/>
          <a:p>
            <a:r>
              <a:rPr lang="en-US" b="1" dirty="0">
                <a:solidFill>
                  <a:srgbClr val="446AA6"/>
                </a:solidFill>
              </a:rPr>
              <a:t>The sources of the reactants in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F2C034E1-3671-D52D-B09D-F61254536D49}"/>
              </a:ext>
            </a:extLst>
          </p:cNvPr>
          <p:cNvSpPr>
            <a:spLocks noGrp="1"/>
          </p:cNvSpPr>
          <p:nvPr>
            <p:ph idx="1"/>
          </p:nvPr>
        </p:nvSpPr>
        <p:spPr>
          <a:xfrm>
            <a:off x="138320" y="1041748"/>
            <a:ext cx="5186156" cy="4520749"/>
          </a:xfrm>
        </p:spPr>
        <p:txBody>
          <a:bodyPr wrap="square">
            <a:noAutofit/>
          </a:bodyPr>
          <a:lstStyle/>
          <a:p>
            <a:pPr marL="0" indent="0">
              <a:buClr>
                <a:srgbClr val="FDB813"/>
              </a:buClr>
              <a:buNone/>
            </a:pPr>
            <a:r>
              <a:rPr lang="en-US" sz="2400" b="1" dirty="0">
                <a:solidFill>
                  <a:srgbClr val="0081BE"/>
                </a:solidFill>
              </a:rPr>
              <a:t>Carbon dioxide is sourced from:</a:t>
            </a:r>
          </a:p>
          <a:p>
            <a:pPr>
              <a:buClr>
                <a:srgbClr val="FDB813"/>
              </a:buClr>
            </a:pPr>
            <a:r>
              <a:rPr lang="en-US" sz="2400" dirty="0"/>
              <a:t>The air – or surrounding water in the case of underwater (aquatic) plants</a:t>
            </a:r>
          </a:p>
          <a:p>
            <a:pPr>
              <a:buClr>
                <a:srgbClr val="FDB813"/>
              </a:buClr>
            </a:pPr>
            <a:r>
              <a:rPr lang="en-US" sz="2400" dirty="0"/>
              <a:t>Carbon dioxide produced in respiration.</a:t>
            </a:r>
          </a:p>
          <a:p>
            <a:pPr marL="0" indent="0">
              <a:buClr>
                <a:srgbClr val="FDB813"/>
              </a:buClr>
              <a:buNone/>
            </a:pPr>
            <a:r>
              <a:rPr lang="en-US" sz="2400" b="1" dirty="0">
                <a:solidFill>
                  <a:srgbClr val="0081BE"/>
                </a:solidFill>
              </a:rPr>
              <a:t>Water is sourced from:</a:t>
            </a:r>
          </a:p>
          <a:p>
            <a:pPr>
              <a:buClr>
                <a:srgbClr val="FDB813"/>
              </a:buClr>
            </a:pPr>
            <a:r>
              <a:rPr lang="en-US" sz="2400" dirty="0"/>
              <a:t>The soil, absorbed by the roots.</a:t>
            </a:r>
          </a:p>
          <a:p>
            <a:pPr>
              <a:buClr>
                <a:srgbClr val="FDB813"/>
              </a:buClr>
            </a:pPr>
            <a:endParaRPr lang="en-US" sz="2400" dirty="0"/>
          </a:p>
          <a:p>
            <a:pPr>
              <a:buClr>
                <a:srgbClr val="FDB813"/>
              </a:buClr>
            </a:pPr>
            <a:r>
              <a:rPr lang="en-US" sz="2400" dirty="0"/>
              <a:t>Carbon from carbon dioxide forms glucose.</a:t>
            </a:r>
          </a:p>
          <a:p>
            <a:pPr>
              <a:buClr>
                <a:srgbClr val="FDB813"/>
              </a:buClr>
            </a:pPr>
            <a:r>
              <a:rPr lang="en-US" sz="2400" dirty="0"/>
              <a:t>H</a:t>
            </a:r>
            <a:r>
              <a:rPr lang="en-US" sz="2400" baseline="30000" dirty="0"/>
              <a:t>+</a:t>
            </a:r>
            <a:r>
              <a:rPr lang="en-US" sz="2400" dirty="0"/>
              <a:t> ions from water also contribute to glucose formation.</a:t>
            </a:r>
          </a:p>
          <a:p>
            <a:pPr>
              <a:buClr>
                <a:srgbClr val="FDB813"/>
              </a:buClr>
            </a:pPr>
            <a:endParaRPr lang="en-US" sz="2400" dirty="0"/>
          </a:p>
          <a:p>
            <a:pPr>
              <a:buClr>
                <a:srgbClr val="FDB813"/>
              </a:buClr>
            </a:pPr>
            <a:endParaRPr lang="en-US" sz="2400" dirty="0"/>
          </a:p>
        </p:txBody>
      </p:sp>
      <p:pic>
        <p:nvPicPr>
          <p:cNvPr id="6" name="Picture 5">
            <a:extLst>
              <a:ext uri="{FF2B5EF4-FFF2-40B4-BE49-F238E27FC236}">
                <a16:creationId xmlns:a16="http://schemas.microsoft.com/office/drawing/2014/main" id="{C70552CD-DA92-C4FF-3FB0-1A5F106937B1}"/>
              </a:ext>
            </a:extLst>
          </p:cNvPr>
          <p:cNvPicPr>
            <a:picLocks noChangeAspect="1"/>
          </p:cNvPicPr>
          <p:nvPr/>
        </p:nvPicPr>
        <p:blipFill>
          <a:blip r:embed="rId2"/>
          <a:stretch>
            <a:fillRect/>
          </a:stretch>
        </p:blipFill>
        <p:spPr>
          <a:xfrm>
            <a:off x="5740711" y="1041748"/>
            <a:ext cx="6312969" cy="3472133"/>
          </a:xfrm>
          <a:prstGeom prst="rect">
            <a:avLst/>
          </a:prstGeom>
        </p:spPr>
      </p:pic>
    </p:spTree>
    <p:extLst>
      <p:ext uri="{BB962C8B-B14F-4D97-AF65-F5344CB8AC3E}">
        <p14:creationId xmlns:p14="http://schemas.microsoft.com/office/powerpoint/2010/main" val="14800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6238-0A54-F924-FD2E-2D27264633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1A603A-6F8C-6653-CAF9-2D408D9EFE03}"/>
              </a:ext>
            </a:extLst>
          </p:cNvPr>
          <p:cNvPicPr>
            <a:picLocks noChangeAspect="1"/>
          </p:cNvPicPr>
          <p:nvPr/>
        </p:nvPicPr>
        <p:blipFill>
          <a:blip r:embed="rId2"/>
          <a:stretch>
            <a:fillRect/>
          </a:stretch>
        </p:blipFill>
        <p:spPr>
          <a:xfrm>
            <a:off x="6276259" y="1495155"/>
            <a:ext cx="5586921" cy="4491664"/>
          </a:xfrm>
          <a:prstGeom prst="rect">
            <a:avLst/>
          </a:prstGeom>
        </p:spPr>
      </p:pic>
      <p:sp>
        <p:nvSpPr>
          <p:cNvPr id="2" name="Title 1">
            <a:extLst>
              <a:ext uri="{FF2B5EF4-FFF2-40B4-BE49-F238E27FC236}">
                <a16:creationId xmlns:a16="http://schemas.microsoft.com/office/drawing/2014/main" id="{34AC1799-3B1F-0ACC-A168-3687C90BBBFF}"/>
              </a:ext>
            </a:extLst>
          </p:cNvPr>
          <p:cNvSpPr>
            <a:spLocks noGrp="1"/>
          </p:cNvSpPr>
          <p:nvPr>
            <p:ph type="title"/>
          </p:nvPr>
        </p:nvSpPr>
        <p:spPr>
          <a:xfrm>
            <a:off x="112920" y="186532"/>
            <a:ext cx="11552582" cy="1261268"/>
          </a:xfrm>
        </p:spPr>
        <p:txBody>
          <a:bodyPr wrap="none" anchor="ctr" anchorCtr="0"/>
          <a:lstStyle/>
          <a:p>
            <a:r>
              <a:rPr lang="en-US" sz="3600" dirty="0"/>
              <a:t>Investigation 5c: To investigate a factor (carbon dioxide </a:t>
            </a:r>
            <a:br>
              <a:rPr lang="en-US" sz="3600" dirty="0"/>
            </a:br>
            <a:r>
              <a:rPr lang="en-US" sz="3600" dirty="0"/>
              <a:t>level or concentration) that affects the rate of photosynthesis</a:t>
            </a:r>
            <a:endParaRPr lang="en-IE" sz="3600" b="1" dirty="0">
              <a:solidFill>
                <a:srgbClr val="446AA6"/>
              </a:solidFill>
            </a:endParaRPr>
          </a:p>
        </p:txBody>
      </p:sp>
      <p:sp>
        <p:nvSpPr>
          <p:cNvPr id="3" name="Content Placeholder 2">
            <a:extLst>
              <a:ext uri="{FF2B5EF4-FFF2-40B4-BE49-F238E27FC236}">
                <a16:creationId xmlns:a16="http://schemas.microsoft.com/office/drawing/2014/main" id="{E13014EA-C68E-CFBA-FBA7-047143B939CA}"/>
              </a:ext>
            </a:extLst>
          </p:cNvPr>
          <p:cNvSpPr>
            <a:spLocks noGrp="1"/>
          </p:cNvSpPr>
          <p:nvPr>
            <p:ph idx="1"/>
          </p:nvPr>
        </p:nvSpPr>
        <p:spPr>
          <a:xfrm>
            <a:off x="138319" y="1514475"/>
            <a:ext cx="5957681" cy="3952875"/>
          </a:xfrm>
        </p:spPr>
        <p:txBody>
          <a:bodyPr wrap="square">
            <a:noAutofit/>
          </a:bodyPr>
          <a:lstStyle/>
          <a:p>
            <a:pPr marL="0" indent="0">
              <a:buClr>
                <a:srgbClr val="FDB813"/>
              </a:buClr>
              <a:buNone/>
            </a:pPr>
            <a:r>
              <a:rPr lang="en-US" sz="2400" b="1" dirty="0">
                <a:solidFill>
                  <a:srgbClr val="446AA6"/>
                </a:solidFill>
              </a:rPr>
              <a:t>Conclusion</a:t>
            </a:r>
          </a:p>
          <a:p>
            <a:pPr>
              <a:buClr>
                <a:srgbClr val="FDB813"/>
              </a:buClr>
            </a:pPr>
            <a:r>
              <a:rPr lang="en-US" sz="2400" dirty="0"/>
              <a:t>As the carbon dioxide concentration increases, the rate of photosynthesis also increases up to a certain point. </a:t>
            </a:r>
          </a:p>
          <a:p>
            <a:pPr>
              <a:buClr>
                <a:srgbClr val="FDB813"/>
              </a:buClr>
            </a:pPr>
            <a:r>
              <a:rPr lang="en-US" sz="2400" dirty="0"/>
              <a:t>Once the carbon dioxide concentration increases beyond this level, the rate of photosynthesis will not increase any further.</a:t>
            </a:r>
          </a:p>
        </p:txBody>
      </p:sp>
    </p:spTree>
    <p:extLst>
      <p:ext uri="{BB962C8B-B14F-4D97-AF65-F5344CB8AC3E}">
        <p14:creationId xmlns:p14="http://schemas.microsoft.com/office/powerpoint/2010/main" val="7109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BBA36-E283-0A64-D6DE-BF24AAA7A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D87B6-B920-7CC9-57D3-188770CE73A7}"/>
              </a:ext>
            </a:extLst>
          </p:cNvPr>
          <p:cNvSpPr>
            <a:spLocks noGrp="1"/>
          </p:cNvSpPr>
          <p:nvPr>
            <p:ph type="title"/>
          </p:nvPr>
        </p:nvSpPr>
        <p:spPr/>
        <p:txBody>
          <a:bodyPr wrap="none" anchor="ctr" anchorCtr="0"/>
          <a:lstStyle/>
          <a:p>
            <a:r>
              <a:rPr lang="en-US" b="1" dirty="0">
                <a:solidFill>
                  <a:srgbClr val="446AA6"/>
                </a:solidFill>
              </a:rPr>
              <a:t>The sources of the products in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B0160260-C80A-C35E-E0A1-A6D83A1F74D9}"/>
              </a:ext>
            </a:extLst>
          </p:cNvPr>
          <p:cNvSpPr>
            <a:spLocks noGrp="1"/>
          </p:cNvSpPr>
          <p:nvPr>
            <p:ph idx="1"/>
          </p:nvPr>
        </p:nvSpPr>
        <p:spPr>
          <a:xfrm>
            <a:off x="138319" y="1041748"/>
            <a:ext cx="6462506" cy="4520749"/>
          </a:xfrm>
        </p:spPr>
        <p:txBody>
          <a:bodyPr wrap="square">
            <a:noAutofit/>
          </a:bodyPr>
          <a:lstStyle/>
          <a:p>
            <a:pPr>
              <a:buClr>
                <a:srgbClr val="FDB813"/>
              </a:buClr>
            </a:pPr>
            <a:r>
              <a:rPr lang="en-US" sz="2400" dirty="0"/>
              <a:t>Glucose is formed when carbon and oxygen atoms (from carbon dioxide) combine with hydrogen atoms (from water).</a:t>
            </a:r>
          </a:p>
          <a:p>
            <a:pPr>
              <a:buClr>
                <a:srgbClr val="FDB813"/>
              </a:buClr>
            </a:pPr>
            <a:r>
              <a:rPr lang="en-US" sz="2400" dirty="0"/>
              <a:t>Oxygen is formed when water is split. </a:t>
            </a:r>
          </a:p>
        </p:txBody>
      </p:sp>
      <p:pic>
        <p:nvPicPr>
          <p:cNvPr id="5" name="Picture 4">
            <a:extLst>
              <a:ext uri="{FF2B5EF4-FFF2-40B4-BE49-F238E27FC236}">
                <a16:creationId xmlns:a16="http://schemas.microsoft.com/office/drawing/2014/main" id="{5280965A-5A47-34F4-BE99-643B9382ACE3}"/>
              </a:ext>
            </a:extLst>
          </p:cNvPr>
          <p:cNvPicPr>
            <a:picLocks noChangeAspect="1"/>
          </p:cNvPicPr>
          <p:nvPr/>
        </p:nvPicPr>
        <p:blipFill>
          <a:blip r:embed="rId2"/>
          <a:stretch>
            <a:fillRect/>
          </a:stretch>
        </p:blipFill>
        <p:spPr>
          <a:xfrm>
            <a:off x="7065097" y="1041748"/>
            <a:ext cx="4988582" cy="2911127"/>
          </a:xfrm>
          <a:prstGeom prst="rect">
            <a:avLst/>
          </a:prstGeom>
        </p:spPr>
      </p:pic>
    </p:spTree>
    <p:extLst>
      <p:ext uri="{BB962C8B-B14F-4D97-AF65-F5344CB8AC3E}">
        <p14:creationId xmlns:p14="http://schemas.microsoft.com/office/powerpoint/2010/main" val="14404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15C2A-F6F9-8EA1-1098-C2655DADA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F2398-2A3D-3329-B34D-BD68FF987A14}"/>
              </a:ext>
            </a:extLst>
          </p:cNvPr>
          <p:cNvSpPr>
            <a:spLocks noGrp="1"/>
          </p:cNvSpPr>
          <p:nvPr>
            <p:ph type="title"/>
          </p:nvPr>
        </p:nvSpPr>
        <p:spPr/>
        <p:txBody>
          <a:bodyPr wrap="none" anchor="ctr" anchorCtr="0"/>
          <a:lstStyle/>
          <a:p>
            <a:r>
              <a:rPr lang="en-US" b="1" dirty="0">
                <a:solidFill>
                  <a:srgbClr val="446AA6"/>
                </a:solidFill>
              </a:rPr>
              <a:t>The fate of the products of photosynthesis </a:t>
            </a:r>
            <a:endParaRPr lang="en-IE" b="1" dirty="0">
              <a:solidFill>
                <a:srgbClr val="446AA6"/>
              </a:solidFill>
            </a:endParaRPr>
          </a:p>
        </p:txBody>
      </p:sp>
      <p:sp>
        <p:nvSpPr>
          <p:cNvPr id="3" name="Content Placeholder 2">
            <a:extLst>
              <a:ext uri="{FF2B5EF4-FFF2-40B4-BE49-F238E27FC236}">
                <a16:creationId xmlns:a16="http://schemas.microsoft.com/office/drawing/2014/main" id="{4988F4E5-7618-EBF6-BE9F-2C15918A6BF7}"/>
              </a:ext>
            </a:extLst>
          </p:cNvPr>
          <p:cNvSpPr>
            <a:spLocks noGrp="1"/>
          </p:cNvSpPr>
          <p:nvPr>
            <p:ph idx="1"/>
          </p:nvPr>
        </p:nvSpPr>
        <p:spPr>
          <a:xfrm>
            <a:off x="138320" y="1041748"/>
            <a:ext cx="11552582" cy="4520749"/>
          </a:xfrm>
        </p:spPr>
        <p:txBody>
          <a:bodyPr wrap="square">
            <a:noAutofit/>
          </a:bodyPr>
          <a:lstStyle/>
          <a:p>
            <a:pPr marL="0" indent="0">
              <a:buClr>
                <a:srgbClr val="FDB813"/>
              </a:buClr>
              <a:buNone/>
            </a:pPr>
            <a:r>
              <a:rPr lang="en-US" sz="2400" b="1" dirty="0">
                <a:solidFill>
                  <a:srgbClr val="0081BE"/>
                </a:solidFill>
              </a:rPr>
              <a:t>Glucose produced in photosynthesis can be:</a:t>
            </a:r>
          </a:p>
          <a:p>
            <a:pPr>
              <a:buClr>
                <a:srgbClr val="FDB813"/>
              </a:buClr>
            </a:pPr>
            <a:r>
              <a:rPr lang="en-US" sz="2400" dirty="0"/>
              <a:t>Used as a source of energy by plants during respiration</a:t>
            </a:r>
          </a:p>
          <a:p>
            <a:pPr>
              <a:buClr>
                <a:srgbClr val="FDB813"/>
              </a:buClr>
            </a:pPr>
            <a:r>
              <a:rPr lang="en-US" sz="2400" dirty="0"/>
              <a:t>Stored in plants as starch</a:t>
            </a:r>
          </a:p>
          <a:p>
            <a:pPr>
              <a:buClr>
                <a:srgbClr val="FDB813"/>
              </a:buClr>
            </a:pPr>
            <a:r>
              <a:rPr lang="en-US" sz="2400" dirty="0"/>
              <a:t>Converted to other biomolecules such as sucrose, cellulose, lipids and proteins.</a:t>
            </a:r>
          </a:p>
          <a:p>
            <a:pPr marL="0" indent="0">
              <a:buClr>
                <a:srgbClr val="FDB813"/>
              </a:buClr>
              <a:buNone/>
            </a:pPr>
            <a:endParaRPr lang="en-US" sz="2400" dirty="0"/>
          </a:p>
          <a:p>
            <a:pPr marL="0" indent="0">
              <a:buClr>
                <a:srgbClr val="FDB813"/>
              </a:buClr>
              <a:buNone/>
            </a:pPr>
            <a:r>
              <a:rPr lang="en-US" sz="2400" b="1" dirty="0">
                <a:solidFill>
                  <a:srgbClr val="0081BE"/>
                </a:solidFill>
              </a:rPr>
              <a:t>Oxygen formed in photosynthesis can be:</a:t>
            </a:r>
          </a:p>
          <a:p>
            <a:pPr>
              <a:buClr>
                <a:srgbClr val="FDB813"/>
              </a:buClr>
            </a:pPr>
            <a:r>
              <a:rPr lang="en-US" sz="2400" dirty="0"/>
              <a:t>Used directly in respiration</a:t>
            </a:r>
          </a:p>
          <a:p>
            <a:pPr>
              <a:buClr>
                <a:srgbClr val="FDB813"/>
              </a:buClr>
            </a:pPr>
            <a:r>
              <a:rPr lang="en-US" sz="2400" dirty="0"/>
              <a:t>Released from the plant into the environment.</a:t>
            </a:r>
          </a:p>
        </p:txBody>
      </p:sp>
    </p:spTree>
    <p:extLst>
      <p:ext uri="{BB962C8B-B14F-4D97-AF65-F5344CB8AC3E}">
        <p14:creationId xmlns:p14="http://schemas.microsoft.com/office/powerpoint/2010/main" val="11687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EDD3-CE9D-F2C0-BE6A-C840F2CEC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C0E94-B504-BD64-2DF6-05401D47F691}"/>
              </a:ext>
            </a:extLst>
          </p:cNvPr>
          <p:cNvSpPr>
            <a:spLocks noGrp="1"/>
          </p:cNvSpPr>
          <p:nvPr>
            <p:ph type="title"/>
          </p:nvPr>
        </p:nvSpPr>
        <p:spPr/>
        <p:txBody>
          <a:bodyPr wrap="none" anchor="ctr" anchorCtr="0"/>
          <a:lstStyle/>
          <a:p>
            <a:r>
              <a:rPr lang="en-US" b="1" dirty="0">
                <a:solidFill>
                  <a:srgbClr val="446AA6"/>
                </a:solidFill>
              </a:rPr>
              <a:t>Photosynthesis as a carbon sink</a:t>
            </a:r>
            <a:endParaRPr lang="en-IE" b="1" dirty="0">
              <a:solidFill>
                <a:srgbClr val="446AA6"/>
              </a:solidFill>
            </a:endParaRPr>
          </a:p>
        </p:txBody>
      </p:sp>
      <p:sp>
        <p:nvSpPr>
          <p:cNvPr id="3" name="Content Placeholder 2">
            <a:extLst>
              <a:ext uri="{FF2B5EF4-FFF2-40B4-BE49-F238E27FC236}">
                <a16:creationId xmlns:a16="http://schemas.microsoft.com/office/drawing/2014/main" id="{E0D8C165-ADB1-EB4C-D58D-68EF3406F476}"/>
              </a:ext>
            </a:extLst>
          </p:cNvPr>
          <p:cNvSpPr>
            <a:spLocks noGrp="1"/>
          </p:cNvSpPr>
          <p:nvPr>
            <p:ph idx="1"/>
          </p:nvPr>
        </p:nvSpPr>
        <p:spPr>
          <a:xfrm>
            <a:off x="138320" y="1041748"/>
            <a:ext cx="11552582" cy="4520749"/>
          </a:xfrm>
        </p:spPr>
        <p:txBody>
          <a:bodyPr wrap="square">
            <a:noAutofit/>
          </a:bodyPr>
          <a:lstStyle/>
          <a:p>
            <a:pPr>
              <a:buClr>
                <a:srgbClr val="FDB813"/>
              </a:buClr>
            </a:pPr>
            <a:r>
              <a:rPr lang="en-US" sz="2400" dirty="0"/>
              <a:t>A carbon sink is anything that absorbs more carbon than it releases.</a:t>
            </a:r>
          </a:p>
          <a:p>
            <a:pPr marL="0" indent="0">
              <a:buClr>
                <a:srgbClr val="FDB813"/>
              </a:buClr>
              <a:buNone/>
            </a:pPr>
            <a:endParaRPr lang="en-US" sz="2400" dirty="0"/>
          </a:p>
          <a:p>
            <a:pPr marL="0" indent="0">
              <a:buClr>
                <a:srgbClr val="FDB813"/>
              </a:buClr>
              <a:buNone/>
            </a:pPr>
            <a:r>
              <a:rPr lang="en-US" sz="2400" b="1" dirty="0">
                <a:solidFill>
                  <a:srgbClr val="0081BE"/>
                </a:solidFill>
              </a:rPr>
              <a:t>Examples:</a:t>
            </a:r>
          </a:p>
          <a:p>
            <a:pPr>
              <a:buClr>
                <a:srgbClr val="FDB813"/>
              </a:buClr>
            </a:pPr>
            <a:r>
              <a:rPr lang="en-US" sz="2400" dirty="0"/>
              <a:t>Forests</a:t>
            </a:r>
          </a:p>
          <a:p>
            <a:pPr>
              <a:buClr>
                <a:srgbClr val="FDB813"/>
              </a:buClr>
            </a:pPr>
            <a:r>
              <a:rPr lang="en-US" sz="2400" dirty="0"/>
              <a:t>Oceans</a:t>
            </a:r>
          </a:p>
          <a:p>
            <a:pPr>
              <a:buClr>
                <a:srgbClr val="FDB813"/>
              </a:buClr>
            </a:pPr>
            <a:r>
              <a:rPr lang="en-US" sz="2400" dirty="0"/>
              <a:t>Soil</a:t>
            </a:r>
          </a:p>
          <a:p>
            <a:pPr>
              <a:buClr>
                <a:srgbClr val="FDB813"/>
              </a:buClr>
            </a:pPr>
            <a:r>
              <a:rPr lang="en-US" sz="2400" dirty="0"/>
              <a:t>Fossil fuels (such as turf, coal and oil)</a:t>
            </a:r>
          </a:p>
          <a:p>
            <a:pPr>
              <a:buClr>
                <a:srgbClr val="FDB813"/>
              </a:buClr>
            </a:pPr>
            <a:endParaRPr lang="en-US" sz="2400" dirty="0"/>
          </a:p>
        </p:txBody>
      </p:sp>
    </p:spTree>
    <p:extLst>
      <p:ext uri="{BB962C8B-B14F-4D97-AF65-F5344CB8AC3E}">
        <p14:creationId xmlns:p14="http://schemas.microsoft.com/office/powerpoint/2010/main" val="324831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A406-E304-F385-B528-C2445A6BC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DCD90-D8A6-3AD3-F6A0-5B58D96C5512}"/>
              </a:ext>
            </a:extLst>
          </p:cNvPr>
          <p:cNvSpPr>
            <a:spLocks noGrp="1"/>
          </p:cNvSpPr>
          <p:nvPr>
            <p:ph type="title"/>
          </p:nvPr>
        </p:nvSpPr>
        <p:spPr/>
        <p:txBody>
          <a:bodyPr wrap="none" anchor="ctr" anchorCtr="0"/>
          <a:lstStyle/>
          <a:p>
            <a:r>
              <a:rPr lang="en-US" b="1" dirty="0">
                <a:solidFill>
                  <a:srgbClr val="446AA6"/>
                </a:solidFill>
              </a:rPr>
              <a:t>Role of photosynthesis </a:t>
            </a:r>
            <a:endParaRPr lang="en-IE" b="1" dirty="0">
              <a:solidFill>
                <a:srgbClr val="446AA6"/>
              </a:solidFill>
            </a:endParaRPr>
          </a:p>
        </p:txBody>
      </p:sp>
      <p:sp>
        <p:nvSpPr>
          <p:cNvPr id="3" name="Content Placeholder 2">
            <a:extLst>
              <a:ext uri="{FF2B5EF4-FFF2-40B4-BE49-F238E27FC236}">
                <a16:creationId xmlns:a16="http://schemas.microsoft.com/office/drawing/2014/main" id="{3F83F937-F1D7-E0B3-33AF-5D72437B8869}"/>
              </a:ext>
            </a:extLst>
          </p:cNvPr>
          <p:cNvSpPr>
            <a:spLocks noGrp="1"/>
          </p:cNvSpPr>
          <p:nvPr>
            <p:ph idx="1"/>
          </p:nvPr>
        </p:nvSpPr>
        <p:spPr>
          <a:xfrm>
            <a:off x="138320" y="1041748"/>
            <a:ext cx="11552582" cy="4520749"/>
          </a:xfrm>
        </p:spPr>
        <p:txBody>
          <a:bodyPr wrap="square">
            <a:noAutofit/>
          </a:bodyPr>
          <a:lstStyle/>
          <a:p>
            <a:pPr>
              <a:buClr>
                <a:srgbClr val="FDB813"/>
              </a:buClr>
            </a:pPr>
            <a:r>
              <a:rPr lang="en-US" sz="2400" dirty="0"/>
              <a:t>Plants use photosynthesis to make food.</a:t>
            </a:r>
          </a:p>
          <a:p>
            <a:pPr>
              <a:buClr>
                <a:srgbClr val="FDB813"/>
              </a:buClr>
            </a:pPr>
            <a:r>
              <a:rPr lang="en-US" sz="2400" dirty="0"/>
              <a:t>Animals get their food from plants.</a:t>
            </a:r>
          </a:p>
          <a:p>
            <a:pPr>
              <a:buClr>
                <a:srgbClr val="FDB813"/>
              </a:buClr>
            </a:pPr>
            <a:r>
              <a:rPr lang="en-US" sz="2400" dirty="0"/>
              <a:t>Photosynthesis produces the oxygen that most living things need in order to obtain energy in respiration.</a:t>
            </a:r>
          </a:p>
        </p:txBody>
      </p:sp>
    </p:spTree>
    <p:extLst>
      <p:ext uri="{BB962C8B-B14F-4D97-AF65-F5344CB8AC3E}">
        <p14:creationId xmlns:p14="http://schemas.microsoft.com/office/powerpoint/2010/main" val="20132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27360-68DF-7ED7-88DF-2EC469484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6DCF9-6706-3B51-3609-D04B86E37377}"/>
              </a:ext>
            </a:extLst>
          </p:cNvPr>
          <p:cNvSpPr>
            <a:spLocks noGrp="1"/>
          </p:cNvSpPr>
          <p:nvPr>
            <p:ph type="title"/>
          </p:nvPr>
        </p:nvSpPr>
        <p:spPr/>
        <p:txBody>
          <a:bodyPr wrap="none" anchor="ctr" anchorCtr="0"/>
          <a:lstStyle/>
          <a:p>
            <a:r>
              <a:rPr lang="en-US" b="1" dirty="0">
                <a:solidFill>
                  <a:srgbClr val="446AA6"/>
                </a:solidFill>
              </a:rPr>
              <a:t>Cellular location of photosynthesis</a:t>
            </a:r>
            <a:endParaRPr lang="en-IE" b="1" dirty="0">
              <a:solidFill>
                <a:srgbClr val="446AA6"/>
              </a:solidFill>
            </a:endParaRPr>
          </a:p>
        </p:txBody>
      </p:sp>
      <p:sp>
        <p:nvSpPr>
          <p:cNvPr id="3" name="Content Placeholder 2">
            <a:extLst>
              <a:ext uri="{FF2B5EF4-FFF2-40B4-BE49-F238E27FC236}">
                <a16:creationId xmlns:a16="http://schemas.microsoft.com/office/drawing/2014/main" id="{5E413502-C231-78DB-68E8-9DB4089F44DB}"/>
              </a:ext>
            </a:extLst>
          </p:cNvPr>
          <p:cNvSpPr>
            <a:spLocks noGrp="1"/>
          </p:cNvSpPr>
          <p:nvPr>
            <p:ph idx="1"/>
          </p:nvPr>
        </p:nvSpPr>
        <p:spPr>
          <a:xfrm>
            <a:off x="138320" y="1041748"/>
            <a:ext cx="4976605" cy="4520749"/>
          </a:xfrm>
        </p:spPr>
        <p:txBody>
          <a:bodyPr wrap="square">
            <a:noAutofit/>
          </a:bodyPr>
          <a:lstStyle/>
          <a:p>
            <a:pPr>
              <a:buClr>
                <a:srgbClr val="FDB813"/>
              </a:buClr>
            </a:pPr>
            <a:r>
              <a:rPr lang="en-US" sz="2400" dirty="0"/>
              <a:t>Photosynthesis takes place in chloroplasts. </a:t>
            </a:r>
          </a:p>
          <a:p>
            <a:pPr>
              <a:buClr>
                <a:srgbClr val="FDB813"/>
              </a:buClr>
            </a:pPr>
            <a:r>
              <a:rPr lang="en-US" sz="2400" dirty="0"/>
              <a:t>Chloroplasts are tiny organelles that contain the green pigment called chlorophyll. </a:t>
            </a:r>
          </a:p>
          <a:p>
            <a:pPr>
              <a:buClr>
                <a:srgbClr val="FDB813"/>
              </a:buClr>
            </a:pPr>
            <a:r>
              <a:rPr lang="en-US" sz="2400" dirty="0"/>
              <a:t>Chlorophyll acts to trap sunlight. </a:t>
            </a:r>
          </a:p>
          <a:p>
            <a:pPr>
              <a:buClr>
                <a:srgbClr val="FDB813"/>
              </a:buClr>
            </a:pPr>
            <a:r>
              <a:rPr lang="en-US" sz="2400" dirty="0"/>
              <a:t>The energy that is trapped in this way is used to make glucose. </a:t>
            </a:r>
          </a:p>
        </p:txBody>
      </p:sp>
      <p:pic>
        <p:nvPicPr>
          <p:cNvPr id="5" name="Picture 4">
            <a:extLst>
              <a:ext uri="{FF2B5EF4-FFF2-40B4-BE49-F238E27FC236}">
                <a16:creationId xmlns:a16="http://schemas.microsoft.com/office/drawing/2014/main" id="{3872CF1B-DDD9-368B-D9F4-DF1352F4E93B}"/>
              </a:ext>
            </a:extLst>
          </p:cNvPr>
          <p:cNvPicPr>
            <a:picLocks noChangeAspect="1"/>
          </p:cNvPicPr>
          <p:nvPr/>
        </p:nvPicPr>
        <p:blipFill>
          <a:blip r:embed="rId2"/>
          <a:stretch>
            <a:fillRect/>
          </a:stretch>
        </p:blipFill>
        <p:spPr>
          <a:xfrm>
            <a:off x="5476323" y="1127473"/>
            <a:ext cx="6577357" cy="3010202"/>
          </a:xfrm>
          <a:prstGeom prst="rect">
            <a:avLst/>
          </a:prstGeom>
        </p:spPr>
      </p:pic>
    </p:spTree>
    <p:extLst>
      <p:ext uri="{BB962C8B-B14F-4D97-AF65-F5344CB8AC3E}">
        <p14:creationId xmlns:p14="http://schemas.microsoft.com/office/powerpoint/2010/main" val="3238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5274</TotalTime>
  <Words>2510</Words>
  <Application>Microsoft Office PowerPoint</Application>
  <PresentationFormat>Widescreen</PresentationFormat>
  <Paragraphs>199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Calibri</vt:lpstr>
      <vt:lpstr>1_Office Theme</vt:lpstr>
      <vt:lpstr>PowerPoint Presentation</vt:lpstr>
      <vt:lpstr>Photosynthesis as an anabolic process</vt:lpstr>
      <vt:lpstr>The sources of the reactants and  of the products in photosynthesis</vt:lpstr>
      <vt:lpstr>The sources of the reactants in photosynthesis</vt:lpstr>
      <vt:lpstr>The sources of the products in photosynthesis</vt:lpstr>
      <vt:lpstr>The fate of the products of photosynthesis </vt:lpstr>
      <vt:lpstr>Photosynthesis as a carbon sink</vt:lpstr>
      <vt:lpstr>Role of photosynthesis </vt:lpstr>
      <vt:lpstr>Cellular location of photosynthesis</vt:lpstr>
      <vt:lpstr>Adaptations of leaves for photosynthesis</vt:lpstr>
      <vt:lpstr>The two-stage process of photosynthesis</vt:lpstr>
      <vt:lpstr>Light-dependent reactions (the light stage)</vt:lpstr>
      <vt:lpstr>Absorption of photons of light</vt:lpstr>
      <vt:lpstr>Energy is transferred to electrons</vt:lpstr>
      <vt:lpstr>Energy is transferred to electrons</vt:lpstr>
      <vt:lpstr>Electron flow: the non-cyclic pathway</vt:lpstr>
      <vt:lpstr>Electron flow: the non-cyclic pathway</vt:lpstr>
      <vt:lpstr>Electron flow: the non-cyclic pathway</vt:lpstr>
      <vt:lpstr>Electron flow: the non-cyclic pathway</vt:lpstr>
      <vt:lpstr>Electron flow: the non-cyclic pathway</vt:lpstr>
      <vt:lpstr>Why is it called a non-cyclic pathway?</vt:lpstr>
      <vt:lpstr>Electron flow: the cyclic pathway</vt:lpstr>
      <vt:lpstr>Why is it called a cyclic pathway?</vt:lpstr>
      <vt:lpstr>The end-products of the  light-dependent reactions (light stage) </vt:lpstr>
      <vt:lpstr>Light-independent reactions (the dark stage)</vt:lpstr>
      <vt:lpstr>The end-products of the  light-independent reactions (dark stage) </vt:lpstr>
      <vt:lpstr>Connections between the light-dependent  and light-independent reactions</vt:lpstr>
      <vt:lpstr>The internal structure of a  chloroplast facilitates photosynthesis</vt:lpstr>
      <vt:lpstr>Formation of ATP </vt:lpstr>
      <vt:lpstr>Factors that affect the rate of photosynthesis</vt:lpstr>
      <vt:lpstr>Investigation 5a: To investigate a factor  (light intensity) that affects the rate of photosynthesis</vt:lpstr>
      <vt:lpstr>Investigation 5a: To investigate a factor  (light intensity) that affects the rate of photosynthesis</vt:lpstr>
      <vt:lpstr>Investigation 5a: To investigate a factor  (light intensity) that affects the rate of photosynthesis</vt:lpstr>
      <vt:lpstr>Investigation 5a: To investigate a factor  (light intensity) that affects the rate of photosynthesis</vt:lpstr>
      <vt:lpstr>Investigation 5a: To investigate a factor  (light intensity) that affects the rate of photosynthesis</vt:lpstr>
      <vt:lpstr>Investigation 5a: To investigate a factor  (light intensity) that affects the rate of photosynthesis</vt:lpstr>
      <vt:lpstr>Investigation 5b: To investigate a factor (temperature) that affects the rate of photosynthesis</vt:lpstr>
      <vt:lpstr>Investigation 5b: To investigate a factor (temperature) that affects the rate of photosynthesis</vt:lpstr>
      <vt:lpstr>Investigation 5c: To investigate a factor (carbon dioxide  level or concentration) that affects the rate of photosynthesis</vt:lpstr>
      <vt:lpstr>Investigation 5c: To investigate a factor (carbon dioxide  level or concentration) that affects the rate of photosynthesis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Enzymes</dc:title>
  <dc:creator>Wesley Hammond</dc:creator>
  <cp:lastModifiedBy>Ben Clancy</cp:lastModifiedBy>
  <cp:revision>127</cp:revision>
  <dcterms:created xsi:type="dcterms:W3CDTF">2024-10-27T13:18:48Z</dcterms:created>
  <dcterms:modified xsi:type="dcterms:W3CDTF">2025-07-25T11:15:14Z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1314604468</vt:i4>
  </property>
  <property fmtid="{D5CDD505-2E9C-101B-9397-08002B2CF9AE}" pid="3" name="_NewReviewCycle">
    <vt:lpwstr/>
  </property>
  <property fmtid="{D5CDD505-2E9C-101B-9397-08002B2CF9AE}" pid="4" name="_EmailSubject">
    <vt:lpwstr>Digital biology checks</vt:lpwstr>
  </property>
  <property fmtid="{D5CDD505-2E9C-101B-9397-08002B2CF9AE}" pid="5" name="_AuthorEmail">
    <vt:lpwstr>may.ryan@edco.ie</vt:lpwstr>
  </property>
  <property fmtid="{D5CDD505-2E9C-101B-9397-08002B2CF9AE}" pid="6" name="_AuthorEmailDisplayName">
    <vt:lpwstr>May Ryan</vt:lpwstr>
  </property>
</Properties>
</file>