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315" r:id="rId2"/>
    <p:sldId id="261" r:id="rId3"/>
    <p:sldId id="366" r:id="rId4"/>
    <p:sldId id="367" r:id="rId5"/>
    <p:sldId id="332" r:id="rId6"/>
    <p:sldId id="368" r:id="rId7"/>
    <p:sldId id="369" r:id="rId8"/>
    <p:sldId id="370" r:id="rId9"/>
    <p:sldId id="380" r:id="rId10"/>
    <p:sldId id="379" r:id="rId11"/>
    <p:sldId id="372" r:id="rId12"/>
    <p:sldId id="373" r:id="rId13"/>
    <p:sldId id="374" r:id="rId14"/>
    <p:sldId id="375" r:id="rId15"/>
    <p:sldId id="376" r:id="rId16"/>
    <p:sldId id="377" r:id="rId17"/>
    <p:sldId id="3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8635C3-A012-6867-E5AA-BC7EC5E4B29C}" name="Ben Clancy" initials="BC" userId="S::ben.clancy@edco.ie::174cd675-ebf5-4332-86f9-811b09401b1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n Clancy"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1BE"/>
    <a:srgbClr val="446AA6"/>
    <a:srgbClr val="B0CD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67" d="100"/>
          <a:sy n="67" d="100"/>
        </p:scale>
        <p:origin x="120" y="42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4AE62-1150-4778-AFE6-D5898F9D0080}" type="datetimeFigureOut">
              <a:rPr lang="en-IE" smtClean="0"/>
              <a:t>10/07/2025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23784-D2B8-4115-8E57-F1250E976CC8}" type="slidenum">
              <a:rPr lang="en-IE" smtClean="0"/>
              <a:t>‹#›</a:t>
            </a:fld>
            <a:endParaRPr lang="en-IE"/>
          </a:p>
        </p:txBody>
      </p:sp>
    </p:spTree>
    <p:extLst>
      <p:ext uri="{BB962C8B-B14F-4D97-AF65-F5344CB8AC3E}">
        <p14:creationId xmlns:p14="http://schemas.microsoft.com/office/powerpoint/2010/main" val="3228229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FDC6-A69C-D582-FACB-0FE06C590C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7AA05541-89FE-66EC-C02F-035D1C8625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B4DBDF7A-D96B-197E-7541-DEAD1E99E643}"/>
              </a:ext>
            </a:extLst>
          </p:cNvPr>
          <p:cNvSpPr>
            <a:spLocks noGrp="1"/>
          </p:cNvSpPr>
          <p:nvPr>
            <p:ph type="dt" sz="half" idx="10"/>
          </p:nvPr>
        </p:nvSpPr>
        <p:spPr/>
        <p:txBody>
          <a:bodyPr/>
          <a:lstStyle/>
          <a:p>
            <a:fld id="{E9341DA2-EFB4-4EB4-A0A6-4738349CFB0F}" type="datetimeFigureOut">
              <a:rPr lang="en-IE" smtClean="0"/>
              <a:t>10/07/2025</a:t>
            </a:fld>
            <a:endParaRPr lang="en-IE" dirty="0"/>
          </a:p>
        </p:txBody>
      </p:sp>
      <p:sp>
        <p:nvSpPr>
          <p:cNvPr id="5" name="Footer Placeholder 4">
            <a:extLst>
              <a:ext uri="{FF2B5EF4-FFF2-40B4-BE49-F238E27FC236}">
                <a16:creationId xmlns:a16="http://schemas.microsoft.com/office/drawing/2014/main" id="{35B9A55C-4432-3C6E-2F54-44FCC53FF050}"/>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9AE41F0F-5536-B12D-D2C8-87DBF5D0751B}"/>
              </a:ext>
            </a:extLst>
          </p:cNvPr>
          <p:cNvSpPr>
            <a:spLocks noGrp="1"/>
          </p:cNvSpPr>
          <p:nvPr>
            <p:ph type="sldNum" sz="quarter" idx="12"/>
          </p:nvPr>
        </p:nvSpPr>
        <p:spPr/>
        <p:txBody>
          <a:bodyPr/>
          <a:lstStyle/>
          <a:p>
            <a:fld id="{A26A4811-D92D-4531-A924-840B8C1AD0C8}" type="slidenum">
              <a:rPr lang="en-IE" smtClean="0"/>
              <a:t>‹#›</a:t>
            </a:fld>
            <a:endParaRPr lang="en-IE" dirty="0"/>
          </a:p>
        </p:txBody>
      </p:sp>
      <p:pic>
        <p:nvPicPr>
          <p:cNvPr id="8" name="Picture 7" descr="A bird on a green background&#10;&#10;Description automatically generated">
            <a:extLst>
              <a:ext uri="{FF2B5EF4-FFF2-40B4-BE49-F238E27FC236}">
                <a16:creationId xmlns:a16="http://schemas.microsoft.com/office/drawing/2014/main" id="{365317DF-1302-7369-6F37-69399B98D6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4950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A0F9C6-4E58-2224-DBE0-8428763C420A}"/>
              </a:ext>
            </a:extLst>
          </p:cNvPr>
          <p:cNvSpPr>
            <a:spLocks noGrp="1"/>
          </p:cNvSpPr>
          <p:nvPr>
            <p:ph type="dt" sz="half" idx="10"/>
          </p:nvPr>
        </p:nvSpPr>
        <p:spPr/>
        <p:txBody>
          <a:bodyPr/>
          <a:lstStyle/>
          <a:p>
            <a:fld id="{E9341DA2-EFB4-4EB4-A0A6-4738349CFB0F}" type="datetimeFigureOut">
              <a:rPr lang="en-IE" smtClean="0"/>
              <a:t>10/07/2025</a:t>
            </a:fld>
            <a:endParaRPr lang="en-IE" dirty="0"/>
          </a:p>
        </p:txBody>
      </p:sp>
      <p:sp>
        <p:nvSpPr>
          <p:cNvPr id="3" name="Footer Placeholder 2">
            <a:extLst>
              <a:ext uri="{FF2B5EF4-FFF2-40B4-BE49-F238E27FC236}">
                <a16:creationId xmlns:a16="http://schemas.microsoft.com/office/drawing/2014/main" id="{A6CECC19-F612-EC29-E533-81F4C9C516DE}"/>
              </a:ext>
            </a:extLst>
          </p:cNvPr>
          <p:cNvSpPr>
            <a:spLocks noGrp="1"/>
          </p:cNvSpPr>
          <p:nvPr>
            <p:ph type="ftr" sz="quarter" idx="11"/>
          </p:nvPr>
        </p:nvSpPr>
        <p:spPr/>
        <p:txBody>
          <a:bodyPr/>
          <a:lstStyle/>
          <a:p>
            <a:endParaRPr lang="en-IE" dirty="0"/>
          </a:p>
        </p:txBody>
      </p:sp>
      <p:sp>
        <p:nvSpPr>
          <p:cNvPr id="4" name="Slide Number Placeholder 3">
            <a:extLst>
              <a:ext uri="{FF2B5EF4-FFF2-40B4-BE49-F238E27FC236}">
                <a16:creationId xmlns:a16="http://schemas.microsoft.com/office/drawing/2014/main" id="{A3918F85-BA48-3926-CA18-0F5B91D92C97}"/>
              </a:ext>
            </a:extLst>
          </p:cNvPr>
          <p:cNvSpPr>
            <a:spLocks noGrp="1"/>
          </p:cNvSpPr>
          <p:nvPr>
            <p:ph type="sldNum" sz="quarter" idx="12"/>
          </p:nvPr>
        </p:nvSpPr>
        <p:spPr/>
        <p:txBody>
          <a:bodyPr/>
          <a:lstStyle/>
          <a:p>
            <a:fld id="{A26A4811-D92D-4531-A924-840B8C1AD0C8}" type="slidenum">
              <a:rPr lang="en-IE" smtClean="0"/>
              <a:t>‹#›</a:t>
            </a:fld>
            <a:endParaRPr lang="en-IE" dirty="0"/>
          </a:p>
        </p:txBody>
      </p:sp>
    </p:spTree>
    <p:extLst>
      <p:ext uri="{BB962C8B-B14F-4D97-AF65-F5344CB8AC3E}">
        <p14:creationId xmlns:p14="http://schemas.microsoft.com/office/powerpoint/2010/main" val="3702330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5F201-C0DF-7510-4AD3-8BDA6AE2C2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6768574C-7493-A4A1-F575-D5BF9ECEAC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BF772A6F-A2D5-B3FC-E440-A9ABA4E7F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0425ED-3468-52E7-03BD-6B50F4F114DA}"/>
              </a:ext>
            </a:extLst>
          </p:cNvPr>
          <p:cNvSpPr>
            <a:spLocks noGrp="1"/>
          </p:cNvSpPr>
          <p:nvPr>
            <p:ph type="dt" sz="half" idx="10"/>
          </p:nvPr>
        </p:nvSpPr>
        <p:spPr/>
        <p:txBody>
          <a:bodyPr/>
          <a:lstStyle/>
          <a:p>
            <a:fld id="{E9341DA2-EFB4-4EB4-A0A6-4738349CFB0F}" type="datetimeFigureOut">
              <a:rPr lang="en-IE" smtClean="0"/>
              <a:t>10/07/2025</a:t>
            </a:fld>
            <a:endParaRPr lang="en-IE" dirty="0"/>
          </a:p>
        </p:txBody>
      </p:sp>
      <p:sp>
        <p:nvSpPr>
          <p:cNvPr id="6" name="Footer Placeholder 5">
            <a:extLst>
              <a:ext uri="{FF2B5EF4-FFF2-40B4-BE49-F238E27FC236}">
                <a16:creationId xmlns:a16="http://schemas.microsoft.com/office/drawing/2014/main" id="{7F6A017A-2BD9-0166-3099-EBE4F94C4A45}"/>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0A416F6B-1B75-659D-1421-56AD13320EE0}"/>
              </a:ext>
            </a:extLst>
          </p:cNvPr>
          <p:cNvSpPr>
            <a:spLocks noGrp="1"/>
          </p:cNvSpPr>
          <p:nvPr>
            <p:ph type="sldNum" sz="quarter" idx="12"/>
          </p:nvPr>
        </p:nvSpPr>
        <p:spPr/>
        <p:txBody>
          <a:bodyPr/>
          <a:lstStyle/>
          <a:p>
            <a:fld id="{A26A4811-D92D-4531-A924-840B8C1AD0C8}" type="slidenum">
              <a:rPr lang="en-IE" smtClean="0"/>
              <a:t>‹#›</a:t>
            </a:fld>
            <a:endParaRPr lang="en-IE" dirty="0"/>
          </a:p>
        </p:txBody>
      </p:sp>
    </p:spTree>
    <p:extLst>
      <p:ext uri="{BB962C8B-B14F-4D97-AF65-F5344CB8AC3E}">
        <p14:creationId xmlns:p14="http://schemas.microsoft.com/office/powerpoint/2010/main" val="2054011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CBF6F-88FC-C17F-A89C-13D2774B2A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B1A7138B-CF33-E004-E13C-2CD6DC1102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a:extLst>
              <a:ext uri="{FF2B5EF4-FFF2-40B4-BE49-F238E27FC236}">
                <a16:creationId xmlns:a16="http://schemas.microsoft.com/office/drawing/2014/main" id="{50636FB8-7416-EC10-9BF4-9322AF222F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518E89-91D0-E4FE-5729-A1A880CC4970}"/>
              </a:ext>
            </a:extLst>
          </p:cNvPr>
          <p:cNvSpPr>
            <a:spLocks noGrp="1"/>
          </p:cNvSpPr>
          <p:nvPr>
            <p:ph type="dt" sz="half" idx="10"/>
          </p:nvPr>
        </p:nvSpPr>
        <p:spPr/>
        <p:txBody>
          <a:bodyPr/>
          <a:lstStyle/>
          <a:p>
            <a:fld id="{E9341DA2-EFB4-4EB4-A0A6-4738349CFB0F}" type="datetimeFigureOut">
              <a:rPr lang="en-IE" smtClean="0"/>
              <a:t>10/07/2025</a:t>
            </a:fld>
            <a:endParaRPr lang="en-IE" dirty="0"/>
          </a:p>
        </p:txBody>
      </p:sp>
      <p:sp>
        <p:nvSpPr>
          <p:cNvPr id="6" name="Footer Placeholder 5">
            <a:extLst>
              <a:ext uri="{FF2B5EF4-FFF2-40B4-BE49-F238E27FC236}">
                <a16:creationId xmlns:a16="http://schemas.microsoft.com/office/drawing/2014/main" id="{DED8551C-3A3B-7B2B-1F43-7BFDA67AD2A4}"/>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F915C92F-1BCC-B677-D25C-2E7021287FFB}"/>
              </a:ext>
            </a:extLst>
          </p:cNvPr>
          <p:cNvSpPr>
            <a:spLocks noGrp="1"/>
          </p:cNvSpPr>
          <p:nvPr>
            <p:ph type="sldNum" sz="quarter" idx="12"/>
          </p:nvPr>
        </p:nvSpPr>
        <p:spPr/>
        <p:txBody>
          <a:bodyPr/>
          <a:lstStyle/>
          <a:p>
            <a:fld id="{A26A4811-D92D-4531-A924-840B8C1AD0C8}" type="slidenum">
              <a:rPr lang="en-IE" smtClean="0"/>
              <a:t>‹#›</a:t>
            </a:fld>
            <a:endParaRPr lang="en-IE" dirty="0"/>
          </a:p>
        </p:txBody>
      </p:sp>
    </p:spTree>
    <p:extLst>
      <p:ext uri="{BB962C8B-B14F-4D97-AF65-F5344CB8AC3E}">
        <p14:creationId xmlns:p14="http://schemas.microsoft.com/office/powerpoint/2010/main" val="1735882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51BB5-C647-5A21-4B5C-ADA669B93E38}"/>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37EE10E-F3E8-AD2E-7863-0B646884D5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941DAF1-3EB3-9C7C-6A9C-AD840F3B0C94}"/>
              </a:ext>
            </a:extLst>
          </p:cNvPr>
          <p:cNvSpPr>
            <a:spLocks noGrp="1"/>
          </p:cNvSpPr>
          <p:nvPr>
            <p:ph type="dt" sz="half" idx="10"/>
          </p:nvPr>
        </p:nvSpPr>
        <p:spPr/>
        <p:txBody>
          <a:bodyPr/>
          <a:lstStyle/>
          <a:p>
            <a:fld id="{E9341DA2-EFB4-4EB4-A0A6-4738349CFB0F}" type="datetimeFigureOut">
              <a:rPr lang="en-IE" smtClean="0"/>
              <a:t>10/07/2025</a:t>
            </a:fld>
            <a:endParaRPr lang="en-IE" dirty="0"/>
          </a:p>
        </p:txBody>
      </p:sp>
      <p:sp>
        <p:nvSpPr>
          <p:cNvPr id="5" name="Footer Placeholder 4">
            <a:extLst>
              <a:ext uri="{FF2B5EF4-FFF2-40B4-BE49-F238E27FC236}">
                <a16:creationId xmlns:a16="http://schemas.microsoft.com/office/drawing/2014/main" id="{5FE661F9-42BA-2222-DF6B-4BCEEAFE3263}"/>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30214A9B-47EA-1D69-B344-8825C3DB3E47}"/>
              </a:ext>
            </a:extLst>
          </p:cNvPr>
          <p:cNvSpPr>
            <a:spLocks noGrp="1"/>
          </p:cNvSpPr>
          <p:nvPr>
            <p:ph type="sldNum" sz="quarter" idx="12"/>
          </p:nvPr>
        </p:nvSpPr>
        <p:spPr/>
        <p:txBody>
          <a:bodyPr/>
          <a:lstStyle/>
          <a:p>
            <a:fld id="{A26A4811-D92D-4531-A924-840B8C1AD0C8}" type="slidenum">
              <a:rPr lang="en-IE" smtClean="0"/>
              <a:t>‹#›</a:t>
            </a:fld>
            <a:endParaRPr lang="en-IE" dirty="0"/>
          </a:p>
        </p:txBody>
      </p:sp>
    </p:spTree>
    <p:extLst>
      <p:ext uri="{BB962C8B-B14F-4D97-AF65-F5344CB8AC3E}">
        <p14:creationId xmlns:p14="http://schemas.microsoft.com/office/powerpoint/2010/main" val="1765085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94A45C-6E52-CEDC-4340-FFC5FF0D07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ADB1B6E-428F-E633-D34C-FC9C4421C2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1EC8D40-212F-BB97-37EB-2C0C44CDE5EE}"/>
              </a:ext>
            </a:extLst>
          </p:cNvPr>
          <p:cNvSpPr>
            <a:spLocks noGrp="1"/>
          </p:cNvSpPr>
          <p:nvPr>
            <p:ph type="dt" sz="half" idx="10"/>
          </p:nvPr>
        </p:nvSpPr>
        <p:spPr/>
        <p:txBody>
          <a:bodyPr/>
          <a:lstStyle/>
          <a:p>
            <a:fld id="{E9341DA2-EFB4-4EB4-A0A6-4738349CFB0F}" type="datetimeFigureOut">
              <a:rPr lang="en-IE" smtClean="0"/>
              <a:t>10/07/2025</a:t>
            </a:fld>
            <a:endParaRPr lang="en-IE" dirty="0"/>
          </a:p>
        </p:txBody>
      </p:sp>
      <p:sp>
        <p:nvSpPr>
          <p:cNvPr id="5" name="Footer Placeholder 4">
            <a:extLst>
              <a:ext uri="{FF2B5EF4-FFF2-40B4-BE49-F238E27FC236}">
                <a16:creationId xmlns:a16="http://schemas.microsoft.com/office/drawing/2014/main" id="{6D4E6D5C-234A-D3E5-10D7-83167930F628}"/>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45893282-728B-11B3-A488-BF15697C2C24}"/>
              </a:ext>
            </a:extLst>
          </p:cNvPr>
          <p:cNvSpPr>
            <a:spLocks noGrp="1"/>
          </p:cNvSpPr>
          <p:nvPr>
            <p:ph type="sldNum" sz="quarter" idx="12"/>
          </p:nvPr>
        </p:nvSpPr>
        <p:spPr/>
        <p:txBody>
          <a:bodyPr/>
          <a:lstStyle/>
          <a:p>
            <a:fld id="{A26A4811-D92D-4531-A924-840B8C1AD0C8}" type="slidenum">
              <a:rPr lang="en-IE" smtClean="0"/>
              <a:t>‹#›</a:t>
            </a:fld>
            <a:endParaRPr lang="en-IE" dirty="0"/>
          </a:p>
        </p:txBody>
      </p:sp>
    </p:spTree>
    <p:extLst>
      <p:ext uri="{BB962C8B-B14F-4D97-AF65-F5344CB8AC3E}">
        <p14:creationId xmlns:p14="http://schemas.microsoft.com/office/powerpoint/2010/main" val="1507949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FDC6-A69C-D582-FACB-0FE06C590C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7AA05541-89FE-66EC-C02F-035D1C8625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B4DBDF7A-D96B-197E-7541-DEAD1E99E643}"/>
              </a:ext>
            </a:extLst>
          </p:cNvPr>
          <p:cNvSpPr>
            <a:spLocks noGrp="1"/>
          </p:cNvSpPr>
          <p:nvPr>
            <p:ph type="dt" sz="half" idx="10"/>
          </p:nvPr>
        </p:nvSpPr>
        <p:spPr/>
        <p:txBody>
          <a:bodyPr/>
          <a:lstStyle/>
          <a:p>
            <a:fld id="{E9341DA2-EFB4-4EB4-A0A6-4738349CFB0F}" type="datetimeFigureOut">
              <a:rPr lang="en-IE" smtClean="0"/>
              <a:t>10/07/2025</a:t>
            </a:fld>
            <a:endParaRPr lang="en-IE" dirty="0"/>
          </a:p>
        </p:txBody>
      </p:sp>
      <p:sp>
        <p:nvSpPr>
          <p:cNvPr id="5" name="Footer Placeholder 4">
            <a:extLst>
              <a:ext uri="{FF2B5EF4-FFF2-40B4-BE49-F238E27FC236}">
                <a16:creationId xmlns:a16="http://schemas.microsoft.com/office/drawing/2014/main" id="{35B9A55C-4432-3C6E-2F54-44FCC53FF050}"/>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9AE41F0F-5536-B12D-D2C8-87DBF5D0751B}"/>
              </a:ext>
            </a:extLst>
          </p:cNvPr>
          <p:cNvSpPr>
            <a:spLocks noGrp="1"/>
          </p:cNvSpPr>
          <p:nvPr>
            <p:ph type="sldNum" sz="quarter" idx="12"/>
          </p:nvPr>
        </p:nvSpPr>
        <p:spPr/>
        <p:txBody>
          <a:bodyPr/>
          <a:lstStyle/>
          <a:p>
            <a:fld id="{A26A4811-D92D-4531-A924-840B8C1AD0C8}" type="slidenum">
              <a:rPr lang="en-IE" smtClean="0"/>
              <a:t>‹#›</a:t>
            </a:fld>
            <a:endParaRPr lang="en-IE" dirty="0"/>
          </a:p>
        </p:txBody>
      </p:sp>
      <p:pic>
        <p:nvPicPr>
          <p:cNvPr id="8" name="Picture 7">
            <a:extLst>
              <a:ext uri="{FF2B5EF4-FFF2-40B4-BE49-F238E27FC236}">
                <a16:creationId xmlns:a16="http://schemas.microsoft.com/office/drawing/2014/main" id="{365317DF-1302-7369-6F37-69399B98D6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27817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FDC6-A69C-D582-FACB-0FE06C590C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7AA05541-89FE-66EC-C02F-035D1C8625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B4DBDF7A-D96B-197E-7541-DEAD1E99E643}"/>
              </a:ext>
            </a:extLst>
          </p:cNvPr>
          <p:cNvSpPr>
            <a:spLocks noGrp="1"/>
          </p:cNvSpPr>
          <p:nvPr>
            <p:ph type="dt" sz="half" idx="10"/>
          </p:nvPr>
        </p:nvSpPr>
        <p:spPr/>
        <p:txBody>
          <a:bodyPr/>
          <a:lstStyle/>
          <a:p>
            <a:fld id="{E9341DA2-EFB4-4EB4-A0A6-4738349CFB0F}" type="datetimeFigureOut">
              <a:rPr lang="en-IE" smtClean="0"/>
              <a:t>10/07/2025</a:t>
            </a:fld>
            <a:endParaRPr lang="en-IE" dirty="0"/>
          </a:p>
        </p:txBody>
      </p:sp>
      <p:sp>
        <p:nvSpPr>
          <p:cNvPr id="5" name="Footer Placeholder 4">
            <a:extLst>
              <a:ext uri="{FF2B5EF4-FFF2-40B4-BE49-F238E27FC236}">
                <a16:creationId xmlns:a16="http://schemas.microsoft.com/office/drawing/2014/main" id="{35B9A55C-4432-3C6E-2F54-44FCC53FF050}"/>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9AE41F0F-5536-B12D-D2C8-87DBF5D0751B}"/>
              </a:ext>
            </a:extLst>
          </p:cNvPr>
          <p:cNvSpPr>
            <a:spLocks noGrp="1"/>
          </p:cNvSpPr>
          <p:nvPr>
            <p:ph type="sldNum" sz="quarter" idx="12"/>
          </p:nvPr>
        </p:nvSpPr>
        <p:spPr/>
        <p:txBody>
          <a:bodyPr/>
          <a:lstStyle/>
          <a:p>
            <a:fld id="{A26A4811-D92D-4531-A924-840B8C1AD0C8}" type="slidenum">
              <a:rPr lang="en-IE" smtClean="0"/>
              <a:t>‹#›</a:t>
            </a:fld>
            <a:endParaRPr lang="en-IE" dirty="0"/>
          </a:p>
        </p:txBody>
      </p:sp>
      <p:pic>
        <p:nvPicPr>
          <p:cNvPr id="8" name="Picture 7">
            <a:extLst>
              <a:ext uri="{FF2B5EF4-FFF2-40B4-BE49-F238E27FC236}">
                <a16:creationId xmlns:a16="http://schemas.microsoft.com/office/drawing/2014/main" id="{365317DF-1302-7369-6F37-69399B98D65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322660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7B7BA367-4D30-C396-41A4-761DF6E14DE9}"/>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8179CE-7885-3BD1-7BD4-7AC07C2D7945}"/>
              </a:ext>
            </a:extLst>
          </p:cNvPr>
          <p:cNvSpPr>
            <a:spLocks noGrp="1"/>
          </p:cNvSpPr>
          <p:nvPr>
            <p:ph type="title"/>
          </p:nvPr>
        </p:nvSpPr>
        <p:spPr>
          <a:xfrm>
            <a:off x="112920" y="186532"/>
            <a:ext cx="11552582" cy="704126"/>
          </a:xfrm>
        </p:spPr>
        <p:txBody>
          <a:bodyPr>
            <a:noAutofit/>
          </a:bodyPr>
          <a:lstStyle>
            <a:lvl1pPr>
              <a:defRPr sz="4800" b="1">
                <a:solidFill>
                  <a:srgbClr val="0081BE"/>
                </a:solidFill>
                <a:latin typeface="Calibri" panose="020F0502020204030204" pitchFamily="34" charset="0"/>
                <a:cs typeface="Calibri" panose="020F0502020204030204" pitchFamily="34" charset="0"/>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9DE8B9C7-DDFE-42C0-2DFC-84E4C04E8405}"/>
              </a:ext>
            </a:extLst>
          </p:cNvPr>
          <p:cNvSpPr>
            <a:spLocks noGrp="1"/>
          </p:cNvSpPr>
          <p:nvPr>
            <p:ph idx="1"/>
          </p:nvPr>
        </p:nvSpPr>
        <p:spPr>
          <a:xfrm>
            <a:off x="138319" y="1204189"/>
            <a:ext cx="11552581" cy="4520749"/>
          </a:xfrm>
        </p:spPr>
        <p:txBody>
          <a:bodyPr/>
          <a:lstStyle>
            <a:lvl1pPr marL="457200" indent="-457200">
              <a:buFont typeface="Arial" panose="020B0604020202020204" pitchFamily="34" charset="0"/>
              <a:buChar cha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a:extLst>
              <a:ext uri="{FF2B5EF4-FFF2-40B4-BE49-F238E27FC236}">
                <a16:creationId xmlns:a16="http://schemas.microsoft.com/office/drawing/2014/main" id="{2D4549F1-95F8-86DD-1A50-6F77B2E97946}"/>
              </a:ext>
            </a:extLst>
          </p:cNvPr>
          <p:cNvSpPr>
            <a:spLocks noGrp="1"/>
          </p:cNvSpPr>
          <p:nvPr>
            <p:ph type="dt" sz="half" idx="10"/>
          </p:nvPr>
        </p:nvSpPr>
        <p:spPr/>
        <p:txBody>
          <a:bodyPr/>
          <a:lstStyle/>
          <a:p>
            <a:fld id="{E9341DA2-EFB4-4EB4-A0A6-4738349CFB0F}" type="datetimeFigureOut">
              <a:rPr lang="en-IE" smtClean="0"/>
              <a:t>10/07/2025</a:t>
            </a:fld>
            <a:endParaRPr lang="en-IE" dirty="0"/>
          </a:p>
        </p:txBody>
      </p:sp>
      <p:sp>
        <p:nvSpPr>
          <p:cNvPr id="5" name="Footer Placeholder 4">
            <a:extLst>
              <a:ext uri="{FF2B5EF4-FFF2-40B4-BE49-F238E27FC236}">
                <a16:creationId xmlns:a16="http://schemas.microsoft.com/office/drawing/2014/main" id="{C2C6A410-D1D1-3E8B-676C-9D53D7EEC1C8}"/>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8647F0ED-4A76-41D1-3576-6C9025F2F2AD}"/>
              </a:ext>
            </a:extLst>
          </p:cNvPr>
          <p:cNvSpPr>
            <a:spLocks noGrp="1"/>
          </p:cNvSpPr>
          <p:nvPr>
            <p:ph type="sldNum" sz="quarter" idx="12"/>
          </p:nvPr>
        </p:nvSpPr>
        <p:spPr/>
        <p:txBody>
          <a:bodyPr/>
          <a:lstStyle/>
          <a:p>
            <a:fld id="{A26A4811-D92D-4531-A924-840B8C1AD0C8}" type="slidenum">
              <a:rPr lang="en-IE" smtClean="0"/>
              <a:t>‹#›</a:t>
            </a:fld>
            <a:endParaRPr lang="en-IE" dirty="0"/>
          </a:p>
        </p:txBody>
      </p:sp>
      <p:sp>
        <p:nvSpPr>
          <p:cNvPr id="8" name="Rectangle 7">
            <a:extLst>
              <a:ext uri="{FF2B5EF4-FFF2-40B4-BE49-F238E27FC236}">
                <a16:creationId xmlns:a16="http://schemas.microsoft.com/office/drawing/2014/main" id="{CBFAB737-03B0-5989-0CD2-44D0E23D5D5D}"/>
              </a:ext>
            </a:extLst>
          </p:cNvPr>
          <p:cNvSpPr/>
          <p:nvPr userDrawn="1"/>
        </p:nvSpPr>
        <p:spPr>
          <a:xfrm>
            <a:off x="0" y="-1"/>
            <a:ext cx="12192000" cy="71127"/>
          </a:xfrm>
          <a:prstGeom prst="rect">
            <a:avLst/>
          </a:prstGeom>
          <a:solidFill>
            <a:srgbClr val="7C2B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26445256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2" name="Content Placeholder 4">
            <a:extLst>
              <a:ext uri="{FF2B5EF4-FFF2-40B4-BE49-F238E27FC236}">
                <a16:creationId xmlns:a16="http://schemas.microsoft.com/office/drawing/2014/main" id="{7998D45D-1A6C-632D-00D0-6807D03EB21B}"/>
              </a:ext>
            </a:extLst>
          </p:cNvPr>
          <p:cNvPicPr>
            <a:picLocks noChangeAspect="1"/>
          </p:cNvPicPr>
          <p:nvPr userDrawn="1"/>
        </p:nvPicPr>
        <p:blipFill>
          <a:blip r:embed="rId2"/>
          <a:srcRect/>
          <a:stretch/>
        </p:blipFill>
        <p:spPr>
          <a:xfrm>
            <a:off x="0" y="-3904"/>
            <a:ext cx="12192000" cy="6858000"/>
          </a:xfrm>
          <a:prstGeom prst="rect">
            <a:avLst/>
          </a:prstGeom>
        </p:spPr>
      </p:pic>
      <p:sp>
        <p:nvSpPr>
          <p:cNvPr id="13" name="Rectangle 12">
            <a:extLst>
              <a:ext uri="{FF2B5EF4-FFF2-40B4-BE49-F238E27FC236}">
                <a16:creationId xmlns:a16="http://schemas.microsoft.com/office/drawing/2014/main" id="{04D934E1-9912-9BAE-A0F1-C7363E7CE9D6}"/>
              </a:ext>
            </a:extLst>
          </p:cNvPr>
          <p:cNvSpPr/>
          <p:nvPr userDrawn="1"/>
        </p:nvSpPr>
        <p:spPr>
          <a:xfrm>
            <a:off x="0" y="-12958"/>
            <a:ext cx="12192000" cy="71127"/>
          </a:xfrm>
          <a:prstGeom prst="rect">
            <a:avLst/>
          </a:prstGeom>
          <a:solidFill>
            <a:srgbClr val="7C2B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100" dirty="0"/>
          </a:p>
        </p:txBody>
      </p:sp>
      <p:sp>
        <p:nvSpPr>
          <p:cNvPr id="2" name="Title 1">
            <a:extLst>
              <a:ext uri="{FF2B5EF4-FFF2-40B4-BE49-F238E27FC236}">
                <a16:creationId xmlns:a16="http://schemas.microsoft.com/office/drawing/2014/main" id="{248179CE-7885-3BD1-7BD4-7AC07C2D7945}"/>
              </a:ext>
            </a:extLst>
          </p:cNvPr>
          <p:cNvSpPr>
            <a:spLocks noGrp="1"/>
          </p:cNvSpPr>
          <p:nvPr>
            <p:ph type="title"/>
          </p:nvPr>
        </p:nvSpPr>
        <p:spPr>
          <a:xfrm>
            <a:off x="112920" y="186532"/>
            <a:ext cx="11552582" cy="704126"/>
          </a:xfrm>
        </p:spPr>
        <p:txBody>
          <a:bodyPr>
            <a:noAutofit/>
          </a:bodyPr>
          <a:lstStyle>
            <a:lvl1pPr>
              <a:defRPr sz="4800" b="1">
                <a:solidFill>
                  <a:srgbClr val="446AA6"/>
                </a:solidFill>
                <a:latin typeface="Calibri" panose="020F0502020204030204" pitchFamily="34" charset="0"/>
                <a:cs typeface="Calibri" panose="020F0502020204030204" pitchFamily="34" charset="0"/>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9DE8B9C7-DDFE-42C0-2DFC-84E4C04E8405}"/>
              </a:ext>
            </a:extLst>
          </p:cNvPr>
          <p:cNvSpPr>
            <a:spLocks noGrp="1"/>
          </p:cNvSpPr>
          <p:nvPr>
            <p:ph idx="1"/>
          </p:nvPr>
        </p:nvSpPr>
        <p:spPr>
          <a:xfrm>
            <a:off x="138319" y="1204189"/>
            <a:ext cx="11552581" cy="4520749"/>
          </a:xfrm>
        </p:spPr>
        <p:txBody>
          <a:bodyPr/>
          <a:lstStyle>
            <a:lvl1pPr marL="457200" indent="-457200">
              <a:buFont typeface="Arial" panose="020B0604020202020204" pitchFamily="34" charset="0"/>
              <a:buChar cha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a:extLst>
              <a:ext uri="{FF2B5EF4-FFF2-40B4-BE49-F238E27FC236}">
                <a16:creationId xmlns:a16="http://schemas.microsoft.com/office/drawing/2014/main" id="{2D4549F1-95F8-86DD-1A50-6F77B2E97946}"/>
              </a:ext>
            </a:extLst>
          </p:cNvPr>
          <p:cNvSpPr>
            <a:spLocks noGrp="1"/>
          </p:cNvSpPr>
          <p:nvPr>
            <p:ph type="dt" sz="half" idx="10"/>
          </p:nvPr>
        </p:nvSpPr>
        <p:spPr/>
        <p:txBody>
          <a:bodyPr/>
          <a:lstStyle/>
          <a:p>
            <a:fld id="{E9341DA2-EFB4-4EB4-A0A6-4738349CFB0F}" type="datetimeFigureOut">
              <a:rPr lang="en-IE" smtClean="0"/>
              <a:t>10/07/2025</a:t>
            </a:fld>
            <a:endParaRPr lang="en-IE" dirty="0"/>
          </a:p>
        </p:txBody>
      </p:sp>
      <p:sp>
        <p:nvSpPr>
          <p:cNvPr id="5" name="Footer Placeholder 4">
            <a:extLst>
              <a:ext uri="{FF2B5EF4-FFF2-40B4-BE49-F238E27FC236}">
                <a16:creationId xmlns:a16="http://schemas.microsoft.com/office/drawing/2014/main" id="{C2C6A410-D1D1-3E8B-676C-9D53D7EEC1C8}"/>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8647F0ED-4A76-41D1-3576-6C9025F2F2AD}"/>
              </a:ext>
            </a:extLst>
          </p:cNvPr>
          <p:cNvSpPr>
            <a:spLocks noGrp="1"/>
          </p:cNvSpPr>
          <p:nvPr>
            <p:ph type="sldNum" sz="quarter" idx="12"/>
          </p:nvPr>
        </p:nvSpPr>
        <p:spPr/>
        <p:txBody>
          <a:bodyPr/>
          <a:lstStyle/>
          <a:p>
            <a:fld id="{A26A4811-D92D-4531-A924-840B8C1AD0C8}" type="slidenum">
              <a:rPr lang="en-IE" smtClean="0"/>
              <a:t>‹#›</a:t>
            </a:fld>
            <a:endParaRPr lang="en-IE" dirty="0"/>
          </a:p>
        </p:txBody>
      </p:sp>
      <p:sp>
        <p:nvSpPr>
          <p:cNvPr id="8" name="Rectangle 7">
            <a:extLst>
              <a:ext uri="{FF2B5EF4-FFF2-40B4-BE49-F238E27FC236}">
                <a16:creationId xmlns:a16="http://schemas.microsoft.com/office/drawing/2014/main" id="{CBFAB737-03B0-5989-0CD2-44D0E23D5D5D}"/>
              </a:ext>
            </a:extLst>
          </p:cNvPr>
          <p:cNvSpPr/>
          <p:nvPr userDrawn="1"/>
        </p:nvSpPr>
        <p:spPr>
          <a:xfrm>
            <a:off x="0" y="-1"/>
            <a:ext cx="12192000" cy="71127"/>
          </a:xfrm>
          <a:prstGeom prst="rect">
            <a:avLst/>
          </a:prstGeom>
          <a:solidFill>
            <a:srgbClr val="7C2B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18678763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D365B-1567-9246-AD99-EBA802A6C5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F6A15FF2-289A-1912-EDD2-EEE4B2C382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A40470-992F-77F3-4E86-F16AD608833F}"/>
              </a:ext>
            </a:extLst>
          </p:cNvPr>
          <p:cNvSpPr>
            <a:spLocks noGrp="1"/>
          </p:cNvSpPr>
          <p:nvPr>
            <p:ph type="dt" sz="half" idx="10"/>
          </p:nvPr>
        </p:nvSpPr>
        <p:spPr/>
        <p:txBody>
          <a:bodyPr/>
          <a:lstStyle/>
          <a:p>
            <a:fld id="{E9341DA2-EFB4-4EB4-A0A6-4738349CFB0F}" type="datetimeFigureOut">
              <a:rPr lang="en-IE" smtClean="0"/>
              <a:t>10/07/2025</a:t>
            </a:fld>
            <a:endParaRPr lang="en-IE" dirty="0"/>
          </a:p>
        </p:txBody>
      </p:sp>
      <p:sp>
        <p:nvSpPr>
          <p:cNvPr id="5" name="Footer Placeholder 4">
            <a:extLst>
              <a:ext uri="{FF2B5EF4-FFF2-40B4-BE49-F238E27FC236}">
                <a16:creationId xmlns:a16="http://schemas.microsoft.com/office/drawing/2014/main" id="{36122F6E-0D9C-6C2E-C59C-D2B6731CAC72}"/>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6F1042EE-79C9-43BC-3FE1-1B13CEB98330}"/>
              </a:ext>
            </a:extLst>
          </p:cNvPr>
          <p:cNvSpPr>
            <a:spLocks noGrp="1"/>
          </p:cNvSpPr>
          <p:nvPr>
            <p:ph type="sldNum" sz="quarter" idx="12"/>
          </p:nvPr>
        </p:nvSpPr>
        <p:spPr/>
        <p:txBody>
          <a:bodyPr/>
          <a:lstStyle/>
          <a:p>
            <a:fld id="{A26A4811-D92D-4531-A924-840B8C1AD0C8}" type="slidenum">
              <a:rPr lang="en-IE" smtClean="0"/>
              <a:t>‹#›</a:t>
            </a:fld>
            <a:endParaRPr lang="en-IE" dirty="0"/>
          </a:p>
        </p:txBody>
      </p:sp>
    </p:spTree>
    <p:extLst>
      <p:ext uri="{BB962C8B-B14F-4D97-AF65-F5344CB8AC3E}">
        <p14:creationId xmlns:p14="http://schemas.microsoft.com/office/powerpoint/2010/main" val="87253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E110-85B7-AB0E-241D-2249F150971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D20AA9EA-00C3-EAE1-5BB2-6258FB2420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1CEE7D5-7B71-CC37-8A31-1813639783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C284A6B2-4F3E-8370-8F04-B76A89B8DBE7}"/>
              </a:ext>
            </a:extLst>
          </p:cNvPr>
          <p:cNvSpPr>
            <a:spLocks noGrp="1"/>
          </p:cNvSpPr>
          <p:nvPr>
            <p:ph type="dt" sz="half" idx="10"/>
          </p:nvPr>
        </p:nvSpPr>
        <p:spPr/>
        <p:txBody>
          <a:bodyPr/>
          <a:lstStyle/>
          <a:p>
            <a:fld id="{E9341DA2-EFB4-4EB4-A0A6-4738349CFB0F}" type="datetimeFigureOut">
              <a:rPr lang="en-IE" smtClean="0"/>
              <a:t>10/07/2025</a:t>
            </a:fld>
            <a:endParaRPr lang="en-IE" dirty="0"/>
          </a:p>
        </p:txBody>
      </p:sp>
      <p:sp>
        <p:nvSpPr>
          <p:cNvPr id="6" name="Footer Placeholder 5">
            <a:extLst>
              <a:ext uri="{FF2B5EF4-FFF2-40B4-BE49-F238E27FC236}">
                <a16:creationId xmlns:a16="http://schemas.microsoft.com/office/drawing/2014/main" id="{A1A4A8B1-C2AA-FE04-DC85-2649A677199C}"/>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1E360F58-2F4C-9299-A2B6-DF7B864D5281}"/>
              </a:ext>
            </a:extLst>
          </p:cNvPr>
          <p:cNvSpPr>
            <a:spLocks noGrp="1"/>
          </p:cNvSpPr>
          <p:nvPr>
            <p:ph type="sldNum" sz="quarter" idx="12"/>
          </p:nvPr>
        </p:nvSpPr>
        <p:spPr/>
        <p:txBody>
          <a:bodyPr/>
          <a:lstStyle/>
          <a:p>
            <a:fld id="{A26A4811-D92D-4531-A924-840B8C1AD0C8}" type="slidenum">
              <a:rPr lang="en-IE" smtClean="0"/>
              <a:t>‹#›</a:t>
            </a:fld>
            <a:endParaRPr lang="en-IE" dirty="0"/>
          </a:p>
        </p:txBody>
      </p:sp>
    </p:spTree>
    <p:extLst>
      <p:ext uri="{BB962C8B-B14F-4D97-AF65-F5344CB8AC3E}">
        <p14:creationId xmlns:p14="http://schemas.microsoft.com/office/powerpoint/2010/main" val="1119074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2429E-C0DC-6FD4-87E2-70349F0CFA66}"/>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0593355-5C4E-7340-FF40-BC2DDBBC50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C10CBC-C92C-592C-FEF1-359F648439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05F9CB69-DBFB-7686-936A-39CCA4CA7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55BFFC-FF0B-E4E6-239A-587A722445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4347FF80-9510-1305-744A-914F713E5923}"/>
              </a:ext>
            </a:extLst>
          </p:cNvPr>
          <p:cNvSpPr>
            <a:spLocks noGrp="1"/>
          </p:cNvSpPr>
          <p:nvPr>
            <p:ph type="dt" sz="half" idx="10"/>
          </p:nvPr>
        </p:nvSpPr>
        <p:spPr/>
        <p:txBody>
          <a:bodyPr/>
          <a:lstStyle/>
          <a:p>
            <a:fld id="{E9341DA2-EFB4-4EB4-A0A6-4738349CFB0F}" type="datetimeFigureOut">
              <a:rPr lang="en-IE" smtClean="0"/>
              <a:t>10/07/2025</a:t>
            </a:fld>
            <a:endParaRPr lang="en-IE" dirty="0"/>
          </a:p>
        </p:txBody>
      </p:sp>
      <p:sp>
        <p:nvSpPr>
          <p:cNvPr id="8" name="Footer Placeholder 7">
            <a:extLst>
              <a:ext uri="{FF2B5EF4-FFF2-40B4-BE49-F238E27FC236}">
                <a16:creationId xmlns:a16="http://schemas.microsoft.com/office/drawing/2014/main" id="{21222D71-A4C5-7C4F-4C10-4956B8615425}"/>
              </a:ext>
            </a:extLst>
          </p:cNvPr>
          <p:cNvSpPr>
            <a:spLocks noGrp="1"/>
          </p:cNvSpPr>
          <p:nvPr>
            <p:ph type="ftr" sz="quarter" idx="11"/>
          </p:nvPr>
        </p:nvSpPr>
        <p:spPr/>
        <p:txBody>
          <a:bodyPr/>
          <a:lstStyle/>
          <a:p>
            <a:endParaRPr lang="en-IE" dirty="0"/>
          </a:p>
        </p:txBody>
      </p:sp>
      <p:sp>
        <p:nvSpPr>
          <p:cNvPr id="9" name="Slide Number Placeholder 8">
            <a:extLst>
              <a:ext uri="{FF2B5EF4-FFF2-40B4-BE49-F238E27FC236}">
                <a16:creationId xmlns:a16="http://schemas.microsoft.com/office/drawing/2014/main" id="{A034B95B-27AA-1AEF-79D8-4114A0DA592F}"/>
              </a:ext>
            </a:extLst>
          </p:cNvPr>
          <p:cNvSpPr>
            <a:spLocks noGrp="1"/>
          </p:cNvSpPr>
          <p:nvPr>
            <p:ph type="sldNum" sz="quarter" idx="12"/>
          </p:nvPr>
        </p:nvSpPr>
        <p:spPr/>
        <p:txBody>
          <a:bodyPr/>
          <a:lstStyle/>
          <a:p>
            <a:fld id="{A26A4811-D92D-4531-A924-840B8C1AD0C8}" type="slidenum">
              <a:rPr lang="en-IE" smtClean="0"/>
              <a:t>‹#›</a:t>
            </a:fld>
            <a:endParaRPr lang="en-IE" dirty="0"/>
          </a:p>
        </p:txBody>
      </p:sp>
    </p:spTree>
    <p:extLst>
      <p:ext uri="{BB962C8B-B14F-4D97-AF65-F5344CB8AC3E}">
        <p14:creationId xmlns:p14="http://schemas.microsoft.com/office/powerpoint/2010/main" val="3665812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36937-83A8-E7D6-99BB-52EED42F7F82}"/>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560D6FF6-30A7-2845-29A1-0F866A18A7D4}"/>
              </a:ext>
            </a:extLst>
          </p:cNvPr>
          <p:cNvSpPr>
            <a:spLocks noGrp="1"/>
          </p:cNvSpPr>
          <p:nvPr>
            <p:ph type="dt" sz="half" idx="10"/>
          </p:nvPr>
        </p:nvSpPr>
        <p:spPr/>
        <p:txBody>
          <a:bodyPr/>
          <a:lstStyle/>
          <a:p>
            <a:fld id="{E9341DA2-EFB4-4EB4-A0A6-4738349CFB0F}" type="datetimeFigureOut">
              <a:rPr lang="en-IE" smtClean="0"/>
              <a:t>10/07/2025</a:t>
            </a:fld>
            <a:endParaRPr lang="en-IE" dirty="0"/>
          </a:p>
        </p:txBody>
      </p:sp>
      <p:sp>
        <p:nvSpPr>
          <p:cNvPr id="4" name="Footer Placeholder 3">
            <a:extLst>
              <a:ext uri="{FF2B5EF4-FFF2-40B4-BE49-F238E27FC236}">
                <a16:creationId xmlns:a16="http://schemas.microsoft.com/office/drawing/2014/main" id="{EAA16863-749A-586B-580D-71735A339345}"/>
              </a:ext>
            </a:extLst>
          </p:cNvPr>
          <p:cNvSpPr>
            <a:spLocks noGrp="1"/>
          </p:cNvSpPr>
          <p:nvPr>
            <p:ph type="ftr" sz="quarter" idx="11"/>
          </p:nvPr>
        </p:nvSpPr>
        <p:spPr/>
        <p:txBody>
          <a:bodyPr/>
          <a:lstStyle/>
          <a:p>
            <a:endParaRPr lang="en-IE" dirty="0"/>
          </a:p>
        </p:txBody>
      </p:sp>
      <p:sp>
        <p:nvSpPr>
          <p:cNvPr id="5" name="Slide Number Placeholder 4">
            <a:extLst>
              <a:ext uri="{FF2B5EF4-FFF2-40B4-BE49-F238E27FC236}">
                <a16:creationId xmlns:a16="http://schemas.microsoft.com/office/drawing/2014/main" id="{0A5174A3-9C88-0761-261D-1C4C3C124423}"/>
              </a:ext>
            </a:extLst>
          </p:cNvPr>
          <p:cNvSpPr>
            <a:spLocks noGrp="1"/>
          </p:cNvSpPr>
          <p:nvPr>
            <p:ph type="sldNum" sz="quarter" idx="12"/>
          </p:nvPr>
        </p:nvSpPr>
        <p:spPr/>
        <p:txBody>
          <a:bodyPr/>
          <a:lstStyle/>
          <a:p>
            <a:fld id="{A26A4811-D92D-4531-A924-840B8C1AD0C8}" type="slidenum">
              <a:rPr lang="en-IE" smtClean="0"/>
              <a:t>‹#›</a:t>
            </a:fld>
            <a:endParaRPr lang="en-IE" dirty="0"/>
          </a:p>
        </p:txBody>
      </p:sp>
    </p:spTree>
    <p:extLst>
      <p:ext uri="{BB962C8B-B14F-4D97-AF65-F5344CB8AC3E}">
        <p14:creationId xmlns:p14="http://schemas.microsoft.com/office/powerpoint/2010/main" val="1437518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841619-BEC1-FBCF-80DF-E88E2C0490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0E8ADF6-93F1-82B3-DEF2-5BC8A33D1B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6FB9ED9-1FE3-095C-3CF2-C50586CDC3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341DA2-EFB4-4EB4-A0A6-4738349CFB0F}" type="datetimeFigureOut">
              <a:rPr lang="en-IE" smtClean="0"/>
              <a:t>10/07/2025</a:t>
            </a:fld>
            <a:endParaRPr lang="en-IE" dirty="0"/>
          </a:p>
        </p:txBody>
      </p:sp>
      <p:sp>
        <p:nvSpPr>
          <p:cNvPr id="5" name="Footer Placeholder 4">
            <a:extLst>
              <a:ext uri="{FF2B5EF4-FFF2-40B4-BE49-F238E27FC236}">
                <a16:creationId xmlns:a16="http://schemas.microsoft.com/office/drawing/2014/main" id="{2F4E0755-A7CB-CB25-758B-E2ED91D1EB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dirty="0"/>
          </a:p>
        </p:txBody>
      </p:sp>
      <p:sp>
        <p:nvSpPr>
          <p:cNvPr id="6" name="Slide Number Placeholder 5">
            <a:extLst>
              <a:ext uri="{FF2B5EF4-FFF2-40B4-BE49-F238E27FC236}">
                <a16:creationId xmlns:a16="http://schemas.microsoft.com/office/drawing/2014/main" id="{EA215998-D791-F3DD-CBE0-91CDAF9585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26A4811-D92D-4531-A924-840B8C1AD0C8}" type="slidenum">
              <a:rPr lang="en-IE" smtClean="0"/>
              <a:t>‹#›</a:t>
            </a:fld>
            <a:endParaRPr lang="en-IE" dirty="0"/>
          </a:p>
        </p:txBody>
      </p:sp>
    </p:spTree>
    <p:extLst>
      <p:ext uri="{BB962C8B-B14F-4D97-AF65-F5344CB8AC3E}">
        <p14:creationId xmlns:p14="http://schemas.microsoft.com/office/powerpoint/2010/main" val="2713446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D08F2-884D-0A42-D096-06F9943A6E9E}"/>
            </a:ext>
          </a:extLst>
        </p:cNvPr>
        <p:cNvGrpSpPr/>
        <p:nvPr/>
      </p:nvGrpSpPr>
      <p:grpSpPr>
        <a:xfrm>
          <a:off x="0" y="0"/>
          <a:ext cx="0" cy="0"/>
          <a:chOff x="0" y="0"/>
          <a:chExt cx="0" cy="0"/>
        </a:xfrm>
      </p:grpSpPr>
    </p:spTree>
    <p:extLst>
      <p:ext uri="{BB962C8B-B14F-4D97-AF65-F5344CB8AC3E}">
        <p14:creationId xmlns:p14="http://schemas.microsoft.com/office/powerpoint/2010/main" val="2094220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6510D-7873-6584-1D28-C00E00C54F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2F91E4-64A4-E2B0-0EA2-21AC574DC282}"/>
              </a:ext>
            </a:extLst>
          </p:cNvPr>
          <p:cNvSpPr>
            <a:spLocks noGrp="1"/>
          </p:cNvSpPr>
          <p:nvPr>
            <p:ph type="title"/>
          </p:nvPr>
        </p:nvSpPr>
        <p:spPr/>
        <p:txBody>
          <a:bodyPr wrap="none" anchor="ctr" anchorCtr="0"/>
          <a:lstStyle/>
          <a:p>
            <a:r>
              <a:rPr lang="en-US" sz="4600" b="1" dirty="0">
                <a:latin typeface="Calibri" panose="020F0502020204030204" pitchFamily="34" charset="0"/>
                <a:cs typeface="Calibri" panose="020F0502020204030204" pitchFamily="34" charset="0"/>
              </a:rPr>
              <a:t>Concepts used to explain biological phenomena</a:t>
            </a:r>
            <a:endParaRPr lang="en-IE" sz="4600" b="1" dirty="0">
              <a:solidFill>
                <a:srgbClr val="446AA6"/>
              </a:solidFill>
            </a:endParaRPr>
          </a:p>
        </p:txBody>
      </p:sp>
      <p:sp>
        <p:nvSpPr>
          <p:cNvPr id="3" name="Content Placeholder 2">
            <a:extLst>
              <a:ext uri="{FF2B5EF4-FFF2-40B4-BE49-F238E27FC236}">
                <a16:creationId xmlns:a16="http://schemas.microsoft.com/office/drawing/2014/main" id="{539787D5-083A-774B-250D-6A079BB1F2D5}"/>
              </a:ext>
            </a:extLst>
          </p:cNvPr>
          <p:cNvSpPr>
            <a:spLocks noGrp="1"/>
          </p:cNvSpPr>
          <p:nvPr>
            <p:ph idx="1"/>
          </p:nvPr>
        </p:nvSpPr>
        <p:spPr>
          <a:xfrm>
            <a:off x="138319" y="1041748"/>
            <a:ext cx="11882231" cy="4520749"/>
          </a:xfrm>
        </p:spPr>
        <p:txBody>
          <a:bodyPr wrap="square">
            <a:noAutofit/>
          </a:bodyPr>
          <a:lstStyle/>
          <a:p>
            <a:pPr marL="0" indent="0">
              <a:buNone/>
            </a:pPr>
            <a:r>
              <a:rPr lang="en-US" b="1" dirty="0">
                <a:solidFill>
                  <a:srgbClr val="446AA6"/>
                </a:solidFill>
              </a:rPr>
              <a:t>Unity of life</a:t>
            </a:r>
          </a:p>
          <a:p>
            <a:pPr>
              <a:buClr>
                <a:srgbClr val="FDB813"/>
              </a:buClr>
            </a:pPr>
            <a:r>
              <a:rPr lang="en-US" sz="2400" dirty="0"/>
              <a:t>The unity of life means that living things share many features.</a:t>
            </a:r>
          </a:p>
          <a:p>
            <a:pPr>
              <a:buClr>
                <a:srgbClr val="FDB813"/>
              </a:buClr>
            </a:pPr>
            <a:endParaRPr lang="en-US" sz="2400" dirty="0"/>
          </a:p>
          <a:p>
            <a:pPr marL="0" indent="0">
              <a:buNone/>
            </a:pPr>
            <a:r>
              <a:rPr lang="en-US" sz="2400" b="1" dirty="0">
                <a:solidFill>
                  <a:srgbClr val="0081BE"/>
                </a:solidFill>
              </a:rPr>
              <a:t>Example:</a:t>
            </a:r>
          </a:p>
          <a:p>
            <a:pPr>
              <a:buClr>
                <a:srgbClr val="FDB813"/>
              </a:buClr>
            </a:pPr>
            <a:r>
              <a:rPr lang="en-US" sz="2400" dirty="0"/>
              <a:t>All life has DNA and RNA. </a:t>
            </a:r>
          </a:p>
          <a:p>
            <a:pPr>
              <a:buClr>
                <a:srgbClr val="FDB813"/>
              </a:buClr>
            </a:pPr>
            <a:r>
              <a:rPr lang="en-US" sz="2400" dirty="0"/>
              <a:t>Animals such as bats, whales, gorillas and humans have similar bone structures in their wings, fins and arms.</a:t>
            </a:r>
          </a:p>
          <a:p>
            <a:pPr>
              <a:buClr>
                <a:srgbClr val="FDB813"/>
              </a:buClr>
            </a:pPr>
            <a:endParaRPr lang="en-US" sz="2400" dirty="0"/>
          </a:p>
        </p:txBody>
      </p:sp>
    </p:spTree>
    <p:extLst>
      <p:ext uri="{BB962C8B-B14F-4D97-AF65-F5344CB8AC3E}">
        <p14:creationId xmlns:p14="http://schemas.microsoft.com/office/powerpoint/2010/main" val="78816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D696A-7A49-0369-1BB9-0424B943BA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DA3D9F-EDE6-3DE1-1B7F-9BDF6F46F42E}"/>
              </a:ext>
            </a:extLst>
          </p:cNvPr>
          <p:cNvSpPr>
            <a:spLocks noGrp="1"/>
          </p:cNvSpPr>
          <p:nvPr>
            <p:ph type="title"/>
          </p:nvPr>
        </p:nvSpPr>
        <p:spPr/>
        <p:txBody>
          <a:bodyPr wrap="none" anchor="ctr" anchorCtr="0"/>
          <a:lstStyle/>
          <a:p>
            <a:r>
              <a:rPr lang="en-US" sz="4600" b="1" dirty="0">
                <a:latin typeface="Calibri" panose="020F0502020204030204" pitchFamily="34" charset="0"/>
                <a:cs typeface="Calibri" panose="020F0502020204030204" pitchFamily="34" charset="0"/>
              </a:rPr>
              <a:t>Concepts used to explain biological phenomena</a:t>
            </a:r>
            <a:endParaRPr lang="en-IE" sz="4600" b="1" dirty="0">
              <a:solidFill>
                <a:srgbClr val="446AA6"/>
              </a:solidFill>
            </a:endParaRPr>
          </a:p>
        </p:txBody>
      </p:sp>
      <p:sp>
        <p:nvSpPr>
          <p:cNvPr id="3" name="Content Placeholder 2">
            <a:extLst>
              <a:ext uri="{FF2B5EF4-FFF2-40B4-BE49-F238E27FC236}">
                <a16:creationId xmlns:a16="http://schemas.microsoft.com/office/drawing/2014/main" id="{B9B27212-8988-13FA-8089-FFE6E24EC6E7}"/>
              </a:ext>
            </a:extLst>
          </p:cNvPr>
          <p:cNvSpPr>
            <a:spLocks noGrp="1"/>
          </p:cNvSpPr>
          <p:nvPr>
            <p:ph idx="1"/>
          </p:nvPr>
        </p:nvSpPr>
        <p:spPr>
          <a:xfrm>
            <a:off x="138319" y="1041748"/>
            <a:ext cx="11882231" cy="4520749"/>
          </a:xfrm>
        </p:spPr>
        <p:txBody>
          <a:bodyPr wrap="square">
            <a:noAutofit/>
          </a:bodyPr>
          <a:lstStyle/>
          <a:p>
            <a:pPr marL="0" indent="0">
              <a:buNone/>
            </a:pPr>
            <a:r>
              <a:rPr lang="en-US" b="1" dirty="0">
                <a:solidFill>
                  <a:srgbClr val="446AA6"/>
                </a:solidFill>
              </a:rPr>
              <a:t>Diversity of life</a:t>
            </a:r>
          </a:p>
          <a:p>
            <a:pPr>
              <a:buClr>
                <a:srgbClr val="FDB813"/>
              </a:buClr>
            </a:pPr>
            <a:r>
              <a:rPr lang="en-US" sz="2400" dirty="0"/>
              <a:t>The diversity of life means the variety of life on Earth.</a:t>
            </a:r>
          </a:p>
          <a:p>
            <a:pPr>
              <a:buClr>
                <a:srgbClr val="FDB813"/>
              </a:buClr>
            </a:pPr>
            <a:r>
              <a:rPr lang="en-US" sz="2400" dirty="0"/>
              <a:t>The variety of life has arisen due to evolution. When two species arise from a common ancestor, each species undergoes different inherited changes to their genes.</a:t>
            </a:r>
          </a:p>
          <a:p>
            <a:pPr>
              <a:buClr>
                <a:srgbClr val="FDB813"/>
              </a:buClr>
            </a:pPr>
            <a:r>
              <a:rPr lang="en-US" sz="2400" dirty="0"/>
              <a:t>Evolution is the reason for both the unity and diversity of life.</a:t>
            </a:r>
          </a:p>
          <a:p>
            <a:pPr>
              <a:buClr>
                <a:srgbClr val="FDB813"/>
              </a:buClr>
            </a:pPr>
            <a:endParaRPr lang="en-US" sz="2400" dirty="0"/>
          </a:p>
        </p:txBody>
      </p:sp>
    </p:spTree>
    <p:extLst>
      <p:ext uri="{BB962C8B-B14F-4D97-AF65-F5344CB8AC3E}">
        <p14:creationId xmlns:p14="http://schemas.microsoft.com/office/powerpoint/2010/main" val="49551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A5374-F467-2A6E-5DEC-43CF719D88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CFC1BC-B7E3-2EBA-6E2B-12A02A99EF6B}"/>
              </a:ext>
            </a:extLst>
          </p:cNvPr>
          <p:cNvSpPr>
            <a:spLocks noGrp="1"/>
          </p:cNvSpPr>
          <p:nvPr>
            <p:ph type="title"/>
          </p:nvPr>
        </p:nvSpPr>
        <p:spPr/>
        <p:txBody>
          <a:bodyPr wrap="none" anchor="ctr" anchorCtr="0"/>
          <a:lstStyle/>
          <a:p>
            <a:r>
              <a:rPr lang="en-US" sz="4600" b="1" dirty="0">
                <a:latin typeface="Calibri" panose="020F0502020204030204" pitchFamily="34" charset="0"/>
                <a:cs typeface="Calibri" panose="020F0502020204030204" pitchFamily="34" charset="0"/>
              </a:rPr>
              <a:t>Concepts used to explain biological phenomena</a:t>
            </a:r>
            <a:endParaRPr lang="en-IE" sz="4600" b="1" dirty="0">
              <a:solidFill>
                <a:srgbClr val="446AA6"/>
              </a:solidFill>
            </a:endParaRPr>
          </a:p>
        </p:txBody>
      </p:sp>
      <p:sp>
        <p:nvSpPr>
          <p:cNvPr id="3" name="Content Placeholder 2">
            <a:extLst>
              <a:ext uri="{FF2B5EF4-FFF2-40B4-BE49-F238E27FC236}">
                <a16:creationId xmlns:a16="http://schemas.microsoft.com/office/drawing/2014/main" id="{876CD4CF-DD40-DC12-BDCB-52903CE7722C}"/>
              </a:ext>
            </a:extLst>
          </p:cNvPr>
          <p:cNvSpPr>
            <a:spLocks noGrp="1"/>
          </p:cNvSpPr>
          <p:nvPr>
            <p:ph idx="1"/>
          </p:nvPr>
        </p:nvSpPr>
        <p:spPr>
          <a:xfrm>
            <a:off x="138320" y="1041748"/>
            <a:ext cx="6729206" cy="4520749"/>
          </a:xfrm>
        </p:spPr>
        <p:txBody>
          <a:bodyPr wrap="square">
            <a:noAutofit/>
          </a:bodyPr>
          <a:lstStyle/>
          <a:p>
            <a:pPr marL="0" indent="0">
              <a:buNone/>
            </a:pPr>
            <a:r>
              <a:rPr lang="en-US" b="1" dirty="0">
                <a:solidFill>
                  <a:srgbClr val="446AA6"/>
                </a:solidFill>
              </a:rPr>
              <a:t>Form fits function</a:t>
            </a:r>
          </a:p>
          <a:p>
            <a:pPr>
              <a:buClr>
                <a:srgbClr val="FDB813"/>
              </a:buClr>
            </a:pPr>
            <a:r>
              <a:rPr lang="en-US" sz="2400" dirty="0"/>
              <a:t>Form fits function means that there is a relationship between the structure (form) and the role (function) of a biological object.</a:t>
            </a:r>
          </a:p>
          <a:p>
            <a:pPr>
              <a:buClr>
                <a:srgbClr val="FDB813"/>
              </a:buClr>
            </a:pPr>
            <a:r>
              <a:rPr lang="en-US" sz="2400" dirty="0"/>
              <a:t>This is why biological objects are often described under the headings structure and function.</a:t>
            </a:r>
          </a:p>
          <a:p>
            <a:pPr>
              <a:buClr>
                <a:srgbClr val="FDB813"/>
              </a:buClr>
            </a:pPr>
            <a:endParaRPr lang="en-US" sz="2400" dirty="0"/>
          </a:p>
          <a:p>
            <a:pPr marL="0" indent="0">
              <a:buNone/>
            </a:pPr>
            <a:r>
              <a:rPr lang="en-US" sz="2400" b="1" dirty="0">
                <a:solidFill>
                  <a:srgbClr val="0081BE"/>
                </a:solidFill>
              </a:rPr>
              <a:t>Example:</a:t>
            </a:r>
          </a:p>
          <a:p>
            <a:pPr>
              <a:buClr>
                <a:srgbClr val="FDB813"/>
              </a:buClr>
            </a:pPr>
            <a:r>
              <a:rPr lang="en-US" sz="2400" dirty="0"/>
              <a:t>The shape of an enzyme is important in determining what molecules it will interact with.</a:t>
            </a:r>
          </a:p>
          <a:p>
            <a:pPr>
              <a:buClr>
                <a:srgbClr val="FDB813"/>
              </a:buClr>
            </a:pPr>
            <a:r>
              <a:rPr lang="en-US" sz="2400" dirty="0"/>
              <a:t>The shape of a red blood cell allows it to absorb more oxygen.</a:t>
            </a:r>
          </a:p>
          <a:p>
            <a:pPr>
              <a:buClr>
                <a:srgbClr val="FDB813"/>
              </a:buClr>
            </a:pPr>
            <a:endParaRPr lang="en-US" sz="2400" dirty="0"/>
          </a:p>
        </p:txBody>
      </p:sp>
      <p:pic>
        <p:nvPicPr>
          <p:cNvPr id="7" name="Picture 6">
            <a:extLst>
              <a:ext uri="{FF2B5EF4-FFF2-40B4-BE49-F238E27FC236}">
                <a16:creationId xmlns:a16="http://schemas.microsoft.com/office/drawing/2014/main" id="{DE67AC72-7587-98A0-E243-C948DB317BAE}"/>
              </a:ext>
            </a:extLst>
          </p:cNvPr>
          <p:cNvPicPr>
            <a:picLocks noChangeAspect="1"/>
          </p:cNvPicPr>
          <p:nvPr/>
        </p:nvPicPr>
        <p:blipFill>
          <a:blip r:embed="rId2"/>
          <a:stretch>
            <a:fillRect/>
          </a:stretch>
        </p:blipFill>
        <p:spPr>
          <a:xfrm>
            <a:off x="7553028" y="1257075"/>
            <a:ext cx="4248743" cy="3219899"/>
          </a:xfrm>
          <a:prstGeom prst="rect">
            <a:avLst/>
          </a:prstGeom>
        </p:spPr>
      </p:pic>
    </p:spTree>
    <p:extLst>
      <p:ext uri="{BB962C8B-B14F-4D97-AF65-F5344CB8AC3E}">
        <p14:creationId xmlns:p14="http://schemas.microsoft.com/office/powerpoint/2010/main" val="239306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149B3-66EA-D77E-52C4-EFA51C364A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61D69-496F-CB52-1DBE-F285AD9DD555}"/>
              </a:ext>
            </a:extLst>
          </p:cNvPr>
          <p:cNvSpPr>
            <a:spLocks noGrp="1"/>
          </p:cNvSpPr>
          <p:nvPr>
            <p:ph type="title"/>
          </p:nvPr>
        </p:nvSpPr>
        <p:spPr/>
        <p:txBody>
          <a:bodyPr wrap="none" anchor="ctr" anchorCtr="0"/>
          <a:lstStyle/>
          <a:p>
            <a:r>
              <a:rPr lang="en-US" sz="4600" b="1" dirty="0">
                <a:latin typeface="Calibri" panose="020F0502020204030204" pitchFamily="34" charset="0"/>
                <a:cs typeface="Calibri" panose="020F0502020204030204" pitchFamily="34" charset="0"/>
              </a:rPr>
              <a:t>Concepts used to explain biological phenomena</a:t>
            </a:r>
            <a:endParaRPr lang="en-IE" sz="4600" b="1" dirty="0">
              <a:solidFill>
                <a:srgbClr val="446AA6"/>
              </a:solidFill>
            </a:endParaRPr>
          </a:p>
        </p:txBody>
      </p:sp>
      <p:sp>
        <p:nvSpPr>
          <p:cNvPr id="3" name="Content Placeholder 2">
            <a:extLst>
              <a:ext uri="{FF2B5EF4-FFF2-40B4-BE49-F238E27FC236}">
                <a16:creationId xmlns:a16="http://schemas.microsoft.com/office/drawing/2014/main" id="{4488D97D-1C2D-5EAE-3CA7-3AA859449637}"/>
              </a:ext>
            </a:extLst>
          </p:cNvPr>
          <p:cNvSpPr>
            <a:spLocks noGrp="1"/>
          </p:cNvSpPr>
          <p:nvPr>
            <p:ph idx="1"/>
          </p:nvPr>
        </p:nvSpPr>
        <p:spPr>
          <a:xfrm>
            <a:off x="138320" y="1041748"/>
            <a:ext cx="6805406" cy="2644427"/>
          </a:xfrm>
        </p:spPr>
        <p:txBody>
          <a:bodyPr wrap="square">
            <a:noAutofit/>
          </a:bodyPr>
          <a:lstStyle/>
          <a:p>
            <a:pPr marL="0" indent="0">
              <a:buNone/>
            </a:pPr>
            <a:r>
              <a:rPr lang="en-US" b="1" dirty="0">
                <a:solidFill>
                  <a:srgbClr val="446AA6"/>
                </a:solidFill>
              </a:rPr>
              <a:t>Transfer of information</a:t>
            </a:r>
          </a:p>
          <a:p>
            <a:pPr>
              <a:buClr>
                <a:srgbClr val="FDB813"/>
              </a:buClr>
            </a:pPr>
            <a:r>
              <a:rPr lang="en-US" sz="2400" dirty="0"/>
              <a:t>The transfer of information in biology relates to how genetic information is used within cells, passed from cell to cell and from generation to generation.</a:t>
            </a:r>
          </a:p>
          <a:p>
            <a:pPr>
              <a:buClr>
                <a:srgbClr val="FDB813"/>
              </a:buClr>
            </a:pPr>
            <a:r>
              <a:rPr lang="en-US" sz="2400" dirty="0"/>
              <a:t>In biology, information is transferred by genes. Each chromosome in the nucleus of a cell contains sections of DNA called genes.</a:t>
            </a:r>
          </a:p>
        </p:txBody>
      </p:sp>
      <p:pic>
        <p:nvPicPr>
          <p:cNvPr id="5" name="Picture 4">
            <a:extLst>
              <a:ext uri="{FF2B5EF4-FFF2-40B4-BE49-F238E27FC236}">
                <a16:creationId xmlns:a16="http://schemas.microsoft.com/office/drawing/2014/main" id="{A88D3506-8715-FE95-9174-6BE5A58DAA9A}"/>
              </a:ext>
            </a:extLst>
          </p:cNvPr>
          <p:cNvPicPr>
            <a:picLocks noChangeAspect="1"/>
          </p:cNvPicPr>
          <p:nvPr/>
        </p:nvPicPr>
        <p:blipFill>
          <a:blip r:embed="rId2"/>
          <a:stretch>
            <a:fillRect/>
          </a:stretch>
        </p:blipFill>
        <p:spPr>
          <a:xfrm>
            <a:off x="7537990" y="1119258"/>
            <a:ext cx="4377785" cy="3157467"/>
          </a:xfrm>
          <a:prstGeom prst="rect">
            <a:avLst/>
          </a:prstGeom>
        </p:spPr>
      </p:pic>
      <p:sp>
        <p:nvSpPr>
          <p:cNvPr id="6" name="Content Placeholder 2">
            <a:extLst>
              <a:ext uri="{FF2B5EF4-FFF2-40B4-BE49-F238E27FC236}">
                <a16:creationId xmlns:a16="http://schemas.microsoft.com/office/drawing/2014/main" id="{FDCC5D3C-0609-0C3A-36FD-0053D6A7EDB4}"/>
              </a:ext>
            </a:extLst>
          </p:cNvPr>
          <p:cNvSpPr txBox="1">
            <a:spLocks/>
          </p:cNvSpPr>
          <p:nvPr/>
        </p:nvSpPr>
        <p:spPr>
          <a:xfrm>
            <a:off x="128794" y="4132540"/>
            <a:ext cx="11786981" cy="1830110"/>
          </a:xfrm>
          <a:prstGeom prst="rect">
            <a:avLst/>
          </a:prstGeom>
        </p:spPr>
        <p:txBody>
          <a:bodyPr vert="horz" wrap="square"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DB813"/>
              </a:buClr>
              <a:buFont typeface="Arial" panose="020B0604020202020204" pitchFamily="34" charset="0"/>
              <a:buNone/>
            </a:pPr>
            <a:r>
              <a:rPr lang="en-US" sz="2400" b="1" dirty="0">
                <a:solidFill>
                  <a:srgbClr val="0081BE"/>
                </a:solidFill>
              </a:rPr>
              <a:t>Genes have two main roles:</a:t>
            </a:r>
          </a:p>
          <a:p>
            <a:pPr lvl="1">
              <a:buClr>
                <a:srgbClr val="FDB813"/>
              </a:buClr>
            </a:pPr>
            <a:r>
              <a:rPr lang="en-US" dirty="0"/>
              <a:t>They carry the instructions to allow the cell to make all the molecules it will need.</a:t>
            </a:r>
          </a:p>
          <a:p>
            <a:pPr lvl="1">
              <a:buClr>
                <a:srgbClr val="FDB813"/>
              </a:buClr>
            </a:pPr>
            <a:r>
              <a:rPr lang="en-US" dirty="0"/>
              <a:t>They are passed from parents to their offspring (via the sperm and egg), transferring their information from one generation to the next, and are said to be the units of inheritance.</a:t>
            </a:r>
            <a:endParaRPr lang="en-US" sz="2400" dirty="0"/>
          </a:p>
        </p:txBody>
      </p:sp>
    </p:spTree>
    <p:extLst>
      <p:ext uri="{BB962C8B-B14F-4D97-AF65-F5344CB8AC3E}">
        <p14:creationId xmlns:p14="http://schemas.microsoft.com/office/powerpoint/2010/main" val="263379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F3B92-7F0A-00EE-296F-38C4952D66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4CCFF0-F920-0925-CFCC-F5F5BEE75169}"/>
              </a:ext>
            </a:extLst>
          </p:cNvPr>
          <p:cNvSpPr>
            <a:spLocks noGrp="1"/>
          </p:cNvSpPr>
          <p:nvPr>
            <p:ph type="title"/>
          </p:nvPr>
        </p:nvSpPr>
        <p:spPr/>
        <p:txBody>
          <a:bodyPr wrap="none" anchor="ctr" anchorCtr="0"/>
          <a:lstStyle/>
          <a:p>
            <a:r>
              <a:rPr lang="en-US" sz="4600" b="1" dirty="0">
                <a:latin typeface="Calibri" panose="020F0502020204030204" pitchFamily="34" charset="0"/>
                <a:cs typeface="Calibri" panose="020F0502020204030204" pitchFamily="34" charset="0"/>
              </a:rPr>
              <a:t>Concepts used to explain biological phenomena</a:t>
            </a:r>
            <a:endParaRPr lang="en-IE" sz="4600" b="1" dirty="0">
              <a:solidFill>
                <a:srgbClr val="446AA6"/>
              </a:solidFill>
            </a:endParaRPr>
          </a:p>
        </p:txBody>
      </p:sp>
      <p:sp>
        <p:nvSpPr>
          <p:cNvPr id="3" name="Content Placeholder 2">
            <a:extLst>
              <a:ext uri="{FF2B5EF4-FFF2-40B4-BE49-F238E27FC236}">
                <a16:creationId xmlns:a16="http://schemas.microsoft.com/office/drawing/2014/main" id="{E7A3B30F-59B3-6637-96B6-D8763A134FF3}"/>
              </a:ext>
            </a:extLst>
          </p:cNvPr>
          <p:cNvSpPr>
            <a:spLocks noGrp="1"/>
          </p:cNvSpPr>
          <p:nvPr>
            <p:ph idx="1"/>
          </p:nvPr>
        </p:nvSpPr>
        <p:spPr>
          <a:xfrm>
            <a:off x="138319" y="1041748"/>
            <a:ext cx="11882231" cy="4520749"/>
          </a:xfrm>
        </p:spPr>
        <p:txBody>
          <a:bodyPr wrap="square">
            <a:noAutofit/>
          </a:bodyPr>
          <a:lstStyle/>
          <a:p>
            <a:pPr marL="0" indent="0">
              <a:buNone/>
            </a:pPr>
            <a:r>
              <a:rPr lang="en-US" b="1" dirty="0">
                <a:solidFill>
                  <a:srgbClr val="446AA6"/>
                </a:solidFill>
              </a:rPr>
              <a:t>Transfer of matter</a:t>
            </a:r>
          </a:p>
          <a:p>
            <a:pPr>
              <a:buClr>
                <a:srgbClr val="FDB813"/>
              </a:buClr>
            </a:pPr>
            <a:r>
              <a:rPr lang="en-US" sz="2400" dirty="0"/>
              <a:t>Matter is anything that takes up space and has mass.</a:t>
            </a:r>
          </a:p>
          <a:p>
            <a:pPr>
              <a:buClr>
                <a:srgbClr val="FDB813"/>
              </a:buClr>
            </a:pPr>
            <a:r>
              <a:rPr lang="en-US" sz="2400" dirty="0"/>
              <a:t>Matter is transferred from the environment into plants when they absorb chemicals from the air or from the soil. </a:t>
            </a:r>
          </a:p>
          <a:p>
            <a:pPr>
              <a:buClr>
                <a:srgbClr val="FDB813"/>
              </a:buClr>
            </a:pPr>
            <a:r>
              <a:rPr lang="en-US" sz="2400" dirty="0"/>
              <a:t>This matter is transferred to animals when they eat plants (or other animals that have previously eaten plants).</a:t>
            </a:r>
          </a:p>
          <a:p>
            <a:pPr>
              <a:buClr>
                <a:srgbClr val="FDB813"/>
              </a:buClr>
            </a:pPr>
            <a:r>
              <a:rPr lang="en-US" sz="2400" dirty="0"/>
              <a:t>Plant and animal matter is eventually returned to the environment when it is broken down by decomposers (mainly bacteria and fungi). </a:t>
            </a:r>
          </a:p>
          <a:p>
            <a:pPr>
              <a:buClr>
                <a:srgbClr val="FDB813"/>
              </a:buClr>
            </a:pPr>
            <a:r>
              <a:rPr lang="en-US" sz="2400" dirty="0"/>
              <a:t>This allows matter to be taken in again and reused by plants (and later by animals).</a:t>
            </a:r>
          </a:p>
          <a:p>
            <a:pPr>
              <a:buClr>
                <a:srgbClr val="FDB813"/>
              </a:buClr>
            </a:pPr>
            <a:endParaRPr lang="en-US" sz="2400" dirty="0"/>
          </a:p>
        </p:txBody>
      </p:sp>
    </p:spTree>
    <p:extLst>
      <p:ext uri="{BB962C8B-B14F-4D97-AF65-F5344CB8AC3E}">
        <p14:creationId xmlns:p14="http://schemas.microsoft.com/office/powerpoint/2010/main" val="125710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FD029-44F4-7DA7-8CF3-48282FFED3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9D3174-DB7D-0C64-94CC-FC9FAF0161AB}"/>
              </a:ext>
            </a:extLst>
          </p:cNvPr>
          <p:cNvSpPr>
            <a:spLocks noGrp="1"/>
          </p:cNvSpPr>
          <p:nvPr>
            <p:ph type="title"/>
          </p:nvPr>
        </p:nvSpPr>
        <p:spPr/>
        <p:txBody>
          <a:bodyPr wrap="none" anchor="ctr" anchorCtr="0"/>
          <a:lstStyle/>
          <a:p>
            <a:r>
              <a:rPr lang="en-US" sz="4600" b="1" dirty="0">
                <a:latin typeface="Calibri" panose="020F0502020204030204" pitchFamily="34" charset="0"/>
                <a:cs typeface="Calibri" panose="020F0502020204030204" pitchFamily="34" charset="0"/>
              </a:rPr>
              <a:t>Concepts used to explain biological phenomena</a:t>
            </a:r>
            <a:endParaRPr lang="en-IE" sz="4600" b="1" dirty="0">
              <a:solidFill>
                <a:srgbClr val="446AA6"/>
              </a:solidFill>
            </a:endParaRPr>
          </a:p>
        </p:txBody>
      </p:sp>
      <p:sp>
        <p:nvSpPr>
          <p:cNvPr id="3" name="Content Placeholder 2">
            <a:extLst>
              <a:ext uri="{FF2B5EF4-FFF2-40B4-BE49-F238E27FC236}">
                <a16:creationId xmlns:a16="http://schemas.microsoft.com/office/drawing/2014/main" id="{21013ACB-8BAE-4664-0C0C-E16AAF9C7B79}"/>
              </a:ext>
            </a:extLst>
          </p:cNvPr>
          <p:cNvSpPr>
            <a:spLocks noGrp="1"/>
          </p:cNvSpPr>
          <p:nvPr>
            <p:ph idx="1"/>
          </p:nvPr>
        </p:nvSpPr>
        <p:spPr>
          <a:xfrm>
            <a:off x="138319" y="1041749"/>
            <a:ext cx="11882231" cy="367952"/>
          </a:xfrm>
        </p:spPr>
        <p:txBody>
          <a:bodyPr wrap="square">
            <a:noAutofit/>
          </a:bodyPr>
          <a:lstStyle/>
          <a:p>
            <a:pPr marL="0" indent="0">
              <a:buNone/>
            </a:pPr>
            <a:r>
              <a:rPr lang="en-US" b="1" dirty="0">
                <a:solidFill>
                  <a:srgbClr val="446AA6"/>
                </a:solidFill>
              </a:rPr>
              <a:t>Transfer of matter</a:t>
            </a:r>
          </a:p>
        </p:txBody>
      </p:sp>
      <p:pic>
        <p:nvPicPr>
          <p:cNvPr id="5" name="Picture 4">
            <a:extLst>
              <a:ext uri="{FF2B5EF4-FFF2-40B4-BE49-F238E27FC236}">
                <a16:creationId xmlns:a16="http://schemas.microsoft.com/office/drawing/2014/main" id="{10F46855-7E04-2A8A-A54A-C394241294C5}"/>
              </a:ext>
            </a:extLst>
          </p:cNvPr>
          <p:cNvPicPr>
            <a:picLocks noChangeAspect="1"/>
          </p:cNvPicPr>
          <p:nvPr/>
        </p:nvPicPr>
        <p:blipFill>
          <a:blip r:embed="rId2"/>
          <a:stretch>
            <a:fillRect/>
          </a:stretch>
        </p:blipFill>
        <p:spPr>
          <a:xfrm>
            <a:off x="4143375" y="952016"/>
            <a:ext cx="7629525" cy="5166831"/>
          </a:xfrm>
          <a:prstGeom prst="rect">
            <a:avLst/>
          </a:prstGeom>
        </p:spPr>
      </p:pic>
    </p:spTree>
    <p:extLst>
      <p:ext uri="{BB962C8B-B14F-4D97-AF65-F5344CB8AC3E}">
        <p14:creationId xmlns:p14="http://schemas.microsoft.com/office/powerpoint/2010/main" val="390998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3B0AE-497B-DE3A-57B0-43A166AAD5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CD7C68-D1F8-6BB8-8D2E-8F14BEABAC5F}"/>
              </a:ext>
            </a:extLst>
          </p:cNvPr>
          <p:cNvSpPr>
            <a:spLocks noGrp="1"/>
          </p:cNvSpPr>
          <p:nvPr>
            <p:ph type="title"/>
          </p:nvPr>
        </p:nvSpPr>
        <p:spPr/>
        <p:txBody>
          <a:bodyPr wrap="none" anchor="ctr" anchorCtr="0"/>
          <a:lstStyle/>
          <a:p>
            <a:r>
              <a:rPr lang="en-US" sz="4600" b="1" dirty="0">
                <a:latin typeface="Calibri" panose="020F0502020204030204" pitchFamily="34" charset="0"/>
                <a:cs typeface="Calibri" panose="020F0502020204030204" pitchFamily="34" charset="0"/>
              </a:rPr>
              <a:t>Concepts used to explain biological phenomena</a:t>
            </a:r>
            <a:endParaRPr lang="en-IE" sz="4600" b="1" dirty="0">
              <a:solidFill>
                <a:srgbClr val="446AA6"/>
              </a:solidFill>
            </a:endParaRPr>
          </a:p>
        </p:txBody>
      </p:sp>
      <p:sp>
        <p:nvSpPr>
          <p:cNvPr id="3" name="Content Placeholder 2">
            <a:extLst>
              <a:ext uri="{FF2B5EF4-FFF2-40B4-BE49-F238E27FC236}">
                <a16:creationId xmlns:a16="http://schemas.microsoft.com/office/drawing/2014/main" id="{A05E8F41-EB27-CD5C-FEEF-AA5D2A743D2D}"/>
              </a:ext>
            </a:extLst>
          </p:cNvPr>
          <p:cNvSpPr>
            <a:spLocks noGrp="1"/>
          </p:cNvSpPr>
          <p:nvPr>
            <p:ph idx="1"/>
          </p:nvPr>
        </p:nvSpPr>
        <p:spPr>
          <a:xfrm>
            <a:off x="138320" y="1041748"/>
            <a:ext cx="11263106" cy="4520749"/>
          </a:xfrm>
        </p:spPr>
        <p:txBody>
          <a:bodyPr wrap="square">
            <a:noAutofit/>
          </a:bodyPr>
          <a:lstStyle/>
          <a:p>
            <a:pPr marL="0" indent="0">
              <a:buNone/>
            </a:pPr>
            <a:r>
              <a:rPr lang="en-US" b="1" dirty="0">
                <a:solidFill>
                  <a:srgbClr val="446AA6"/>
                </a:solidFill>
              </a:rPr>
              <a:t>Transfer of energy</a:t>
            </a:r>
          </a:p>
          <a:p>
            <a:pPr>
              <a:buClr>
                <a:srgbClr val="FDB813"/>
              </a:buClr>
            </a:pPr>
            <a:r>
              <a:rPr lang="en-US" sz="2400" dirty="0"/>
              <a:t>Energy is the ability to do work (which means make things move).</a:t>
            </a:r>
          </a:p>
          <a:p>
            <a:pPr>
              <a:buClr>
                <a:srgbClr val="FDB813"/>
              </a:buClr>
            </a:pPr>
            <a:r>
              <a:rPr lang="en-US" sz="2400" dirty="0"/>
              <a:t>The green parts of plants absorb light energy, mostly from the sun.</a:t>
            </a:r>
          </a:p>
          <a:p>
            <a:pPr>
              <a:buClr>
                <a:srgbClr val="FDB813"/>
              </a:buClr>
            </a:pPr>
            <a:r>
              <a:rPr lang="en-US" sz="2400" dirty="0"/>
              <a:t>They use this energy and the chemicals absorbed from the air and soil to make foods.</a:t>
            </a:r>
          </a:p>
          <a:p>
            <a:pPr>
              <a:buClr>
                <a:srgbClr val="FDB813"/>
              </a:buClr>
            </a:pPr>
            <a:r>
              <a:rPr lang="en-US" sz="2400" dirty="0"/>
              <a:t>The chemical energy in plants is passed on to living things when they feed on plants. </a:t>
            </a:r>
          </a:p>
          <a:p>
            <a:pPr>
              <a:buClr>
                <a:srgbClr val="FDB813"/>
              </a:buClr>
            </a:pPr>
            <a:r>
              <a:rPr lang="en-US" sz="2400" dirty="0"/>
              <a:t>Living things need energy for cell reactions, movement, growth, reproduction and a variety of other processes. </a:t>
            </a:r>
          </a:p>
          <a:p>
            <a:pPr>
              <a:buClr>
                <a:srgbClr val="FDB813"/>
              </a:buClr>
            </a:pPr>
            <a:r>
              <a:rPr lang="en-US" sz="2400" dirty="0"/>
              <a:t>When living things use chemical energy to carry out a process, they lose some of the chemical energy to their surroundings as heat.</a:t>
            </a:r>
          </a:p>
          <a:p>
            <a:pPr>
              <a:buClr>
                <a:srgbClr val="FDB813"/>
              </a:buClr>
            </a:pPr>
            <a:endParaRPr lang="en-US" sz="2400" dirty="0"/>
          </a:p>
        </p:txBody>
      </p:sp>
    </p:spTree>
    <p:extLst>
      <p:ext uri="{BB962C8B-B14F-4D97-AF65-F5344CB8AC3E}">
        <p14:creationId xmlns:p14="http://schemas.microsoft.com/office/powerpoint/2010/main" val="265354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FF973-F78D-001E-6BC6-56922ECF1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6E337-E927-192F-439B-A3285D181929}"/>
              </a:ext>
            </a:extLst>
          </p:cNvPr>
          <p:cNvSpPr>
            <a:spLocks noGrp="1"/>
          </p:cNvSpPr>
          <p:nvPr>
            <p:ph type="title"/>
          </p:nvPr>
        </p:nvSpPr>
        <p:spPr/>
        <p:txBody>
          <a:bodyPr wrap="none" anchor="ctr" anchorCtr="0"/>
          <a:lstStyle/>
          <a:p>
            <a:r>
              <a:rPr lang="en-US" sz="4600" b="1" dirty="0">
                <a:latin typeface="Calibri" panose="020F0502020204030204" pitchFamily="34" charset="0"/>
                <a:cs typeface="Calibri" panose="020F0502020204030204" pitchFamily="34" charset="0"/>
              </a:rPr>
              <a:t>Concepts used to explain biological phenomena</a:t>
            </a:r>
            <a:endParaRPr lang="en-IE" sz="4600" b="1" dirty="0">
              <a:solidFill>
                <a:srgbClr val="446AA6"/>
              </a:solidFill>
            </a:endParaRPr>
          </a:p>
        </p:txBody>
      </p:sp>
      <p:sp>
        <p:nvSpPr>
          <p:cNvPr id="3" name="Content Placeholder 2">
            <a:extLst>
              <a:ext uri="{FF2B5EF4-FFF2-40B4-BE49-F238E27FC236}">
                <a16:creationId xmlns:a16="http://schemas.microsoft.com/office/drawing/2014/main" id="{2899CF46-2842-0C7F-D395-0F586D16E4CA}"/>
              </a:ext>
            </a:extLst>
          </p:cNvPr>
          <p:cNvSpPr>
            <a:spLocks noGrp="1"/>
          </p:cNvSpPr>
          <p:nvPr>
            <p:ph idx="1"/>
          </p:nvPr>
        </p:nvSpPr>
        <p:spPr>
          <a:xfrm>
            <a:off x="138320" y="1041748"/>
            <a:ext cx="11263106" cy="453677"/>
          </a:xfrm>
        </p:spPr>
        <p:txBody>
          <a:bodyPr wrap="square">
            <a:noAutofit/>
          </a:bodyPr>
          <a:lstStyle/>
          <a:p>
            <a:pPr marL="0" indent="0">
              <a:buNone/>
            </a:pPr>
            <a:r>
              <a:rPr lang="en-US" b="1" dirty="0">
                <a:solidFill>
                  <a:srgbClr val="446AA6"/>
                </a:solidFill>
              </a:rPr>
              <a:t>Transfer of energy</a:t>
            </a:r>
          </a:p>
        </p:txBody>
      </p:sp>
      <p:pic>
        <p:nvPicPr>
          <p:cNvPr id="5" name="Picture 4">
            <a:extLst>
              <a:ext uri="{FF2B5EF4-FFF2-40B4-BE49-F238E27FC236}">
                <a16:creationId xmlns:a16="http://schemas.microsoft.com/office/drawing/2014/main" id="{E50A798C-F40B-92F8-324E-258C07060539}"/>
              </a:ext>
            </a:extLst>
          </p:cNvPr>
          <p:cNvPicPr>
            <a:picLocks noChangeAspect="1"/>
          </p:cNvPicPr>
          <p:nvPr/>
        </p:nvPicPr>
        <p:blipFill>
          <a:blip r:embed="rId2"/>
          <a:stretch>
            <a:fillRect/>
          </a:stretch>
        </p:blipFill>
        <p:spPr>
          <a:xfrm>
            <a:off x="530650" y="1541740"/>
            <a:ext cx="10717121" cy="4525006"/>
          </a:xfrm>
          <a:prstGeom prst="rect">
            <a:avLst/>
          </a:prstGeom>
        </p:spPr>
      </p:pic>
    </p:spTree>
    <p:extLst>
      <p:ext uri="{BB962C8B-B14F-4D97-AF65-F5344CB8AC3E}">
        <p14:creationId xmlns:p14="http://schemas.microsoft.com/office/powerpoint/2010/main" val="121944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56CD1-5ECC-EF89-0A00-F04F9FA37D5E}"/>
              </a:ext>
            </a:extLst>
          </p:cNvPr>
          <p:cNvSpPr>
            <a:spLocks noGrp="1"/>
          </p:cNvSpPr>
          <p:nvPr>
            <p:ph type="title"/>
          </p:nvPr>
        </p:nvSpPr>
        <p:spPr/>
        <p:txBody>
          <a:bodyPr wrap="none" anchor="ctr" anchorCtr="0"/>
          <a:lstStyle/>
          <a:p>
            <a:r>
              <a:rPr lang="en-US" b="1" dirty="0">
                <a:latin typeface="Calibri" panose="020F0502020204030204" pitchFamily="34" charset="0"/>
                <a:cs typeface="Calibri" panose="020F0502020204030204" pitchFamily="34" charset="0"/>
              </a:rPr>
              <a:t>Phenomena</a:t>
            </a:r>
            <a:endParaRPr lang="en-IE" b="1" dirty="0">
              <a:solidFill>
                <a:srgbClr val="446AA6"/>
              </a:solidFill>
            </a:endParaRPr>
          </a:p>
        </p:txBody>
      </p:sp>
      <p:sp>
        <p:nvSpPr>
          <p:cNvPr id="3" name="Content Placeholder 2">
            <a:extLst>
              <a:ext uri="{FF2B5EF4-FFF2-40B4-BE49-F238E27FC236}">
                <a16:creationId xmlns:a16="http://schemas.microsoft.com/office/drawing/2014/main" id="{03CFB844-E918-D860-D57F-C08F4345CCD0}"/>
              </a:ext>
            </a:extLst>
          </p:cNvPr>
          <p:cNvSpPr>
            <a:spLocks noGrp="1"/>
          </p:cNvSpPr>
          <p:nvPr>
            <p:ph idx="1"/>
          </p:nvPr>
        </p:nvSpPr>
        <p:spPr>
          <a:xfrm>
            <a:off x="138319" y="1041748"/>
            <a:ext cx="6795881" cy="4520749"/>
          </a:xfrm>
        </p:spPr>
        <p:txBody>
          <a:bodyPr wrap="square">
            <a:noAutofit/>
          </a:bodyPr>
          <a:lstStyle/>
          <a:p>
            <a:pPr>
              <a:buClr>
                <a:srgbClr val="FDB813"/>
              </a:buClr>
            </a:pPr>
            <a:r>
              <a:rPr lang="en-US" sz="2400" dirty="0"/>
              <a:t>A phenomenon is something (such as an interesting fact or event) that can be observed and studied and that typically is unusual or difficult to understand or explain fully.</a:t>
            </a:r>
          </a:p>
          <a:p>
            <a:pPr>
              <a:buClr>
                <a:srgbClr val="FDB813"/>
              </a:buClr>
            </a:pPr>
            <a:r>
              <a:rPr lang="en-US" sz="2400" dirty="0"/>
              <a:t>A biological phenomenon refers to when the phenomenon is associated with a living thing or process.</a:t>
            </a:r>
          </a:p>
          <a:p>
            <a:pPr marL="0" indent="0">
              <a:buNone/>
            </a:pPr>
            <a:r>
              <a:rPr lang="en-US" sz="2400" b="1" dirty="0">
                <a:solidFill>
                  <a:srgbClr val="0081BE"/>
                </a:solidFill>
              </a:rPr>
              <a:t>Examples:</a:t>
            </a:r>
          </a:p>
          <a:p>
            <a:pPr>
              <a:buClr>
                <a:srgbClr val="FDB813"/>
              </a:buClr>
            </a:pPr>
            <a:r>
              <a:rPr lang="en-US" sz="2400" dirty="0"/>
              <a:t>Damaged skin cells repair themselves, but damaged brain cells do not repair. </a:t>
            </a:r>
          </a:p>
          <a:p>
            <a:pPr>
              <a:buClr>
                <a:srgbClr val="FDB813"/>
              </a:buClr>
            </a:pPr>
            <a:r>
              <a:rPr lang="en-US" sz="2400" dirty="0"/>
              <a:t>Sometimes the sea glows in the dark.</a:t>
            </a:r>
          </a:p>
          <a:p>
            <a:pPr>
              <a:buClr>
                <a:srgbClr val="FDB813"/>
              </a:buClr>
            </a:pPr>
            <a:r>
              <a:rPr lang="en-US" sz="2400" dirty="0"/>
              <a:t>Plants bend towards the light.</a:t>
            </a:r>
          </a:p>
          <a:p>
            <a:pPr>
              <a:buClr>
                <a:srgbClr val="FDB813"/>
              </a:buClr>
            </a:pPr>
            <a:r>
              <a:rPr lang="en-US" sz="2400" dirty="0"/>
              <a:t>Some people get cramp more easily than others. </a:t>
            </a:r>
          </a:p>
          <a:p>
            <a:pPr marL="0" indent="0">
              <a:buClr>
                <a:srgbClr val="FDB813"/>
              </a:buClr>
              <a:buNone/>
            </a:pPr>
            <a:endParaRPr lang="en-US" sz="2400" dirty="0"/>
          </a:p>
        </p:txBody>
      </p:sp>
      <p:pic>
        <p:nvPicPr>
          <p:cNvPr id="5" name="Picture 4">
            <a:extLst>
              <a:ext uri="{FF2B5EF4-FFF2-40B4-BE49-F238E27FC236}">
                <a16:creationId xmlns:a16="http://schemas.microsoft.com/office/drawing/2014/main" id="{3C4D2A3E-7C1D-4655-8D03-737A8DB121A9}"/>
              </a:ext>
            </a:extLst>
          </p:cNvPr>
          <p:cNvPicPr>
            <a:picLocks noChangeAspect="1"/>
          </p:cNvPicPr>
          <p:nvPr/>
        </p:nvPicPr>
        <p:blipFill>
          <a:blip r:embed="rId2"/>
          <a:stretch>
            <a:fillRect/>
          </a:stretch>
        </p:blipFill>
        <p:spPr>
          <a:xfrm>
            <a:off x="7145105" y="937865"/>
            <a:ext cx="4980220" cy="3710335"/>
          </a:xfrm>
          <a:prstGeom prst="rect">
            <a:avLst/>
          </a:prstGeom>
        </p:spPr>
      </p:pic>
    </p:spTree>
    <p:extLst>
      <p:ext uri="{BB962C8B-B14F-4D97-AF65-F5344CB8AC3E}">
        <p14:creationId xmlns:p14="http://schemas.microsoft.com/office/powerpoint/2010/main" val="354549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1EB5A-D54C-7B43-00C7-578CAE261C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6C23DC-B630-3B55-E527-6E5866BD6A7B}"/>
              </a:ext>
            </a:extLst>
          </p:cNvPr>
          <p:cNvSpPr>
            <a:spLocks noGrp="1"/>
          </p:cNvSpPr>
          <p:nvPr>
            <p:ph type="title"/>
          </p:nvPr>
        </p:nvSpPr>
        <p:spPr/>
        <p:txBody>
          <a:bodyPr wrap="none" anchor="ctr" anchorCtr="0"/>
          <a:lstStyle/>
          <a:p>
            <a:r>
              <a:rPr lang="en-US" b="1" dirty="0">
                <a:latin typeface="Calibri" panose="020F0502020204030204" pitchFamily="34" charset="0"/>
                <a:cs typeface="Calibri" panose="020F0502020204030204" pitchFamily="34" charset="0"/>
              </a:rPr>
              <a:t>Models</a:t>
            </a:r>
            <a:endParaRPr lang="en-IE" b="1" dirty="0">
              <a:solidFill>
                <a:srgbClr val="446AA6"/>
              </a:solidFill>
            </a:endParaRPr>
          </a:p>
        </p:txBody>
      </p:sp>
      <p:sp>
        <p:nvSpPr>
          <p:cNvPr id="3" name="Content Placeholder 2">
            <a:extLst>
              <a:ext uri="{FF2B5EF4-FFF2-40B4-BE49-F238E27FC236}">
                <a16:creationId xmlns:a16="http://schemas.microsoft.com/office/drawing/2014/main" id="{AB9F15C0-40CD-C094-4716-A8D6175CDE5E}"/>
              </a:ext>
            </a:extLst>
          </p:cNvPr>
          <p:cNvSpPr>
            <a:spLocks noGrp="1"/>
          </p:cNvSpPr>
          <p:nvPr>
            <p:ph idx="1"/>
          </p:nvPr>
        </p:nvSpPr>
        <p:spPr>
          <a:xfrm>
            <a:off x="138320" y="1041748"/>
            <a:ext cx="11367880" cy="4520749"/>
          </a:xfrm>
        </p:spPr>
        <p:txBody>
          <a:bodyPr wrap="square">
            <a:noAutofit/>
          </a:bodyPr>
          <a:lstStyle/>
          <a:p>
            <a:pPr>
              <a:buClr>
                <a:srgbClr val="FDB813"/>
              </a:buClr>
            </a:pPr>
            <a:r>
              <a:rPr lang="en-US" sz="2400" dirty="0"/>
              <a:t>Models are simplified representations of complex systems or phenomena.</a:t>
            </a:r>
          </a:p>
          <a:p>
            <a:pPr marL="0" indent="0">
              <a:buNone/>
            </a:pPr>
            <a:endParaRPr lang="en-US" sz="2400" b="1" dirty="0">
              <a:solidFill>
                <a:srgbClr val="0081BE"/>
              </a:solidFill>
            </a:endParaRPr>
          </a:p>
          <a:p>
            <a:pPr marL="0" indent="0">
              <a:buNone/>
            </a:pPr>
            <a:r>
              <a:rPr lang="en-US" sz="2400" b="1" dirty="0">
                <a:solidFill>
                  <a:srgbClr val="0081BE"/>
                </a:solidFill>
              </a:rPr>
              <a:t>Examples:</a:t>
            </a:r>
          </a:p>
          <a:p>
            <a:pPr>
              <a:buClr>
                <a:srgbClr val="FDB813"/>
              </a:buClr>
            </a:pPr>
            <a:r>
              <a:rPr lang="en-US" sz="2400" dirty="0"/>
              <a:t>Word descriptions</a:t>
            </a:r>
          </a:p>
          <a:p>
            <a:pPr>
              <a:buClr>
                <a:srgbClr val="FDB813"/>
              </a:buClr>
            </a:pPr>
            <a:r>
              <a:rPr lang="en-US" sz="2400" dirty="0"/>
              <a:t>Diagrams</a:t>
            </a:r>
          </a:p>
          <a:p>
            <a:pPr>
              <a:buClr>
                <a:srgbClr val="FDB813"/>
              </a:buClr>
            </a:pPr>
            <a:r>
              <a:rPr lang="en-US" sz="2400" dirty="0"/>
              <a:t>Equations</a:t>
            </a:r>
          </a:p>
          <a:p>
            <a:pPr>
              <a:buClr>
                <a:srgbClr val="FDB813"/>
              </a:buClr>
            </a:pPr>
            <a:r>
              <a:rPr lang="en-US" sz="2400" dirty="0"/>
              <a:t>Physical models</a:t>
            </a:r>
          </a:p>
          <a:p>
            <a:pPr>
              <a:buClr>
                <a:srgbClr val="FDB813"/>
              </a:buClr>
            </a:pPr>
            <a:r>
              <a:rPr lang="en-US" sz="2400" dirty="0"/>
              <a:t>Simulations</a:t>
            </a:r>
          </a:p>
          <a:p>
            <a:pPr marL="0" indent="0">
              <a:buClr>
                <a:srgbClr val="FDB813"/>
              </a:buClr>
              <a:buNone/>
            </a:pPr>
            <a:endParaRPr lang="en-US" sz="2400" dirty="0"/>
          </a:p>
        </p:txBody>
      </p:sp>
    </p:spTree>
    <p:extLst>
      <p:ext uri="{BB962C8B-B14F-4D97-AF65-F5344CB8AC3E}">
        <p14:creationId xmlns:p14="http://schemas.microsoft.com/office/powerpoint/2010/main" val="125901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360C5-C2DF-3EF2-5949-BE0DB4AA50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E63C1F-4DA2-F34A-8A39-D3316CEAE2BD}"/>
              </a:ext>
            </a:extLst>
          </p:cNvPr>
          <p:cNvSpPr>
            <a:spLocks noGrp="1"/>
          </p:cNvSpPr>
          <p:nvPr>
            <p:ph type="title"/>
          </p:nvPr>
        </p:nvSpPr>
        <p:spPr/>
        <p:txBody>
          <a:bodyPr wrap="none" anchor="ctr" anchorCtr="0"/>
          <a:lstStyle/>
          <a:p>
            <a:r>
              <a:rPr lang="en-US" b="1" dirty="0">
                <a:latin typeface="Calibri" panose="020F0502020204030204" pitchFamily="34" charset="0"/>
                <a:cs typeface="Calibri" panose="020F0502020204030204" pitchFamily="34" charset="0"/>
              </a:rPr>
              <a:t>Models</a:t>
            </a:r>
            <a:endParaRPr lang="en-IE" b="1" dirty="0">
              <a:solidFill>
                <a:srgbClr val="446AA6"/>
              </a:solidFill>
            </a:endParaRPr>
          </a:p>
        </p:txBody>
      </p:sp>
      <p:sp>
        <p:nvSpPr>
          <p:cNvPr id="3" name="Content Placeholder 2">
            <a:extLst>
              <a:ext uri="{FF2B5EF4-FFF2-40B4-BE49-F238E27FC236}">
                <a16:creationId xmlns:a16="http://schemas.microsoft.com/office/drawing/2014/main" id="{4FBE516A-9060-27B3-EBEB-F5B6E9BA9D79}"/>
              </a:ext>
            </a:extLst>
          </p:cNvPr>
          <p:cNvSpPr>
            <a:spLocks noGrp="1"/>
          </p:cNvSpPr>
          <p:nvPr>
            <p:ph idx="1"/>
          </p:nvPr>
        </p:nvSpPr>
        <p:spPr>
          <a:xfrm>
            <a:off x="138320" y="1041748"/>
            <a:ext cx="11055197" cy="4520749"/>
          </a:xfrm>
        </p:spPr>
        <p:txBody>
          <a:bodyPr wrap="square">
            <a:noAutofit/>
          </a:bodyPr>
          <a:lstStyle/>
          <a:p>
            <a:pPr marL="0" indent="0">
              <a:buClr>
                <a:srgbClr val="FDB813"/>
              </a:buClr>
              <a:buNone/>
            </a:pPr>
            <a:r>
              <a:rPr lang="en-US" b="1" dirty="0">
                <a:solidFill>
                  <a:srgbClr val="446AA6"/>
                </a:solidFill>
              </a:rPr>
              <a:t>In science, models can be used to</a:t>
            </a:r>
            <a:r>
              <a:rPr lang="en-US" dirty="0">
                <a:solidFill>
                  <a:srgbClr val="446AA6"/>
                </a:solidFill>
              </a:rPr>
              <a:t>:</a:t>
            </a:r>
          </a:p>
          <a:p>
            <a:pPr>
              <a:buClr>
                <a:srgbClr val="FDB813"/>
              </a:buClr>
            </a:pPr>
            <a:r>
              <a:rPr lang="en-US" sz="2400" dirty="0"/>
              <a:t>Describe and explain complex systems or phenomena.</a:t>
            </a:r>
          </a:p>
          <a:p>
            <a:pPr>
              <a:buClr>
                <a:srgbClr val="FDB813"/>
              </a:buClr>
            </a:pPr>
            <a:r>
              <a:rPr lang="en-US" sz="2400" dirty="0"/>
              <a:t>Make predictions relating to a particular system or phenomenon.</a:t>
            </a:r>
          </a:p>
          <a:p>
            <a:pPr>
              <a:buClr>
                <a:srgbClr val="FDB813"/>
              </a:buClr>
            </a:pPr>
            <a:r>
              <a:rPr lang="en-US" sz="2400" dirty="0"/>
              <a:t>Solve problems relating to a particular system or phenomenon.</a:t>
            </a:r>
          </a:p>
          <a:p>
            <a:pPr marL="0" indent="0">
              <a:buClr>
                <a:srgbClr val="FDB813"/>
              </a:buClr>
              <a:buNone/>
            </a:pPr>
            <a:endParaRPr lang="en-US" sz="2400" dirty="0"/>
          </a:p>
        </p:txBody>
      </p:sp>
    </p:spTree>
    <p:extLst>
      <p:ext uri="{BB962C8B-B14F-4D97-AF65-F5344CB8AC3E}">
        <p14:creationId xmlns:p14="http://schemas.microsoft.com/office/powerpoint/2010/main" val="388300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E6D4F-1AAD-F999-790F-DB8CAA958C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062430-A2C8-4804-CF1E-314EE2C2BF3B}"/>
              </a:ext>
            </a:extLst>
          </p:cNvPr>
          <p:cNvSpPr>
            <a:spLocks noGrp="1"/>
          </p:cNvSpPr>
          <p:nvPr>
            <p:ph type="title"/>
          </p:nvPr>
        </p:nvSpPr>
        <p:spPr/>
        <p:txBody>
          <a:bodyPr wrap="none" anchor="ctr" anchorCtr="0"/>
          <a:lstStyle/>
          <a:p>
            <a:r>
              <a:rPr lang="en-US" sz="4600" b="1" dirty="0">
                <a:latin typeface="Calibri" panose="020F0502020204030204" pitchFamily="34" charset="0"/>
                <a:cs typeface="Calibri" panose="020F0502020204030204" pitchFamily="34" charset="0"/>
              </a:rPr>
              <a:t>Concepts used to explain biological phenomena</a:t>
            </a:r>
            <a:endParaRPr lang="en-IE" sz="4600" b="1" dirty="0">
              <a:solidFill>
                <a:srgbClr val="446AA6"/>
              </a:solidFill>
            </a:endParaRPr>
          </a:p>
        </p:txBody>
      </p:sp>
      <p:sp>
        <p:nvSpPr>
          <p:cNvPr id="3" name="Content Placeholder 2">
            <a:extLst>
              <a:ext uri="{FF2B5EF4-FFF2-40B4-BE49-F238E27FC236}">
                <a16:creationId xmlns:a16="http://schemas.microsoft.com/office/drawing/2014/main" id="{D83E8B82-1452-307F-1FBA-3D358C870F24}"/>
              </a:ext>
            </a:extLst>
          </p:cNvPr>
          <p:cNvSpPr>
            <a:spLocks noGrp="1"/>
          </p:cNvSpPr>
          <p:nvPr>
            <p:ph idx="1"/>
          </p:nvPr>
        </p:nvSpPr>
        <p:spPr>
          <a:xfrm>
            <a:off x="138319" y="1041748"/>
            <a:ext cx="11882231" cy="4520749"/>
          </a:xfrm>
        </p:spPr>
        <p:txBody>
          <a:bodyPr wrap="square">
            <a:noAutofit/>
          </a:bodyPr>
          <a:lstStyle/>
          <a:p>
            <a:pPr marL="0" indent="0">
              <a:buNone/>
            </a:pPr>
            <a:r>
              <a:rPr lang="en-US" b="1" dirty="0">
                <a:solidFill>
                  <a:srgbClr val="446AA6"/>
                </a:solidFill>
              </a:rPr>
              <a:t>Systems</a:t>
            </a:r>
          </a:p>
          <a:p>
            <a:pPr>
              <a:buClr>
                <a:srgbClr val="FDB813"/>
              </a:buClr>
            </a:pPr>
            <a:r>
              <a:rPr lang="en-US" sz="2400" dirty="0"/>
              <a:t>A system is a group of structures (often organs in biology) that work together to carry out a particular task.</a:t>
            </a:r>
          </a:p>
          <a:p>
            <a:pPr>
              <a:buClr>
                <a:srgbClr val="FDB813"/>
              </a:buClr>
            </a:pPr>
            <a:r>
              <a:rPr lang="en-US" sz="2400" dirty="0"/>
              <a:t>A reductionist approach subdivides complex systems and processes into increasingly smaller parts. </a:t>
            </a:r>
          </a:p>
          <a:p>
            <a:pPr marL="0" indent="0">
              <a:buNone/>
            </a:pPr>
            <a:endParaRPr lang="en-US" sz="2400" b="1" dirty="0">
              <a:solidFill>
                <a:srgbClr val="0081BE"/>
              </a:solidFill>
            </a:endParaRPr>
          </a:p>
          <a:p>
            <a:pPr marL="0" indent="0">
              <a:buNone/>
            </a:pPr>
            <a:r>
              <a:rPr lang="en-US" sz="2400" b="1" dirty="0">
                <a:solidFill>
                  <a:srgbClr val="0081BE"/>
                </a:solidFill>
              </a:rPr>
              <a:t>Example:</a:t>
            </a:r>
          </a:p>
          <a:p>
            <a:pPr>
              <a:buClr>
                <a:srgbClr val="FDB813"/>
              </a:buClr>
            </a:pPr>
            <a:r>
              <a:rPr lang="en-US" sz="2400" dirty="0"/>
              <a:t>Muscles can be studied by isolating individual muscle cells, then examining the structures found in each cell and finally investigating the role of chemicals found in these cellular structures.</a:t>
            </a:r>
          </a:p>
          <a:p>
            <a:pPr>
              <a:buClr>
                <a:srgbClr val="FDB813"/>
              </a:buClr>
            </a:pPr>
            <a:endParaRPr lang="en-US" sz="2400" dirty="0"/>
          </a:p>
        </p:txBody>
      </p:sp>
    </p:spTree>
    <p:extLst>
      <p:ext uri="{BB962C8B-B14F-4D97-AF65-F5344CB8AC3E}">
        <p14:creationId xmlns:p14="http://schemas.microsoft.com/office/powerpoint/2010/main" val="376328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839AE-87A0-F308-04F4-CD6C0F3D3E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7B8785-D204-F788-9F2A-E60E1911C8EB}"/>
              </a:ext>
            </a:extLst>
          </p:cNvPr>
          <p:cNvSpPr>
            <a:spLocks noGrp="1"/>
          </p:cNvSpPr>
          <p:nvPr>
            <p:ph type="title"/>
          </p:nvPr>
        </p:nvSpPr>
        <p:spPr/>
        <p:txBody>
          <a:bodyPr wrap="none" anchor="ctr" anchorCtr="0"/>
          <a:lstStyle/>
          <a:p>
            <a:r>
              <a:rPr lang="en-US" sz="4600" b="1" dirty="0">
                <a:latin typeface="Calibri" panose="020F0502020204030204" pitchFamily="34" charset="0"/>
                <a:cs typeface="Calibri" panose="020F0502020204030204" pitchFamily="34" charset="0"/>
              </a:rPr>
              <a:t>Concepts used to explain biological phenomena</a:t>
            </a:r>
            <a:endParaRPr lang="en-IE" sz="4600" b="1" dirty="0">
              <a:solidFill>
                <a:srgbClr val="446AA6"/>
              </a:solidFill>
            </a:endParaRPr>
          </a:p>
        </p:txBody>
      </p:sp>
      <p:sp>
        <p:nvSpPr>
          <p:cNvPr id="3" name="Content Placeholder 2">
            <a:extLst>
              <a:ext uri="{FF2B5EF4-FFF2-40B4-BE49-F238E27FC236}">
                <a16:creationId xmlns:a16="http://schemas.microsoft.com/office/drawing/2014/main" id="{4028E5EC-4224-3945-22A4-5FC8FA0FAB3A}"/>
              </a:ext>
            </a:extLst>
          </p:cNvPr>
          <p:cNvSpPr>
            <a:spLocks noGrp="1"/>
          </p:cNvSpPr>
          <p:nvPr>
            <p:ph idx="1"/>
          </p:nvPr>
        </p:nvSpPr>
        <p:spPr>
          <a:xfrm>
            <a:off x="138319" y="1041748"/>
            <a:ext cx="11882231" cy="4520749"/>
          </a:xfrm>
        </p:spPr>
        <p:txBody>
          <a:bodyPr wrap="square">
            <a:noAutofit/>
          </a:bodyPr>
          <a:lstStyle/>
          <a:p>
            <a:pPr marL="0" indent="0">
              <a:buNone/>
            </a:pPr>
            <a:r>
              <a:rPr lang="en-US" b="1" dirty="0">
                <a:solidFill>
                  <a:srgbClr val="446AA6"/>
                </a:solidFill>
              </a:rPr>
              <a:t>Systems</a:t>
            </a:r>
          </a:p>
          <a:p>
            <a:pPr>
              <a:buClr>
                <a:srgbClr val="FDB813"/>
              </a:buClr>
            </a:pPr>
            <a:r>
              <a:rPr lang="en-US" sz="2400" dirty="0"/>
              <a:t>A systems approach examines the interactions among the different parts of a system (often a complex system). It considers a system as a network. This is a bottom-up approach.</a:t>
            </a:r>
          </a:p>
          <a:p>
            <a:pPr>
              <a:buClr>
                <a:srgbClr val="FDB813"/>
              </a:buClr>
            </a:pPr>
            <a:r>
              <a:rPr lang="en-US" sz="2400" dirty="0"/>
              <a:t>Studying an entire system is a complex task and often involves the cooperation of scientists from many specialised areas of study (e.g. experimental scientists, data analysts, computer experts, mathematical modellers).</a:t>
            </a:r>
          </a:p>
          <a:p>
            <a:pPr>
              <a:buClr>
                <a:srgbClr val="FDB813"/>
              </a:buClr>
            </a:pPr>
            <a:r>
              <a:rPr lang="en-US" sz="2400" dirty="0"/>
              <a:t>The systems studied can range in size from molecular (how DNA works), to a series of reactions (photosynthesis), to a bodily system (the digestive system), to an entire living thing (a mouse) and up to a global system (how carbon dioxide affects the planet).</a:t>
            </a:r>
          </a:p>
          <a:p>
            <a:pPr>
              <a:buClr>
                <a:srgbClr val="FDB813"/>
              </a:buClr>
            </a:pPr>
            <a:endParaRPr lang="en-US" sz="2400" dirty="0"/>
          </a:p>
        </p:txBody>
      </p:sp>
    </p:spTree>
    <p:extLst>
      <p:ext uri="{BB962C8B-B14F-4D97-AF65-F5344CB8AC3E}">
        <p14:creationId xmlns:p14="http://schemas.microsoft.com/office/powerpoint/2010/main" val="258320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D15B5-A2D3-2E36-2118-33F4E9558D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921340-2F83-15C3-5ABA-E332CE3B1B22}"/>
              </a:ext>
            </a:extLst>
          </p:cNvPr>
          <p:cNvSpPr>
            <a:spLocks noGrp="1"/>
          </p:cNvSpPr>
          <p:nvPr>
            <p:ph type="title"/>
          </p:nvPr>
        </p:nvSpPr>
        <p:spPr/>
        <p:txBody>
          <a:bodyPr wrap="none" anchor="ctr" anchorCtr="0"/>
          <a:lstStyle/>
          <a:p>
            <a:r>
              <a:rPr lang="en-US" sz="4600" b="1" dirty="0">
                <a:latin typeface="Calibri" panose="020F0502020204030204" pitchFamily="34" charset="0"/>
                <a:cs typeface="Calibri" panose="020F0502020204030204" pitchFamily="34" charset="0"/>
              </a:rPr>
              <a:t>Concepts used to explain biological phenomena</a:t>
            </a:r>
            <a:endParaRPr lang="en-IE" sz="4600" b="1" dirty="0">
              <a:solidFill>
                <a:srgbClr val="446AA6"/>
              </a:solidFill>
            </a:endParaRPr>
          </a:p>
        </p:txBody>
      </p:sp>
      <p:pic>
        <p:nvPicPr>
          <p:cNvPr id="7" name="Picture 6">
            <a:extLst>
              <a:ext uri="{FF2B5EF4-FFF2-40B4-BE49-F238E27FC236}">
                <a16:creationId xmlns:a16="http://schemas.microsoft.com/office/drawing/2014/main" id="{58ACBD29-6519-B5B8-0FFD-CAB3C2B20F29}"/>
              </a:ext>
            </a:extLst>
          </p:cNvPr>
          <p:cNvPicPr>
            <a:picLocks noChangeAspect="1"/>
          </p:cNvPicPr>
          <p:nvPr/>
        </p:nvPicPr>
        <p:blipFill>
          <a:blip r:embed="rId2"/>
          <a:stretch>
            <a:fillRect/>
          </a:stretch>
        </p:blipFill>
        <p:spPr>
          <a:xfrm>
            <a:off x="627887" y="1504681"/>
            <a:ext cx="10936226" cy="3848637"/>
          </a:xfrm>
          <a:prstGeom prst="rect">
            <a:avLst/>
          </a:prstGeom>
        </p:spPr>
      </p:pic>
    </p:spTree>
    <p:extLst>
      <p:ext uri="{BB962C8B-B14F-4D97-AF65-F5344CB8AC3E}">
        <p14:creationId xmlns:p14="http://schemas.microsoft.com/office/powerpoint/2010/main" val="385582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0C101-4B73-DDE2-6E8A-0675D22353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442D1D-EB17-0231-6B8B-DDF67E3ACF6A}"/>
              </a:ext>
            </a:extLst>
          </p:cNvPr>
          <p:cNvSpPr>
            <a:spLocks noGrp="1"/>
          </p:cNvSpPr>
          <p:nvPr>
            <p:ph type="title"/>
          </p:nvPr>
        </p:nvSpPr>
        <p:spPr/>
        <p:txBody>
          <a:bodyPr wrap="none" anchor="ctr" anchorCtr="0"/>
          <a:lstStyle/>
          <a:p>
            <a:r>
              <a:rPr lang="en-US" sz="4600" b="1" dirty="0">
                <a:latin typeface="Calibri" panose="020F0502020204030204" pitchFamily="34" charset="0"/>
                <a:cs typeface="Calibri" panose="020F0502020204030204" pitchFamily="34" charset="0"/>
              </a:rPr>
              <a:t>Concepts used to explain biological phenomena</a:t>
            </a:r>
            <a:endParaRPr lang="en-IE" sz="4600" b="1" dirty="0">
              <a:solidFill>
                <a:srgbClr val="446AA6"/>
              </a:solidFill>
            </a:endParaRPr>
          </a:p>
        </p:txBody>
      </p:sp>
      <p:sp>
        <p:nvSpPr>
          <p:cNvPr id="3" name="Content Placeholder 2">
            <a:extLst>
              <a:ext uri="{FF2B5EF4-FFF2-40B4-BE49-F238E27FC236}">
                <a16:creationId xmlns:a16="http://schemas.microsoft.com/office/drawing/2014/main" id="{86BB8550-7CFA-032B-2546-87FB43E6E91B}"/>
              </a:ext>
            </a:extLst>
          </p:cNvPr>
          <p:cNvSpPr>
            <a:spLocks noGrp="1"/>
          </p:cNvSpPr>
          <p:nvPr>
            <p:ph idx="1"/>
          </p:nvPr>
        </p:nvSpPr>
        <p:spPr>
          <a:xfrm>
            <a:off x="138319" y="1041748"/>
            <a:ext cx="6033881" cy="4520749"/>
          </a:xfrm>
        </p:spPr>
        <p:txBody>
          <a:bodyPr wrap="square">
            <a:noAutofit/>
          </a:bodyPr>
          <a:lstStyle/>
          <a:p>
            <a:pPr marL="0" indent="0">
              <a:buNone/>
            </a:pPr>
            <a:r>
              <a:rPr lang="en-US" b="1" dirty="0">
                <a:solidFill>
                  <a:srgbClr val="446AA6"/>
                </a:solidFill>
              </a:rPr>
              <a:t>Interdependence</a:t>
            </a:r>
          </a:p>
          <a:p>
            <a:pPr>
              <a:buClr>
                <a:srgbClr val="FDB813"/>
              </a:buClr>
            </a:pPr>
            <a:r>
              <a:rPr lang="en-US" sz="2400" dirty="0"/>
              <a:t>Interdependence means that living things interact with and rely on each other and on their surroundings in order to survive.</a:t>
            </a:r>
          </a:p>
          <a:p>
            <a:pPr>
              <a:buClr>
                <a:srgbClr val="FDB813"/>
              </a:buClr>
            </a:pPr>
            <a:endParaRPr lang="en-US" sz="2400" dirty="0"/>
          </a:p>
          <a:p>
            <a:pPr marL="0" indent="0">
              <a:buNone/>
            </a:pPr>
            <a:r>
              <a:rPr lang="en-US" sz="2400" b="1" dirty="0">
                <a:solidFill>
                  <a:srgbClr val="0081BE"/>
                </a:solidFill>
              </a:rPr>
              <a:t>Example:</a:t>
            </a:r>
          </a:p>
          <a:p>
            <a:pPr>
              <a:buClr>
                <a:srgbClr val="FDB813"/>
              </a:buClr>
            </a:pPr>
            <a:r>
              <a:rPr lang="en-US" sz="2400" dirty="0"/>
              <a:t>Grass depends on the soil.</a:t>
            </a:r>
          </a:p>
          <a:p>
            <a:pPr>
              <a:buClr>
                <a:srgbClr val="FDB813"/>
              </a:buClr>
            </a:pPr>
            <a:r>
              <a:rPr lang="en-US" sz="2400" dirty="0"/>
              <a:t>Flowers depend on insects to carry pollen.</a:t>
            </a:r>
          </a:p>
          <a:p>
            <a:pPr>
              <a:buClr>
                <a:srgbClr val="FDB813"/>
              </a:buClr>
            </a:pPr>
            <a:r>
              <a:rPr lang="en-US" sz="2400" dirty="0"/>
              <a:t>Foxes depend on rabbits for food.</a:t>
            </a:r>
          </a:p>
          <a:p>
            <a:pPr>
              <a:buClr>
                <a:srgbClr val="FDB813"/>
              </a:buClr>
            </a:pPr>
            <a:endParaRPr lang="en-US" sz="2400" dirty="0"/>
          </a:p>
          <a:p>
            <a:pPr>
              <a:buClr>
                <a:srgbClr val="FDB813"/>
              </a:buClr>
            </a:pPr>
            <a:endParaRPr lang="en-US" sz="2400" dirty="0"/>
          </a:p>
        </p:txBody>
      </p:sp>
      <p:pic>
        <p:nvPicPr>
          <p:cNvPr id="5" name="Picture 4">
            <a:extLst>
              <a:ext uri="{FF2B5EF4-FFF2-40B4-BE49-F238E27FC236}">
                <a16:creationId xmlns:a16="http://schemas.microsoft.com/office/drawing/2014/main" id="{D3286BE2-565E-C3BE-0C86-752B14964194}"/>
              </a:ext>
            </a:extLst>
          </p:cNvPr>
          <p:cNvPicPr>
            <a:picLocks noChangeAspect="1"/>
          </p:cNvPicPr>
          <p:nvPr/>
        </p:nvPicPr>
        <p:blipFill>
          <a:blip r:embed="rId2"/>
          <a:stretch>
            <a:fillRect/>
          </a:stretch>
        </p:blipFill>
        <p:spPr>
          <a:xfrm>
            <a:off x="6875326" y="1544514"/>
            <a:ext cx="4563112" cy="3515216"/>
          </a:xfrm>
          <a:prstGeom prst="rect">
            <a:avLst/>
          </a:prstGeom>
        </p:spPr>
      </p:pic>
    </p:spTree>
    <p:extLst>
      <p:ext uri="{BB962C8B-B14F-4D97-AF65-F5344CB8AC3E}">
        <p14:creationId xmlns:p14="http://schemas.microsoft.com/office/powerpoint/2010/main" val="141812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59DB2-7992-4AEA-E02C-D6B7F38C89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6595E2-8E97-601F-AE28-2D5D2368AA6F}"/>
              </a:ext>
            </a:extLst>
          </p:cNvPr>
          <p:cNvSpPr>
            <a:spLocks noGrp="1"/>
          </p:cNvSpPr>
          <p:nvPr>
            <p:ph type="title"/>
          </p:nvPr>
        </p:nvSpPr>
        <p:spPr/>
        <p:txBody>
          <a:bodyPr wrap="none" anchor="ctr" anchorCtr="0"/>
          <a:lstStyle/>
          <a:p>
            <a:r>
              <a:rPr lang="en-US" sz="4600" b="1" dirty="0">
                <a:latin typeface="Calibri" panose="020F0502020204030204" pitchFamily="34" charset="0"/>
                <a:cs typeface="Calibri" panose="020F0502020204030204" pitchFamily="34" charset="0"/>
              </a:rPr>
              <a:t>Concepts used to explain biological phenomena</a:t>
            </a:r>
            <a:endParaRPr lang="en-IE" sz="4600" b="1" dirty="0">
              <a:solidFill>
                <a:srgbClr val="446AA6"/>
              </a:solidFill>
            </a:endParaRPr>
          </a:p>
        </p:txBody>
      </p:sp>
      <p:sp>
        <p:nvSpPr>
          <p:cNvPr id="3" name="Content Placeholder 2">
            <a:extLst>
              <a:ext uri="{FF2B5EF4-FFF2-40B4-BE49-F238E27FC236}">
                <a16:creationId xmlns:a16="http://schemas.microsoft.com/office/drawing/2014/main" id="{C1AC1A24-4B2A-5B57-E385-1F3B719FEDA6}"/>
              </a:ext>
            </a:extLst>
          </p:cNvPr>
          <p:cNvSpPr>
            <a:spLocks noGrp="1"/>
          </p:cNvSpPr>
          <p:nvPr>
            <p:ph idx="1"/>
          </p:nvPr>
        </p:nvSpPr>
        <p:spPr>
          <a:xfrm>
            <a:off x="138319" y="1041748"/>
            <a:ext cx="6033881" cy="4520749"/>
          </a:xfrm>
        </p:spPr>
        <p:txBody>
          <a:bodyPr wrap="square">
            <a:noAutofit/>
          </a:bodyPr>
          <a:lstStyle/>
          <a:p>
            <a:pPr marL="0" indent="0">
              <a:buNone/>
            </a:pPr>
            <a:r>
              <a:rPr lang="en-US" b="1" dirty="0">
                <a:solidFill>
                  <a:srgbClr val="446AA6"/>
                </a:solidFill>
              </a:rPr>
              <a:t>Interdependence</a:t>
            </a:r>
          </a:p>
          <a:p>
            <a:pPr>
              <a:buClr>
                <a:srgbClr val="FDB813"/>
              </a:buClr>
            </a:pPr>
            <a:r>
              <a:rPr lang="en-US" sz="2400" dirty="0"/>
              <a:t>Any change to a part of nature can have serious effects on other parts of nature.</a:t>
            </a:r>
          </a:p>
          <a:p>
            <a:pPr>
              <a:buClr>
                <a:srgbClr val="FDB813"/>
              </a:buClr>
            </a:pPr>
            <a:endParaRPr lang="en-US" sz="2400" dirty="0"/>
          </a:p>
          <a:p>
            <a:pPr marL="0" indent="0">
              <a:buNone/>
            </a:pPr>
            <a:r>
              <a:rPr lang="en-US" sz="2400" b="1" dirty="0">
                <a:solidFill>
                  <a:srgbClr val="0081BE"/>
                </a:solidFill>
              </a:rPr>
              <a:t>Example:</a:t>
            </a:r>
          </a:p>
          <a:p>
            <a:pPr>
              <a:buClr>
                <a:srgbClr val="FDB813"/>
              </a:buClr>
            </a:pPr>
            <a:r>
              <a:rPr lang="en-US" sz="2400" dirty="0"/>
              <a:t>When wolves became extinct in Ireland (around 1786), the deer population increased as there were no animals left to kill deer. In turn, the increase in deer numbers is causing damage to the woodlands because deer eat young trees.</a:t>
            </a:r>
          </a:p>
          <a:p>
            <a:pPr>
              <a:buClr>
                <a:srgbClr val="FDB813"/>
              </a:buClr>
            </a:pPr>
            <a:endParaRPr lang="en-US" sz="2400" dirty="0"/>
          </a:p>
          <a:p>
            <a:pPr>
              <a:buClr>
                <a:srgbClr val="FDB813"/>
              </a:buClr>
            </a:pPr>
            <a:endParaRPr lang="en-US" sz="2400" dirty="0"/>
          </a:p>
        </p:txBody>
      </p:sp>
      <p:pic>
        <p:nvPicPr>
          <p:cNvPr id="5" name="Picture 4">
            <a:extLst>
              <a:ext uri="{FF2B5EF4-FFF2-40B4-BE49-F238E27FC236}">
                <a16:creationId xmlns:a16="http://schemas.microsoft.com/office/drawing/2014/main" id="{7E560BF4-844E-3479-7C75-C441C9116244}"/>
              </a:ext>
            </a:extLst>
          </p:cNvPr>
          <p:cNvPicPr>
            <a:picLocks noChangeAspect="1"/>
          </p:cNvPicPr>
          <p:nvPr/>
        </p:nvPicPr>
        <p:blipFill>
          <a:blip r:embed="rId2"/>
          <a:stretch>
            <a:fillRect/>
          </a:stretch>
        </p:blipFill>
        <p:spPr>
          <a:xfrm>
            <a:off x="6875326" y="1544514"/>
            <a:ext cx="4563112" cy="3515216"/>
          </a:xfrm>
          <a:prstGeom prst="rect">
            <a:avLst/>
          </a:prstGeom>
        </p:spPr>
      </p:pic>
    </p:spTree>
    <p:extLst>
      <p:ext uri="{BB962C8B-B14F-4D97-AF65-F5344CB8AC3E}">
        <p14:creationId xmlns:p14="http://schemas.microsoft.com/office/powerpoint/2010/main" val="132938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5388</TotalTime>
  <Words>1032</Words>
  <Application>Microsoft Office PowerPoint</Application>
  <PresentationFormat>Widescreen</PresentationFormat>
  <Paragraphs>95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Aptos Display</vt:lpstr>
      <vt:lpstr>Arial</vt:lpstr>
      <vt:lpstr>Calibri</vt:lpstr>
      <vt:lpstr>1_Office Theme</vt:lpstr>
      <vt:lpstr>PowerPoint Presentation</vt:lpstr>
      <vt:lpstr>Phenomena</vt:lpstr>
      <vt:lpstr>Models</vt:lpstr>
      <vt:lpstr>Models</vt:lpstr>
      <vt:lpstr>Concepts used to explain biological phenomena</vt:lpstr>
      <vt:lpstr>Concepts used to explain biological phenomena</vt:lpstr>
      <vt:lpstr>Concepts used to explain biological phenomena</vt:lpstr>
      <vt:lpstr>Concepts used to explain biological phenomena</vt:lpstr>
      <vt:lpstr>Concepts used to explain biological phenomena</vt:lpstr>
      <vt:lpstr>Concepts used to explain biological phenomena</vt:lpstr>
      <vt:lpstr>Concepts used to explain biological phenomena</vt:lpstr>
      <vt:lpstr>Concepts used to explain biological phenomena</vt:lpstr>
      <vt:lpstr>Concepts used to explain biological phenomena</vt:lpstr>
      <vt:lpstr>Concepts used to explain biological phenomena</vt:lpstr>
      <vt:lpstr>Concepts used to explain biological phenomena</vt:lpstr>
      <vt:lpstr>Concepts used to explain biological phenomena</vt:lpstr>
      <vt:lpstr>Concepts used to explain biological phenomena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Enzymes</dc:title>
  <dc:creator>Wesley Hammond</dc:creator>
  <cp:lastModifiedBy>Ben Clancy</cp:lastModifiedBy>
  <cp:revision>133</cp:revision>
  <dcterms:created xsi:type="dcterms:W3CDTF">2024-10-27T13:18:48Z</dcterms:created>
  <dcterms:modified xsi:type="dcterms:W3CDTF">2025-07-10T12:22:02Z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1314604468</vt:i4>
  </property>
  <property fmtid="{D5CDD505-2E9C-101B-9397-08002B2CF9AE}" pid="3" name="_NewReviewCycle">
    <vt:lpwstr/>
  </property>
  <property fmtid="{D5CDD505-2E9C-101B-9397-08002B2CF9AE}" pid="4" name="_EmailSubject">
    <vt:lpwstr>Digital biology checks</vt:lpwstr>
  </property>
  <property fmtid="{D5CDD505-2E9C-101B-9397-08002B2CF9AE}" pid="5" name="_AuthorEmail">
    <vt:lpwstr>may.ryan@edco.ie</vt:lpwstr>
  </property>
  <property fmtid="{D5CDD505-2E9C-101B-9397-08002B2CF9AE}" pid="6" name="_AuthorEmailDisplayName">
    <vt:lpwstr>May Ryan</vt:lpwstr>
  </property>
</Properties>
</file>