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63" r:id="rId3"/>
    <p:sldId id="346" r:id="rId4"/>
    <p:sldId id="271" r:id="rId5"/>
    <p:sldId id="272" r:id="rId6"/>
    <p:sldId id="280" r:id="rId7"/>
    <p:sldId id="347" r:id="rId8"/>
    <p:sldId id="265" r:id="rId9"/>
    <p:sldId id="348" r:id="rId10"/>
    <p:sldId id="267" r:id="rId11"/>
    <p:sldId id="349" r:id="rId12"/>
    <p:sldId id="350" r:id="rId13"/>
    <p:sldId id="351" r:id="rId14"/>
    <p:sldId id="352" r:id="rId15"/>
    <p:sldId id="274" r:id="rId16"/>
    <p:sldId id="275" r:id="rId17"/>
    <p:sldId id="290" r:id="rId18"/>
    <p:sldId id="276" r:id="rId19"/>
    <p:sldId id="353" r:id="rId20"/>
    <p:sldId id="313" r:id="rId21"/>
    <p:sldId id="315" r:id="rId22"/>
    <p:sldId id="355" r:id="rId23"/>
    <p:sldId id="356" r:id="rId24"/>
    <p:sldId id="357" r:id="rId25"/>
    <p:sldId id="354" r:id="rId26"/>
    <p:sldId id="316" r:id="rId27"/>
    <p:sldId id="317" r:id="rId28"/>
    <p:sldId id="358" r:id="rId29"/>
    <p:sldId id="359" r:id="rId30"/>
    <p:sldId id="360" r:id="rId31"/>
    <p:sldId id="318" r:id="rId32"/>
    <p:sldId id="321" r:id="rId33"/>
    <p:sldId id="319" r:id="rId34"/>
    <p:sldId id="361" r:id="rId35"/>
    <p:sldId id="320" r:id="rId36"/>
    <p:sldId id="322" r:id="rId37"/>
    <p:sldId id="362" r:id="rId38"/>
    <p:sldId id="323" r:id="rId39"/>
    <p:sldId id="324" r:id="rId40"/>
    <p:sldId id="325" r:id="rId41"/>
    <p:sldId id="326" r:id="rId42"/>
    <p:sldId id="327" r:id="rId43"/>
    <p:sldId id="328" r:id="rId44"/>
    <p:sldId id="329" r:id="rId45"/>
    <p:sldId id="330" r:id="rId46"/>
    <p:sldId id="363" r:id="rId47"/>
    <p:sldId id="331" r:id="rId48"/>
    <p:sldId id="364" r:id="rId49"/>
    <p:sldId id="365" r:id="rId50"/>
    <p:sldId id="333" r:id="rId51"/>
    <p:sldId id="366" r:id="rId52"/>
    <p:sldId id="335" r:id="rId53"/>
    <p:sldId id="367" r:id="rId54"/>
    <p:sldId id="337" r:id="rId55"/>
    <p:sldId id="339" r:id="rId56"/>
    <p:sldId id="340" r:id="rId57"/>
    <p:sldId id="341" r:id="rId58"/>
    <p:sldId id="368" r:id="rId59"/>
    <p:sldId id="343" r:id="rId60"/>
    <p:sldId id="344" r:id="rId61"/>
    <p:sldId id="369" r:id="rId62"/>
    <p:sldId id="270" r:id="rId63"/>
    <p:sldId id="370"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64BF8E-AEEB-4E5C-94B0-A395D8A77A16}" v="129" dt="2026-09-21T20:55:45.4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94726"/>
  </p:normalViewPr>
  <p:slideViewPr>
    <p:cSldViewPr snapToGrid="0">
      <p:cViewPr varScale="1">
        <p:scale>
          <a:sx n="163" d="100"/>
          <a:sy n="163" d="100"/>
        </p:scale>
        <p:origin x="26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Lazaro" userId="be85c893-0310-4d95-9a54-431ba4002bbe" providerId="ADAL" clId="{DBB5F5B1-F6D9-4386-B9FE-F4B1CC8CDE0D}"/>
    <pc:docChg chg="modSld">
      <pc:chgData name="Rochelle Lazaro" userId="be85c893-0310-4d95-9a54-431ba4002bbe" providerId="ADAL" clId="{DBB5F5B1-F6D9-4386-B9FE-F4B1CC8CDE0D}" dt="2026-09-22T14:00:46.159" v="14" actId="20577"/>
      <pc:docMkLst>
        <pc:docMk/>
      </pc:docMkLst>
      <pc:sldChg chg="modSp mod">
        <pc:chgData name="Rochelle Lazaro" userId="be85c893-0310-4d95-9a54-431ba4002bbe" providerId="ADAL" clId="{DBB5F5B1-F6D9-4386-B9FE-F4B1CC8CDE0D}" dt="2026-09-22T13:59:54.143" v="0" actId="20577"/>
        <pc:sldMkLst>
          <pc:docMk/>
          <pc:sldMk cId="1943746284" sldId="290"/>
        </pc:sldMkLst>
        <pc:spChg chg="mod">
          <ac:chgData name="Rochelle Lazaro" userId="be85c893-0310-4d95-9a54-431ba4002bbe" providerId="ADAL" clId="{DBB5F5B1-F6D9-4386-B9FE-F4B1CC8CDE0D}" dt="2026-09-22T13:59:54.143" v="0" actId="20577"/>
          <ac:spMkLst>
            <pc:docMk/>
            <pc:sldMk cId="1943746284" sldId="290"/>
            <ac:spMk id="5" creationId="{8E0B3AD2-FEA2-520B-3A28-4DAB1AE986A4}"/>
          </ac:spMkLst>
        </pc:spChg>
      </pc:sldChg>
      <pc:sldChg chg="modSp mod">
        <pc:chgData name="Rochelle Lazaro" userId="be85c893-0310-4d95-9a54-431ba4002bbe" providerId="ADAL" clId="{DBB5F5B1-F6D9-4386-B9FE-F4B1CC8CDE0D}" dt="2026-09-22T14:00:23.894" v="5" actId="20577"/>
        <pc:sldMkLst>
          <pc:docMk/>
          <pc:sldMk cId="1184492698" sldId="319"/>
        </pc:sldMkLst>
        <pc:spChg chg="mod">
          <ac:chgData name="Rochelle Lazaro" userId="be85c893-0310-4d95-9a54-431ba4002bbe" providerId="ADAL" clId="{DBB5F5B1-F6D9-4386-B9FE-F4B1CC8CDE0D}" dt="2026-09-22T14:00:23.894" v="5" actId="20577"/>
          <ac:spMkLst>
            <pc:docMk/>
            <pc:sldMk cId="1184492698" sldId="319"/>
            <ac:spMk id="3" creationId="{7C75D7FF-0F00-437A-8441-96BFD2F4B912}"/>
          </ac:spMkLst>
        </pc:spChg>
      </pc:sldChg>
      <pc:sldChg chg="modSp mod">
        <pc:chgData name="Rochelle Lazaro" userId="be85c893-0310-4d95-9a54-431ba4002bbe" providerId="ADAL" clId="{DBB5F5B1-F6D9-4386-B9FE-F4B1CC8CDE0D}" dt="2026-09-22T14:00:46.159" v="14" actId="20577"/>
        <pc:sldMkLst>
          <pc:docMk/>
          <pc:sldMk cId="2223317754" sldId="335"/>
        </pc:sldMkLst>
        <pc:spChg chg="mod">
          <ac:chgData name="Rochelle Lazaro" userId="be85c893-0310-4d95-9a54-431ba4002bbe" providerId="ADAL" clId="{DBB5F5B1-F6D9-4386-B9FE-F4B1CC8CDE0D}" dt="2026-09-22T14:00:46.159" v="14" actId="20577"/>
          <ac:spMkLst>
            <pc:docMk/>
            <pc:sldMk cId="2223317754" sldId="335"/>
            <ac:spMk id="3" creationId="{D0EEDA00-1661-93EB-D9CB-F567FEEE2599}"/>
          </ac:spMkLst>
        </pc:spChg>
      </pc:sldChg>
      <pc:sldChg chg="modSp mod">
        <pc:chgData name="Rochelle Lazaro" userId="be85c893-0310-4d95-9a54-431ba4002bbe" providerId="ADAL" clId="{DBB5F5B1-F6D9-4386-B9FE-F4B1CC8CDE0D}" dt="2026-09-22T14:00:07.993" v="1" actId="20577"/>
        <pc:sldMkLst>
          <pc:docMk/>
          <pc:sldMk cId="2019088817" sldId="356"/>
        </pc:sldMkLst>
        <pc:spChg chg="mod">
          <ac:chgData name="Rochelle Lazaro" userId="be85c893-0310-4d95-9a54-431ba4002bbe" providerId="ADAL" clId="{DBB5F5B1-F6D9-4386-B9FE-F4B1CC8CDE0D}" dt="2026-09-22T14:00:07.993" v="1" actId="20577"/>
          <ac:spMkLst>
            <pc:docMk/>
            <pc:sldMk cId="2019088817" sldId="356"/>
            <ac:spMk id="3" creationId="{93DE144E-52EC-6E9C-633F-D473676B0D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CF8D4-4B93-E246-8E3E-44E2E7A98452}"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5ADE1-8A48-6640-9954-0D9A997E65C9}" type="slidenum">
              <a:rPr lang="en-US" smtClean="0"/>
              <a:t>‹#›</a:t>
            </a:fld>
            <a:endParaRPr lang="en-US"/>
          </a:p>
        </p:txBody>
      </p:sp>
    </p:spTree>
    <p:extLst>
      <p:ext uri="{BB962C8B-B14F-4D97-AF65-F5344CB8AC3E}">
        <p14:creationId xmlns:p14="http://schemas.microsoft.com/office/powerpoint/2010/main" val="217895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35ADE1-8A48-6640-9954-0D9A997E65C9}" type="slidenum">
              <a:rPr lang="en-US" smtClean="0"/>
              <a:t>47</a:t>
            </a:fld>
            <a:endParaRPr lang="en-US"/>
          </a:p>
        </p:txBody>
      </p:sp>
    </p:spTree>
    <p:extLst>
      <p:ext uri="{BB962C8B-B14F-4D97-AF65-F5344CB8AC3E}">
        <p14:creationId xmlns:p14="http://schemas.microsoft.com/office/powerpoint/2010/main" val="2161728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842D-95F5-6238-A17F-29FABA84F0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B62CFD3-2BA3-4F80-97CE-5304F587F2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D257093-7A9E-7E29-00F2-CF9F4678FB0C}"/>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B490414E-40FE-8FD0-D531-7A3B08C51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B38AC1-C069-A60C-B393-2104727F8120}"/>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218024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1607-5C07-E78C-1DB4-51A4C400D1E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1B6C21A-1656-EA51-36F9-7D6C511274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4DB0D27-549D-C4BE-0656-4AA6214699C5}"/>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F0BDACC5-688C-C124-283D-834B5E6D0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422C00-8DCC-74E3-5C11-A21B37FD4E9E}"/>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1326448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E2F7-1A7D-E1FE-3F06-F9373DB6063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DB18208-051E-AEFC-56DC-987B630EF8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CB2D9C8-1762-FF39-8EFF-B9CF18190E25}"/>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EA8B1FB1-4412-AF22-D512-4B3CF60BB9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7B13AC-B9E4-5E02-1742-E1BEC9B8C0F1}"/>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427549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2A075-1B9B-78B2-BE6B-F7A45ACFFE4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18A225D-9CD1-64AF-642E-6874D149116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0927A67-3C76-134D-ADB4-9AE0CCE526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3F16307-96E7-81B8-6BEE-4AE238E52037}"/>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6" name="Footer Placeholder 5">
            <a:extLst>
              <a:ext uri="{FF2B5EF4-FFF2-40B4-BE49-F238E27FC236}">
                <a16:creationId xmlns:a16="http://schemas.microsoft.com/office/drawing/2014/main" id="{4F4EBFFB-3649-1C92-B705-F2ED6AB642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933290-E0F2-03C8-6DF4-C26A3513A36C}"/>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41654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A88D-DC13-FE0F-88E4-C3077E812E0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6E0C56F-3731-48E4-0D3E-652FC81D31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F761420-C346-030A-8650-ECA616CFCBF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FD48902-A189-0ADA-5CE8-C4714755B2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578DAAB-9F4B-0C6F-034A-A713BDEDC28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D93FF8D-67AC-5811-F216-EFED8219691A}"/>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8" name="Footer Placeholder 7">
            <a:extLst>
              <a:ext uri="{FF2B5EF4-FFF2-40B4-BE49-F238E27FC236}">
                <a16:creationId xmlns:a16="http://schemas.microsoft.com/office/drawing/2014/main" id="{044443E0-4F76-FEC3-CE48-DDEE0D2EEA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27A062-587C-04FA-8EC7-9703F0AF5AA8}"/>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399107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CCBD-03B8-0C5C-1A0F-5BFBE375322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180ECD2-63AE-1484-FFFF-FFFD4B691E11}"/>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4" name="Footer Placeholder 3">
            <a:extLst>
              <a:ext uri="{FF2B5EF4-FFF2-40B4-BE49-F238E27FC236}">
                <a16:creationId xmlns:a16="http://schemas.microsoft.com/office/drawing/2014/main" id="{7684FE22-BE4E-565D-C99E-FC6C6DCCD9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12D24B-C231-83A5-A7B4-9534E9C6F862}"/>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60519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9AB394-AADD-4E07-7596-550AD015F1F8}"/>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3" name="Footer Placeholder 2">
            <a:extLst>
              <a:ext uri="{FF2B5EF4-FFF2-40B4-BE49-F238E27FC236}">
                <a16:creationId xmlns:a16="http://schemas.microsoft.com/office/drawing/2014/main" id="{0586DB9C-FF5F-3293-C354-ECF4935222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E0C554-02C4-21C0-BD97-692E111A5C15}"/>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1391744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B657B-D590-6FB5-0B08-3AFA7A88F85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36ED328-4214-A269-B031-A9A1068EDB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2422307-9184-42C8-ECB2-582F8828F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34422E-699C-BC6A-D3BC-DB0E71C1919A}"/>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6" name="Footer Placeholder 5">
            <a:extLst>
              <a:ext uri="{FF2B5EF4-FFF2-40B4-BE49-F238E27FC236}">
                <a16:creationId xmlns:a16="http://schemas.microsoft.com/office/drawing/2014/main" id="{C4F4F3DF-4457-5CC7-4558-1536BCD2BA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60475E-3488-01CF-01D9-E0905E273D29}"/>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420108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B421-8202-678F-F276-A055C5C089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EEB3B35-6836-517F-2F97-D6CE2E779A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53D101-7B57-4038-03CC-8A060E036E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89BE202-8BF0-4E00-2B5D-8B99F5A514FF}"/>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6" name="Footer Placeholder 5">
            <a:extLst>
              <a:ext uri="{FF2B5EF4-FFF2-40B4-BE49-F238E27FC236}">
                <a16:creationId xmlns:a16="http://schemas.microsoft.com/office/drawing/2014/main" id="{CD097BCD-8488-2C04-F1B1-B0210DEC5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8AC04F-A210-7DD8-BAB6-F82C6E9FDEDC}"/>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88265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004E3-4207-0765-968D-5A97D803082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D95E1A-7A05-6242-4CE2-567FE163902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47769C9-66A3-2A23-3AC2-3CD3DCD830DB}"/>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DE62E19A-AACB-1F6F-C277-1755C159D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31B946-1F83-6374-E5C2-66E89D5B6A12}"/>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405369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E29764-A63C-FAAB-2C60-151554100CB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781A3-3023-4E8E-B4FC-040270FE59D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3BEB808-3701-D49A-2DA0-42C4E1B8D927}"/>
              </a:ext>
            </a:extLst>
          </p:cNvPr>
          <p:cNvSpPr>
            <a:spLocks noGrp="1"/>
          </p:cNvSpPr>
          <p:nvPr>
            <p:ph type="dt" sz="half" idx="10"/>
          </p:nvPr>
        </p:nvSpPr>
        <p:spPr/>
        <p:txBody>
          <a:body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1B6FFC69-C32C-0E12-9591-A298A3120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27744-1EB8-9A23-636F-12676D462F96}"/>
              </a:ext>
            </a:extLst>
          </p:cNvPr>
          <p:cNvSpPr>
            <a:spLocks noGrp="1"/>
          </p:cNvSpPr>
          <p:nvPr>
            <p:ph type="sldNum" sz="quarter" idx="12"/>
          </p:nvPr>
        </p:nvSpPr>
        <p:spPr/>
        <p:txBody>
          <a:bodyPr/>
          <a:lstStyle/>
          <a:p>
            <a:fld id="{7DB782F7-B30C-7C4D-AB80-CAEF872E289C}" type="slidenum">
              <a:rPr lang="en-US" smtClean="0"/>
              <a:t>‹#›</a:t>
            </a:fld>
            <a:endParaRPr lang="en-US"/>
          </a:p>
        </p:txBody>
      </p:sp>
    </p:spTree>
    <p:extLst>
      <p:ext uri="{BB962C8B-B14F-4D97-AF65-F5344CB8AC3E}">
        <p14:creationId xmlns:p14="http://schemas.microsoft.com/office/powerpoint/2010/main" val="389053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C4DDCD-E8CF-F292-7564-5DDCC7A6F4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BFFEB01-A861-F032-26A2-0C6262FFC2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0ED9CC-842D-2145-FAEE-68B10CF451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0D4262C-84BA-044F-9E89-EC17B9C6C5BB}" type="datetimeFigureOut">
              <a:rPr lang="en-US" smtClean="0"/>
              <a:t>9/22/2026</a:t>
            </a:fld>
            <a:endParaRPr lang="en-US"/>
          </a:p>
        </p:txBody>
      </p:sp>
      <p:sp>
        <p:nvSpPr>
          <p:cNvPr id="5" name="Footer Placeholder 4">
            <a:extLst>
              <a:ext uri="{FF2B5EF4-FFF2-40B4-BE49-F238E27FC236}">
                <a16:creationId xmlns:a16="http://schemas.microsoft.com/office/drawing/2014/main" id="{E14F762D-B9BB-413D-1FB4-32B024C6AD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4CC17AF-4B73-4611-A868-9595D41ED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B782F7-B30C-7C4D-AB80-CAEF872E289C}" type="slidenum">
              <a:rPr lang="en-US" smtClean="0"/>
              <a:t>‹#›</a:t>
            </a:fld>
            <a:endParaRPr lang="en-US"/>
          </a:p>
        </p:txBody>
      </p:sp>
    </p:spTree>
    <p:extLst>
      <p:ext uri="{BB962C8B-B14F-4D97-AF65-F5344CB8AC3E}">
        <p14:creationId xmlns:p14="http://schemas.microsoft.com/office/powerpoint/2010/main" val="1098288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t.com/content/1d726c4e-a4ad-437c-8a58-7b4293930818" TargetMode="External"/><Relationship Id="rId2" Type="http://schemas.openxmlformats.org/officeDocument/2006/relationships/hyperlink" Target="https://ccsenet.org/journal/index.php/jfr/article/view/16751" TargetMode="External"/><Relationship Id="rId1" Type="http://schemas.openxmlformats.org/officeDocument/2006/relationships/slideLayout" Target="../slideLayouts/slideLayout2.xml"/><Relationship Id="rId4" Type="http://schemas.openxmlformats.org/officeDocument/2006/relationships/hyperlink" Target="https://www.yahoo.com/lifestyle/articles/save-food-traditional-preservation-techniques-004323624.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ft.com/content/1d726c4e-a4ad-437c-8a58-7b4293930818?utm_source=chatgpt.com" TargetMode="External"/><Relationship Id="rId2" Type="http://schemas.openxmlformats.org/officeDocument/2006/relationships/hyperlink" Target="https://ccsenet.org/journal/index.php/jfr/article/view/16751?utm_source=chatgpt.com" TargetMode="External"/><Relationship Id="rId1" Type="http://schemas.openxmlformats.org/officeDocument/2006/relationships/slideLayout" Target="../slideLayouts/slideLayout2.xml"/><Relationship Id="rId4" Type="http://schemas.openxmlformats.org/officeDocument/2006/relationships/hyperlink" Target="https://www.yahoo.com/lifestyle/articles/save-food-traditional-preservation-techniques-004323624.html?utm_source=chatgpt.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mailto:info@edcolearning.ie" TargetMode="External"/><Relationship Id="rId2" Type="http://schemas.openxmlformats.org/officeDocument/2006/relationships/hyperlink" Target="https://edcopublications.ie/biologypl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1083-AAEA-A392-3AEE-45298B9E59C9}"/>
              </a:ext>
            </a:extLst>
          </p:cNvPr>
          <p:cNvSpPr>
            <a:spLocks noGrp="1"/>
          </p:cNvSpPr>
          <p:nvPr>
            <p:ph type="ctrTitle"/>
          </p:nvPr>
        </p:nvSpPr>
        <p:spPr>
          <a:xfrm>
            <a:off x="1524000" y="1823119"/>
            <a:ext cx="9144000" cy="2387600"/>
          </a:xfrm>
        </p:spPr>
        <p:txBody>
          <a:bodyPr>
            <a:normAutofit/>
          </a:bodyPr>
          <a:lstStyle/>
          <a:p>
            <a:r>
              <a:rPr lang="en-GB" b="1" dirty="0">
                <a:solidFill>
                  <a:schemeClr val="accent6"/>
                </a:solidFill>
              </a:rPr>
              <a:t>Biology Plus </a:t>
            </a:r>
            <a:r>
              <a:rPr lang="en-GB" b="1" dirty="0"/>
              <a:t>Webinar:</a:t>
            </a:r>
            <a:br>
              <a:rPr lang="en-GB" b="1" dirty="0"/>
            </a:br>
            <a:r>
              <a:rPr lang="en-GB" b="1" dirty="0"/>
              <a:t>AAC Project Guide</a:t>
            </a:r>
            <a:endParaRPr lang="en-US" b="1" dirty="0"/>
          </a:p>
        </p:txBody>
      </p:sp>
    </p:spTree>
    <p:extLst>
      <p:ext uri="{BB962C8B-B14F-4D97-AF65-F5344CB8AC3E}">
        <p14:creationId xmlns:p14="http://schemas.microsoft.com/office/powerpoint/2010/main" val="48671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6A33-9034-C8F8-FC13-0BCBAEBBE792}"/>
              </a:ext>
            </a:extLst>
          </p:cNvPr>
          <p:cNvSpPr>
            <a:spLocks noGrp="1"/>
          </p:cNvSpPr>
          <p:nvPr>
            <p:ph type="title"/>
          </p:nvPr>
        </p:nvSpPr>
        <p:spPr>
          <a:xfrm>
            <a:off x="838200" y="1195222"/>
            <a:ext cx="10515600" cy="1325563"/>
          </a:xfrm>
        </p:spPr>
        <p:txBody>
          <a:bodyPr>
            <a:normAutofit fontScale="90000"/>
          </a:bodyPr>
          <a:lstStyle/>
          <a:p>
            <a:pPr algn="ctr"/>
            <a:r>
              <a:rPr lang="en-IE" b="1" dirty="0">
                <a:solidFill>
                  <a:schemeClr val="accent1"/>
                </a:solidFill>
              </a:rPr>
              <a:t>The assessment of Leaving Certificate Biology comprises of two components:</a:t>
            </a:r>
            <a:br>
              <a:rPr lang="en-IE" dirty="0">
                <a:solidFill>
                  <a:schemeClr val="accent1"/>
                </a:solidFill>
              </a:rPr>
            </a:br>
            <a:endParaRPr lang="en-US" b="1" dirty="0">
              <a:solidFill>
                <a:schemeClr val="accent1"/>
              </a:solidFill>
            </a:endParaRPr>
          </a:p>
        </p:txBody>
      </p:sp>
      <p:sp>
        <p:nvSpPr>
          <p:cNvPr id="3" name="Content Placeholder 2">
            <a:extLst>
              <a:ext uri="{FF2B5EF4-FFF2-40B4-BE49-F238E27FC236}">
                <a16:creationId xmlns:a16="http://schemas.microsoft.com/office/drawing/2014/main" id="{9DEED69C-A98E-BFDC-A2E2-EDD592CCAE5D}"/>
              </a:ext>
            </a:extLst>
          </p:cNvPr>
          <p:cNvSpPr>
            <a:spLocks noGrp="1"/>
          </p:cNvSpPr>
          <p:nvPr>
            <p:ph idx="1"/>
          </p:nvPr>
        </p:nvSpPr>
        <p:spPr>
          <a:xfrm>
            <a:off x="838200" y="2212487"/>
            <a:ext cx="10515600" cy="4351338"/>
          </a:xfrm>
        </p:spPr>
        <p:txBody>
          <a:bodyPr>
            <a:normAutofit fontScale="85000" lnSpcReduction="20000"/>
          </a:bodyPr>
          <a:lstStyle/>
          <a:p>
            <a:pPr marL="0" indent="0">
              <a:buNone/>
            </a:pPr>
            <a:endParaRPr lang="en-IE" dirty="0"/>
          </a:p>
          <a:p>
            <a:pPr marL="0" indent="0">
              <a:buNone/>
            </a:pPr>
            <a:r>
              <a:rPr lang="en-IE" b="1" dirty="0"/>
              <a:t>1. Final written examination</a:t>
            </a:r>
          </a:p>
          <a:p>
            <a:pPr marL="0" indent="0">
              <a:buNone/>
            </a:pPr>
            <a:r>
              <a:rPr lang="en-IE" b="1" dirty="0"/>
              <a:t>2. Biology in Practice Investigation</a:t>
            </a:r>
          </a:p>
          <a:p>
            <a:pPr marL="0" indent="0">
              <a:buNone/>
            </a:pPr>
            <a:endParaRPr lang="en-IE" dirty="0"/>
          </a:p>
          <a:p>
            <a:pPr marL="0" indent="0">
              <a:buNone/>
            </a:pPr>
            <a:r>
              <a:rPr lang="en-IE" dirty="0">
                <a:solidFill>
                  <a:schemeClr val="accent1"/>
                </a:solidFill>
              </a:rPr>
              <a:t>The Biology in Practice Investigation is worth 200 marks</a:t>
            </a:r>
            <a:r>
              <a:rPr lang="en-IE" dirty="0"/>
              <a:t>, which is </a:t>
            </a:r>
            <a:r>
              <a:rPr lang="en-IE" dirty="0">
                <a:solidFill>
                  <a:schemeClr val="accent1"/>
                </a:solidFill>
              </a:rPr>
              <a:t>40%</a:t>
            </a:r>
            <a:r>
              <a:rPr lang="en-IE" dirty="0"/>
              <a:t> of the overall marks for Leaving Certificate Biology. The remaining 300 marks (60%) are for the final written examination.</a:t>
            </a:r>
          </a:p>
          <a:p>
            <a:pPr marL="0" indent="0">
              <a:buNone/>
            </a:pPr>
            <a:endParaRPr lang="en-IE" dirty="0"/>
          </a:p>
          <a:p>
            <a:pPr marL="0" indent="0">
              <a:buNone/>
            </a:pPr>
            <a:r>
              <a:rPr lang="en-US" dirty="0"/>
              <a:t>Coursework must be completed in full and strict compliance with the procedures and conditions outlined in this coursework brief and in the State Examinations Commission (SEC) Coursework Rules and Procedures.</a:t>
            </a:r>
          </a:p>
          <a:p>
            <a:pPr marL="0" indent="0">
              <a:buNone/>
            </a:pPr>
            <a:r>
              <a:rPr lang="en-US" dirty="0"/>
              <a:t>The coursework must be carried out and submitted to the class teacher by </a:t>
            </a:r>
            <a:r>
              <a:rPr lang="en-US" dirty="0">
                <a:solidFill>
                  <a:schemeClr val="accent1"/>
                </a:solidFill>
              </a:rPr>
              <a:t>26th February 2027 </a:t>
            </a:r>
            <a:r>
              <a:rPr lang="en-US" dirty="0"/>
              <a:t>and will then be submitted to the SEC</a:t>
            </a:r>
          </a:p>
          <a:p>
            <a:pPr marL="0" indent="0">
              <a:buNone/>
            </a:pPr>
            <a:endParaRPr lang="en-US" dirty="0"/>
          </a:p>
          <a:p>
            <a:endParaRPr lang="en-US" dirty="0"/>
          </a:p>
        </p:txBody>
      </p:sp>
    </p:spTree>
    <p:extLst>
      <p:ext uri="{BB962C8B-B14F-4D97-AF65-F5344CB8AC3E}">
        <p14:creationId xmlns:p14="http://schemas.microsoft.com/office/powerpoint/2010/main" val="130589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B2D5F-6CDF-BEA3-99B4-7EAB5A8AFDF1}"/>
            </a:ext>
          </a:extLst>
        </p:cNvPr>
        <p:cNvGrpSpPr/>
        <p:nvPr/>
      </p:nvGrpSpPr>
      <p:grpSpPr>
        <a:xfrm>
          <a:off x="0" y="0"/>
          <a:ext cx="0" cy="0"/>
          <a:chOff x="0" y="0"/>
          <a:chExt cx="0" cy="0"/>
        </a:xfrm>
      </p:grpSpPr>
      <p:pic>
        <p:nvPicPr>
          <p:cNvPr id="8" name="Picture 7" descr="A white and black checklist with black text&#10;&#10;AI-generated content may be incorrect.">
            <a:extLst>
              <a:ext uri="{FF2B5EF4-FFF2-40B4-BE49-F238E27FC236}">
                <a16:creationId xmlns:a16="http://schemas.microsoft.com/office/drawing/2014/main" id="{BCC2348D-86A5-4748-59AC-5CE7CF8780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4928" y="1151930"/>
            <a:ext cx="7062617" cy="5126774"/>
          </a:xfrm>
          <a:prstGeom prst="rect">
            <a:avLst/>
          </a:prstGeom>
        </p:spPr>
      </p:pic>
    </p:spTree>
    <p:extLst>
      <p:ext uri="{BB962C8B-B14F-4D97-AF65-F5344CB8AC3E}">
        <p14:creationId xmlns:p14="http://schemas.microsoft.com/office/powerpoint/2010/main" val="14408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65322B2-E92E-7925-F016-02637B38A91B}"/>
              </a:ext>
            </a:extLst>
          </p:cNvPr>
          <p:cNvSpPr>
            <a:spLocks noGrp="1"/>
          </p:cNvSpPr>
          <p:nvPr>
            <p:ph idx="1"/>
          </p:nvPr>
        </p:nvSpPr>
        <p:spPr>
          <a:xfrm>
            <a:off x="716063" y="1055077"/>
            <a:ext cx="10620153" cy="5715000"/>
          </a:xfrm>
        </p:spPr>
        <p:txBody>
          <a:bodyPr>
            <a:noAutofit/>
          </a:bodyPr>
          <a:lstStyle/>
          <a:p>
            <a:pPr lvl="0"/>
            <a:r>
              <a:rPr lang="en-US" sz="1600" dirty="0"/>
              <a:t>Note that your report will gain marks for communicating clearly and with </a:t>
            </a:r>
            <a:r>
              <a:rPr lang="en-US" sz="1600" dirty="0" err="1"/>
              <a:t>skilful</a:t>
            </a:r>
            <a:r>
              <a:rPr lang="en-US" sz="1600" dirty="0"/>
              <a:t> brevity, but that fewer marks will be awarded if your report loses coherence through unwarranted length.</a:t>
            </a:r>
          </a:p>
          <a:p>
            <a:pPr marL="0" lvl="0" indent="0">
              <a:buNone/>
            </a:pPr>
            <a:endParaRPr lang="en-US" sz="1600" dirty="0"/>
          </a:p>
          <a:p>
            <a:pPr lvl="0"/>
            <a:r>
              <a:rPr lang="en-US" sz="1600" b="1" dirty="0"/>
              <a:t>Your report should contain no more than 1500 words</a:t>
            </a:r>
            <a:r>
              <a:rPr lang="en-US" sz="1600" dirty="0"/>
              <a:t>. This word count does not include words used in references, in data tables, in formulae or equations, or as labels.</a:t>
            </a:r>
          </a:p>
          <a:p>
            <a:pPr marL="0" lvl="0" indent="0">
              <a:buNone/>
            </a:pPr>
            <a:endParaRPr lang="en-US" sz="1600" dirty="0"/>
          </a:p>
          <a:p>
            <a:pPr lvl="0"/>
            <a:r>
              <a:rPr lang="en-US" sz="1600" dirty="0"/>
              <a:t>You may use appropriate images in your report to support your communication. </a:t>
            </a:r>
            <a:r>
              <a:rPr lang="en-US" sz="1600" b="1" dirty="0"/>
              <a:t>Your report should contain no more than 20 images</a:t>
            </a:r>
            <a:r>
              <a:rPr lang="en-US" sz="1600" dirty="0"/>
              <a:t>. The number of images permissible should be seen as a limit and not a target.</a:t>
            </a:r>
          </a:p>
          <a:p>
            <a:pPr marL="0" lvl="0" indent="0">
              <a:buNone/>
            </a:pPr>
            <a:endParaRPr lang="en-US" sz="1600" dirty="0"/>
          </a:p>
          <a:p>
            <a:pPr lvl="0"/>
            <a:r>
              <a:rPr lang="en-US" sz="1600" dirty="0"/>
              <a:t>Images should be inserted where appropriate and with due regard to effective and relevant communication. Images should not be used as a means to include additional text. It is advisable not to use images where a person or persons in these images may be identifiable. The inclusion of videos is not allowed.</a:t>
            </a:r>
          </a:p>
          <a:p>
            <a:pPr marL="0" lvl="0" indent="0">
              <a:buNone/>
            </a:pPr>
            <a:endParaRPr lang="en-US" sz="1600" dirty="0"/>
          </a:p>
          <a:p>
            <a:pPr lvl="0"/>
            <a:r>
              <a:rPr lang="en-US" sz="1600" dirty="0"/>
              <a:t>Graphs, diagrams, images, etc. may be produced using appropriate software, captured from secondary sources, photographed directly, or hand-drawn. These can be embedded in your report as photographs or partial screenshots.</a:t>
            </a:r>
          </a:p>
          <a:p>
            <a:pPr marL="0" lvl="0" indent="0">
              <a:buNone/>
            </a:pPr>
            <a:endParaRPr lang="en-US" sz="1600" dirty="0"/>
          </a:p>
          <a:p>
            <a:pPr lvl="0"/>
            <a:r>
              <a:rPr lang="en-US" sz="1600" dirty="0"/>
              <a:t>Mathematical and scientific formulae and equations may be produced using appropriate software or handwritten, photographed or scanned and embedded in your report. To ensure fairness across the different methods, formulae and equations, whether produced using software or handwritten and photographed, will not be counted toward the image limit.</a:t>
            </a:r>
          </a:p>
        </p:txBody>
      </p:sp>
    </p:spTree>
    <p:extLst>
      <p:ext uri="{BB962C8B-B14F-4D97-AF65-F5344CB8AC3E}">
        <p14:creationId xmlns:p14="http://schemas.microsoft.com/office/powerpoint/2010/main" val="4270170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2A2F7-3745-C7C7-D4BD-B9DBD9979EDF}"/>
              </a:ext>
            </a:extLst>
          </p:cNvPr>
          <p:cNvSpPr>
            <a:spLocks noGrp="1"/>
          </p:cNvSpPr>
          <p:nvPr>
            <p:ph type="title"/>
          </p:nvPr>
        </p:nvSpPr>
        <p:spPr>
          <a:xfrm>
            <a:off x="838200" y="1004198"/>
            <a:ext cx="10515600" cy="1325563"/>
          </a:xfrm>
        </p:spPr>
        <p:txBody>
          <a:bodyPr/>
          <a:lstStyle/>
          <a:p>
            <a:pPr algn="ctr"/>
            <a:r>
              <a:rPr lang="en-US" b="1" dirty="0">
                <a:solidFill>
                  <a:schemeClr val="accent1"/>
                </a:solidFill>
              </a:rPr>
              <a:t>Engaging with your Biology in Practice Investigation</a:t>
            </a:r>
          </a:p>
        </p:txBody>
      </p:sp>
      <p:sp>
        <p:nvSpPr>
          <p:cNvPr id="11" name="Content Placeholder 10">
            <a:extLst>
              <a:ext uri="{FF2B5EF4-FFF2-40B4-BE49-F238E27FC236}">
                <a16:creationId xmlns:a16="http://schemas.microsoft.com/office/drawing/2014/main" id="{94E7501B-75D7-9ACD-EE44-1FD5157584DE}"/>
              </a:ext>
            </a:extLst>
          </p:cNvPr>
          <p:cNvSpPr>
            <a:spLocks noGrp="1"/>
          </p:cNvSpPr>
          <p:nvPr>
            <p:ph idx="1"/>
          </p:nvPr>
        </p:nvSpPr>
        <p:spPr>
          <a:xfrm>
            <a:off x="838200" y="2400056"/>
            <a:ext cx="10515600" cy="4351338"/>
          </a:xfrm>
        </p:spPr>
        <p:txBody>
          <a:bodyPr>
            <a:normAutofit lnSpcReduction="10000"/>
          </a:bodyPr>
          <a:lstStyle/>
          <a:p>
            <a:pPr marL="0" indent="0">
              <a:buNone/>
            </a:pPr>
            <a:r>
              <a:rPr lang="en-IE" sz="2400" dirty="0"/>
              <a:t>The brief for the Biology in Practice Investigation is designed to give you an opportunity to display evidence of your learning throughout your studies in Biology. When you have finished your investigation, you will submit a report on it to the SEC.</a:t>
            </a:r>
          </a:p>
          <a:p>
            <a:pPr marL="0" indent="0">
              <a:buNone/>
            </a:pPr>
            <a:endParaRPr lang="en-IE" sz="2400" dirty="0"/>
          </a:p>
          <a:p>
            <a:pPr marL="0" indent="0">
              <a:buNone/>
            </a:pPr>
            <a:r>
              <a:rPr lang="en-IE" sz="2400" dirty="0"/>
              <a:t>As you carry out your investigation, you are strongly encouraged to keep an investigative log. This can be used to keep a record of your thoughts on the investigation and reflect on how they change over time. It can also be used to keep a record of your research references and resources. Your log may be of use to you as you complete your investigation and your report.</a:t>
            </a:r>
          </a:p>
          <a:p>
            <a:pPr marL="0" indent="0">
              <a:buNone/>
            </a:pPr>
            <a:endParaRPr lang="en-IE" sz="2400" dirty="0"/>
          </a:p>
          <a:p>
            <a:pPr marL="0" indent="0">
              <a:buNone/>
            </a:pPr>
            <a:r>
              <a:rPr lang="en-IE" sz="2400" dirty="0"/>
              <a:t>You should not submit your log to the SEC.</a:t>
            </a:r>
          </a:p>
        </p:txBody>
      </p:sp>
    </p:spTree>
    <p:extLst>
      <p:ext uri="{BB962C8B-B14F-4D97-AF65-F5344CB8AC3E}">
        <p14:creationId xmlns:p14="http://schemas.microsoft.com/office/powerpoint/2010/main" val="217585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7084-E163-DCC4-6A45-4F1B9C37B65B}"/>
              </a:ext>
            </a:extLst>
          </p:cNvPr>
          <p:cNvSpPr>
            <a:spLocks noGrp="1"/>
          </p:cNvSpPr>
          <p:nvPr>
            <p:ph type="title"/>
          </p:nvPr>
        </p:nvSpPr>
        <p:spPr>
          <a:xfrm>
            <a:off x="838200" y="500062"/>
            <a:ext cx="10515600" cy="1325563"/>
          </a:xfrm>
        </p:spPr>
        <p:txBody>
          <a:bodyPr>
            <a:normAutofit/>
          </a:bodyPr>
          <a:lstStyle/>
          <a:p>
            <a:pPr algn="ctr"/>
            <a:r>
              <a:rPr lang="en-US" sz="4800" b="1" dirty="0">
                <a:solidFill>
                  <a:schemeClr val="accent1"/>
                </a:solidFill>
              </a:rPr>
              <a:t>Stages</a:t>
            </a:r>
          </a:p>
        </p:txBody>
      </p:sp>
      <p:sp>
        <p:nvSpPr>
          <p:cNvPr id="4" name="Content Placeholder 3">
            <a:extLst>
              <a:ext uri="{FF2B5EF4-FFF2-40B4-BE49-F238E27FC236}">
                <a16:creationId xmlns:a16="http://schemas.microsoft.com/office/drawing/2014/main" id="{9F5D7C8B-B389-0476-0C9F-EDC14D7CE1CE}"/>
              </a:ext>
            </a:extLst>
          </p:cNvPr>
          <p:cNvSpPr>
            <a:spLocks noGrp="1"/>
          </p:cNvSpPr>
          <p:nvPr>
            <p:ph idx="1"/>
          </p:nvPr>
        </p:nvSpPr>
        <p:spPr>
          <a:xfrm>
            <a:off x="838200" y="1602886"/>
            <a:ext cx="10515600" cy="4670868"/>
          </a:xfrm>
        </p:spPr>
        <p:txBody>
          <a:bodyPr>
            <a:normAutofit fontScale="62500" lnSpcReduction="20000"/>
          </a:bodyPr>
          <a:lstStyle/>
          <a:p>
            <a:pPr marL="0" indent="0">
              <a:buNone/>
            </a:pPr>
            <a:r>
              <a:rPr lang="en-IE" dirty="0"/>
              <a:t>Your Biology in Practice Investigation should involve the following six stages:</a:t>
            </a:r>
          </a:p>
          <a:p>
            <a:endParaRPr lang="en-IE" dirty="0"/>
          </a:p>
          <a:p>
            <a:r>
              <a:rPr lang="en-IE" b="1" dirty="0"/>
              <a:t>Stage 1</a:t>
            </a:r>
            <a:r>
              <a:rPr lang="en-IE" dirty="0"/>
              <a:t>: Initial Response to the Investigation Brief </a:t>
            </a:r>
            <a:r>
              <a:rPr lang="en-IE" b="1" dirty="0"/>
              <a:t>(1 – 2 hours)</a:t>
            </a:r>
            <a:endParaRPr lang="en-IE" dirty="0"/>
          </a:p>
          <a:p>
            <a:r>
              <a:rPr lang="en-IE" b="1" dirty="0"/>
              <a:t>Stage 2:</a:t>
            </a:r>
            <a:r>
              <a:rPr lang="en-IE" dirty="0"/>
              <a:t> Background Research </a:t>
            </a:r>
            <a:r>
              <a:rPr lang="en-IE" b="1" dirty="0"/>
              <a:t>(2 – 3 hours)</a:t>
            </a:r>
            <a:endParaRPr lang="en-IE" dirty="0"/>
          </a:p>
          <a:p>
            <a:r>
              <a:rPr lang="en-IE" b="1" dirty="0"/>
              <a:t>Stage 3: </a:t>
            </a:r>
            <a:r>
              <a:rPr lang="en-IE" dirty="0"/>
              <a:t>Designing and Planning the Experiment </a:t>
            </a:r>
            <a:r>
              <a:rPr lang="en-IE" b="1" dirty="0"/>
              <a:t>(2 – 3 hours)</a:t>
            </a:r>
            <a:r>
              <a:rPr lang="en-IE" dirty="0"/>
              <a:t> </a:t>
            </a:r>
          </a:p>
          <a:p>
            <a:r>
              <a:rPr lang="en-IE" b="1" dirty="0"/>
              <a:t>Stage 4: </a:t>
            </a:r>
            <a:r>
              <a:rPr lang="en-IE" dirty="0"/>
              <a:t>Conducting the Experiment </a:t>
            </a:r>
            <a:r>
              <a:rPr lang="en-IE" b="1" dirty="0"/>
              <a:t>(2 – 3 hours)</a:t>
            </a:r>
            <a:r>
              <a:rPr lang="en-IE" dirty="0"/>
              <a:t> </a:t>
            </a:r>
          </a:p>
          <a:p>
            <a:r>
              <a:rPr lang="en-IE" b="1" dirty="0"/>
              <a:t>Stage 5: </a:t>
            </a:r>
            <a:r>
              <a:rPr lang="en-IE" dirty="0"/>
              <a:t>Data Analysis and Conclusions </a:t>
            </a:r>
            <a:r>
              <a:rPr lang="en-IE" b="1" dirty="0"/>
              <a:t>(2 – 3 hours)</a:t>
            </a:r>
            <a:r>
              <a:rPr lang="en-IE" dirty="0"/>
              <a:t> </a:t>
            </a:r>
          </a:p>
          <a:p>
            <a:r>
              <a:rPr lang="en-IE" b="1" dirty="0"/>
              <a:t>Stage 6: </a:t>
            </a:r>
            <a:r>
              <a:rPr lang="en-IE" dirty="0"/>
              <a:t>Finalising the Biology in Practice Investigation Report </a:t>
            </a:r>
            <a:r>
              <a:rPr lang="en-IE" b="1" dirty="0"/>
              <a:t>(4 hours)</a:t>
            </a:r>
            <a:endParaRPr lang="en-IE" dirty="0"/>
          </a:p>
          <a:p>
            <a:pPr marL="0" indent="0">
              <a:buNone/>
            </a:pPr>
            <a:endParaRPr lang="en-IE" b="1" dirty="0"/>
          </a:p>
          <a:p>
            <a:pPr marL="0" indent="0">
              <a:buNone/>
            </a:pPr>
            <a:r>
              <a:rPr lang="en-IE" b="1" dirty="0"/>
              <a:t>Note – </a:t>
            </a:r>
            <a:r>
              <a:rPr lang="en-IE" dirty="0"/>
              <a:t>Some stages may take longer than the suggested times and this is why 20 hours is the recommended time for the Biology in Practice Investigation. </a:t>
            </a:r>
          </a:p>
          <a:p>
            <a:pPr marL="0" indent="0">
              <a:buNone/>
            </a:pPr>
            <a:endParaRPr lang="en-IE" dirty="0"/>
          </a:p>
          <a:p>
            <a:pPr marL="0" indent="0">
              <a:buNone/>
            </a:pPr>
            <a:r>
              <a:rPr lang="en-IE" dirty="0"/>
              <a:t>The conducting of your experiment, and the gathering of your primary data, must be fully completed under the direct supervision of your Biology teacher, and in a relevant, safe and supervised setting (school laboratory and/or other suitable setting, as appropriate to the investigation).</a:t>
            </a:r>
          </a:p>
          <a:p>
            <a:pPr marL="0" indent="0">
              <a:buNone/>
            </a:pPr>
            <a:endParaRPr lang="en-IE" dirty="0"/>
          </a:p>
          <a:p>
            <a:endParaRPr lang="en-US" dirty="0"/>
          </a:p>
        </p:txBody>
      </p:sp>
    </p:spTree>
    <p:extLst>
      <p:ext uri="{BB962C8B-B14F-4D97-AF65-F5344CB8AC3E}">
        <p14:creationId xmlns:p14="http://schemas.microsoft.com/office/powerpoint/2010/main" val="688336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1D528-748B-3748-A9B1-ECDA3503B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607B38-260F-D8C9-21AA-0622AD5DAE3D}"/>
              </a:ext>
            </a:extLst>
          </p:cNvPr>
          <p:cNvSpPr>
            <a:spLocks noGrp="1"/>
          </p:cNvSpPr>
          <p:nvPr>
            <p:ph type="title"/>
          </p:nvPr>
        </p:nvSpPr>
        <p:spPr>
          <a:xfrm>
            <a:off x="838200" y="980060"/>
            <a:ext cx="10515600" cy="1325563"/>
          </a:xfrm>
        </p:spPr>
        <p:txBody>
          <a:bodyPr>
            <a:normAutofit/>
          </a:bodyPr>
          <a:lstStyle/>
          <a:p>
            <a:pPr algn="ctr"/>
            <a:r>
              <a:rPr lang="en-US" sz="4000" b="1" dirty="0">
                <a:solidFill>
                  <a:schemeClr val="accent1"/>
                </a:solidFill>
              </a:rPr>
              <a:t>Descriptors of quality for the</a:t>
            </a:r>
            <a:br>
              <a:rPr lang="en-US" sz="4000" b="1" dirty="0">
                <a:solidFill>
                  <a:schemeClr val="accent1"/>
                </a:solidFill>
              </a:rPr>
            </a:br>
            <a:r>
              <a:rPr lang="en-US" sz="4000" b="1" dirty="0">
                <a:solidFill>
                  <a:schemeClr val="accent1"/>
                </a:solidFill>
              </a:rPr>
              <a:t>Biology in Practice Investigation </a:t>
            </a:r>
          </a:p>
        </p:txBody>
      </p:sp>
      <p:graphicFrame>
        <p:nvGraphicFramePr>
          <p:cNvPr id="6" name="Content Placeholder 5">
            <a:extLst>
              <a:ext uri="{FF2B5EF4-FFF2-40B4-BE49-F238E27FC236}">
                <a16:creationId xmlns:a16="http://schemas.microsoft.com/office/drawing/2014/main" id="{E049C394-77DA-AFE9-87E2-2A011E42A410}"/>
              </a:ext>
            </a:extLst>
          </p:cNvPr>
          <p:cNvGraphicFramePr>
            <a:graphicFrameLocks noGrp="1"/>
          </p:cNvGraphicFramePr>
          <p:nvPr>
            <p:ph idx="1"/>
            <p:extLst>
              <p:ext uri="{D42A27DB-BD31-4B8C-83A1-F6EECF244321}">
                <p14:modId xmlns:p14="http://schemas.microsoft.com/office/powerpoint/2010/main" val="954898291"/>
              </p:ext>
            </p:extLst>
          </p:nvPr>
        </p:nvGraphicFramePr>
        <p:xfrm>
          <a:off x="838200" y="2511425"/>
          <a:ext cx="10515600" cy="38912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44411768"/>
                    </a:ext>
                  </a:extLst>
                </a:gridCol>
                <a:gridCol w="2628900">
                  <a:extLst>
                    <a:ext uri="{9D8B030D-6E8A-4147-A177-3AD203B41FA5}">
                      <a16:colId xmlns:a16="http://schemas.microsoft.com/office/drawing/2014/main" val="737920742"/>
                    </a:ext>
                  </a:extLst>
                </a:gridCol>
                <a:gridCol w="2628900">
                  <a:extLst>
                    <a:ext uri="{9D8B030D-6E8A-4147-A177-3AD203B41FA5}">
                      <a16:colId xmlns:a16="http://schemas.microsoft.com/office/drawing/2014/main" val="2103001075"/>
                    </a:ext>
                  </a:extLst>
                </a:gridCol>
                <a:gridCol w="2628900">
                  <a:extLst>
                    <a:ext uri="{9D8B030D-6E8A-4147-A177-3AD203B41FA5}">
                      <a16:colId xmlns:a16="http://schemas.microsoft.com/office/drawing/2014/main" val="2948220117"/>
                    </a:ext>
                  </a:extLst>
                </a:gridCol>
              </a:tblGrid>
              <a:tr h="370840">
                <a:tc>
                  <a:txBody>
                    <a:bodyPr/>
                    <a:lstStyle/>
                    <a:p>
                      <a:pPr algn="ctr">
                        <a:buNone/>
                      </a:pPr>
                      <a:r>
                        <a:rPr lang="en-IE" sz="1100" b="1" kern="100" dirty="0">
                          <a:solidFill>
                            <a:srgbClr val="FF0000"/>
                          </a:solidFill>
                          <a:effectLst/>
                          <a:latin typeface="+mn-lt"/>
                          <a:ea typeface="Times New Roman" panose="02020603050405020304" pitchFamily="18" charset="0"/>
                        </a:rPr>
                        <a:t> </a:t>
                      </a:r>
                      <a:endParaRPr lang="en-IE" sz="1100" kern="100" dirty="0">
                        <a:effectLst/>
                        <a:latin typeface="+mn-lt"/>
                        <a:ea typeface="Times New Roman" panose="02020603050405020304" pitchFamily="18" charset="0"/>
                      </a:endParaRPr>
                    </a:p>
                  </a:txBody>
                  <a:tcPr marL="68580" marR="68580" marT="0" marB="0"/>
                </a:tc>
                <a:tc>
                  <a:txBody>
                    <a:bodyPr/>
                    <a:lstStyle/>
                    <a:p>
                      <a:pPr algn="ctr">
                        <a:buNone/>
                      </a:pPr>
                      <a:r>
                        <a:rPr lang="en-IE" sz="1100" b="1" kern="100" dirty="0">
                          <a:solidFill>
                            <a:schemeClr val="bg1"/>
                          </a:solidFill>
                          <a:effectLst/>
                          <a:latin typeface="+mn-lt"/>
                          <a:ea typeface="Times New Roman" panose="02020603050405020304" pitchFamily="18" charset="0"/>
                        </a:rPr>
                        <a:t>Students demonstrating a high level of achievement</a:t>
                      </a:r>
                      <a:endParaRPr lang="en-IE" sz="11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100" b="1" kern="100" dirty="0">
                          <a:solidFill>
                            <a:schemeClr val="bg1"/>
                          </a:solidFill>
                          <a:effectLst/>
                          <a:latin typeface="+mn-lt"/>
                          <a:ea typeface="Times New Roman" panose="02020603050405020304" pitchFamily="18" charset="0"/>
                        </a:rPr>
                        <a:t>Students demonstrating a moderate level of achievement</a:t>
                      </a:r>
                      <a:endParaRPr lang="en-IE" sz="11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100" b="1" kern="100" dirty="0">
                          <a:solidFill>
                            <a:schemeClr val="bg1"/>
                          </a:solidFill>
                          <a:effectLst/>
                          <a:latin typeface="+mn-lt"/>
                          <a:ea typeface="Times New Roman" panose="02020603050405020304" pitchFamily="18" charset="0"/>
                        </a:rPr>
                        <a:t>Students demonstrating a low level of achievement</a:t>
                      </a:r>
                      <a:endParaRPr lang="en-IE" sz="1100" kern="100" dirty="0">
                        <a:solidFill>
                          <a:schemeClr val="bg1"/>
                        </a:solidFill>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74110531"/>
                  </a:ext>
                </a:extLst>
              </a:tr>
              <a:tr h="370840">
                <a:tc>
                  <a:txBody>
                    <a:bodyPr/>
                    <a:lstStyle/>
                    <a:p>
                      <a:pPr algn="ctr">
                        <a:buNone/>
                      </a:pPr>
                      <a:r>
                        <a:rPr lang="en-IE" sz="1100" b="1" kern="100" dirty="0">
                          <a:solidFill>
                            <a:schemeClr val="accent1"/>
                          </a:solidFill>
                          <a:effectLst/>
                          <a:latin typeface="+mn-lt"/>
                          <a:ea typeface="Times New Roman" panose="02020603050405020304" pitchFamily="18" charset="0"/>
                        </a:rPr>
                        <a:t>Knowledge and understanding</a:t>
                      </a:r>
                      <a:endParaRPr lang="en-IE" sz="1100" kern="100" dirty="0">
                        <a:solidFill>
                          <a:schemeClr val="accent1"/>
                        </a:solidFill>
                        <a:effectLst/>
                        <a:latin typeface="+mn-lt"/>
                        <a:ea typeface="Times New Roman" panose="02020603050405020304" pitchFamily="18" charset="0"/>
                      </a:endParaRPr>
                    </a:p>
                  </a:txBody>
                  <a:tcPr marL="68580" marR="68580" marT="0" marB="0"/>
                </a:tc>
                <a:tc>
                  <a:txBody>
                    <a:bodyPr/>
                    <a:lstStyle/>
                    <a:p>
                      <a:pPr>
                        <a:buNone/>
                      </a:pPr>
                      <a:r>
                        <a:rPr lang="en-IE" sz="1100" kern="100" dirty="0">
                          <a:effectLst/>
                          <a:latin typeface="+mn-lt"/>
                          <a:ea typeface="Times New Roman" panose="02020603050405020304" pitchFamily="18" charset="0"/>
                        </a:rPr>
                        <a:t>engage thoroughly with the concepts being investigated; explain clearly and accurately, using appropriate means, the biological phenomena involved; where applicable, pose a testable hypothesis that is underpinned by biological theory and clearly describe the purpose of the investigation</a:t>
                      </a:r>
                    </a:p>
                  </a:txBody>
                  <a:tcPr marL="68580" marR="68580" marT="0" marB="0"/>
                </a:tc>
                <a:tc>
                  <a:txBody>
                    <a:bodyPr/>
                    <a:lstStyle/>
                    <a:p>
                      <a:pPr>
                        <a:buNone/>
                      </a:pPr>
                      <a:r>
                        <a:rPr lang="en-IE" sz="1100" kern="100">
                          <a:effectLst/>
                          <a:latin typeface="+mn-lt"/>
                          <a:ea typeface="Times New Roman" panose="02020603050405020304" pitchFamily="18" charset="0"/>
                        </a:rPr>
                        <a:t>have a good engagement with the concepts being investigated; describe the biological phenomena involved; where applicable, pose a testable hypothesis and outline the purpose of the investigation.</a:t>
                      </a:r>
                    </a:p>
                  </a:txBody>
                  <a:tcPr marL="68580" marR="68580" marT="0" marB="0"/>
                </a:tc>
                <a:tc>
                  <a:txBody>
                    <a:bodyPr/>
                    <a:lstStyle/>
                    <a:p>
                      <a:pPr>
                        <a:buNone/>
                      </a:pPr>
                      <a:r>
                        <a:rPr lang="en-IE" sz="1100" kern="100">
                          <a:effectLst/>
                          <a:latin typeface="+mn-lt"/>
                          <a:ea typeface="Times New Roman" panose="02020603050405020304" pitchFamily="18" charset="0"/>
                        </a:rPr>
                        <a:t>have a limited engagement with the concepts being investigated; outline the biological phenomena involved; are provided with a testable hypothesis to investigate.</a:t>
                      </a:r>
                    </a:p>
                  </a:txBody>
                  <a:tcPr marL="68580" marR="68580" marT="0" marB="0"/>
                </a:tc>
                <a:extLst>
                  <a:ext uri="{0D108BD9-81ED-4DB2-BD59-A6C34878D82A}">
                    <a16:rowId xmlns:a16="http://schemas.microsoft.com/office/drawing/2014/main" val="3160092995"/>
                  </a:ext>
                </a:extLst>
              </a:tr>
              <a:tr h="370840">
                <a:tc>
                  <a:txBody>
                    <a:bodyPr/>
                    <a:lstStyle/>
                    <a:p>
                      <a:pPr algn="ctr">
                        <a:buNone/>
                      </a:pPr>
                      <a:r>
                        <a:rPr lang="en-IE" sz="1100" b="1" kern="100" dirty="0">
                          <a:solidFill>
                            <a:schemeClr val="accent1"/>
                          </a:solidFill>
                          <a:effectLst/>
                          <a:latin typeface="+mn-lt"/>
                          <a:ea typeface="Times New Roman" panose="02020603050405020304" pitchFamily="18" charset="0"/>
                        </a:rPr>
                        <a:t>Demonstrate investigative skills (design and method)</a:t>
                      </a:r>
                      <a:endParaRPr lang="en-IE" sz="1100" kern="100" dirty="0">
                        <a:solidFill>
                          <a:schemeClr val="accent1"/>
                        </a:solidFill>
                        <a:effectLst/>
                        <a:latin typeface="+mn-lt"/>
                        <a:ea typeface="Times New Roman" panose="02020603050405020304" pitchFamily="18" charset="0"/>
                      </a:endParaRPr>
                    </a:p>
                  </a:txBody>
                  <a:tcPr marL="68580" marR="68580" marT="0" marB="0"/>
                </a:tc>
                <a:tc>
                  <a:txBody>
                    <a:bodyPr/>
                    <a:lstStyle/>
                    <a:p>
                      <a:pPr>
                        <a:buNone/>
                      </a:pPr>
                      <a:r>
                        <a:rPr lang="en-IE" sz="1100" kern="100" dirty="0">
                          <a:effectLst/>
                          <a:latin typeface="+mn-lt"/>
                          <a:ea typeface="Times New Roman" panose="02020603050405020304" pitchFamily="18" charset="0"/>
                        </a:rPr>
                        <a:t>use clear, thorough, and appropriate investigative design and methods to collect primary data, leading to high quality data, presentation, and analysis.</a:t>
                      </a:r>
                    </a:p>
                  </a:txBody>
                  <a:tcPr marL="68580" marR="68580" marT="0" marB="0"/>
                </a:tc>
                <a:tc>
                  <a:txBody>
                    <a:bodyPr/>
                    <a:lstStyle/>
                    <a:p>
                      <a:pPr>
                        <a:buNone/>
                      </a:pPr>
                      <a:r>
                        <a:rPr lang="en-IE" sz="1100" kern="100" dirty="0">
                          <a:effectLst/>
                          <a:latin typeface="+mn-lt"/>
                          <a:ea typeface="Times New Roman" panose="02020603050405020304" pitchFamily="18" charset="0"/>
                        </a:rPr>
                        <a:t>use clear and appropriate investigative design and methods to collect primary data, leading to good quality data, presentation, and analysis.</a:t>
                      </a:r>
                    </a:p>
                  </a:txBody>
                  <a:tcPr marL="68580" marR="68580" marT="0" marB="0"/>
                </a:tc>
                <a:tc>
                  <a:txBody>
                    <a:bodyPr/>
                    <a:lstStyle/>
                    <a:p>
                      <a:pPr>
                        <a:buNone/>
                      </a:pPr>
                      <a:r>
                        <a:rPr lang="en-IE" sz="1100" kern="100" dirty="0">
                          <a:effectLst/>
                          <a:latin typeface="+mn-lt"/>
                          <a:ea typeface="Times New Roman" panose="02020603050405020304" pitchFamily="18" charset="0"/>
                        </a:rPr>
                        <a:t>use unclear investigative design and methods to collect primary data, leading to limited data, presentation, and analysis</a:t>
                      </a:r>
                    </a:p>
                  </a:txBody>
                  <a:tcPr marL="68580" marR="68580" marT="0" marB="0"/>
                </a:tc>
                <a:extLst>
                  <a:ext uri="{0D108BD9-81ED-4DB2-BD59-A6C34878D82A}">
                    <a16:rowId xmlns:a16="http://schemas.microsoft.com/office/drawing/2014/main" val="54751664"/>
                  </a:ext>
                </a:extLst>
              </a:tr>
              <a:tr h="370840">
                <a:tc>
                  <a:txBody>
                    <a:bodyPr/>
                    <a:lstStyle/>
                    <a:p>
                      <a:pPr algn="ctr">
                        <a:buNone/>
                      </a:pPr>
                      <a:r>
                        <a:rPr lang="en-IE" sz="1100" b="1" kern="100" dirty="0">
                          <a:solidFill>
                            <a:schemeClr val="accent1"/>
                          </a:solidFill>
                          <a:effectLst/>
                          <a:latin typeface="+mn-lt"/>
                          <a:ea typeface="Times New Roman" panose="02020603050405020304" pitchFamily="18" charset="0"/>
                        </a:rPr>
                        <a:t>Demonstrate investigative skills (analysis and conclusions)</a:t>
                      </a:r>
                      <a:endParaRPr lang="en-IE" sz="1100" kern="100" dirty="0">
                        <a:solidFill>
                          <a:schemeClr val="accent1"/>
                        </a:solidFill>
                        <a:effectLst/>
                        <a:latin typeface="+mn-lt"/>
                        <a:ea typeface="Times New Roman" panose="02020603050405020304" pitchFamily="18" charset="0"/>
                      </a:endParaRPr>
                    </a:p>
                  </a:txBody>
                  <a:tcPr marL="68580" marR="68580" marT="0" marB="0"/>
                </a:tc>
                <a:tc>
                  <a:txBody>
                    <a:bodyPr/>
                    <a:lstStyle/>
                    <a:p>
                      <a:pPr>
                        <a:buNone/>
                      </a:pPr>
                      <a:r>
                        <a:rPr lang="en-IE" sz="1100" kern="100">
                          <a:effectLst/>
                          <a:latin typeface="+mn-lt"/>
                          <a:ea typeface="Times New Roman" panose="02020603050405020304" pitchFamily="18" charset="0"/>
                        </a:rPr>
                        <a:t>draw valid conclusions justified by the data and relating to any hypotheses made; thoroughly evaluate the investigation acknowledging sources of error in the investigative design</a:t>
                      </a:r>
                    </a:p>
                  </a:txBody>
                  <a:tcPr marL="68580" marR="68580" marT="0" marB="0"/>
                </a:tc>
                <a:tc>
                  <a:txBody>
                    <a:bodyPr/>
                    <a:lstStyle/>
                    <a:p>
                      <a:pPr>
                        <a:buNone/>
                      </a:pPr>
                      <a:r>
                        <a:rPr lang="en-IE" sz="1100" kern="100" dirty="0">
                          <a:effectLst/>
                          <a:latin typeface="+mn-lt"/>
                          <a:ea typeface="Times New Roman" panose="02020603050405020304" pitchFamily="18" charset="0"/>
                        </a:rPr>
                        <a:t>draw conclusions that relate to any hypotheses made, identify potential sources of error in the investigative design.</a:t>
                      </a:r>
                    </a:p>
                  </a:txBody>
                  <a:tcPr marL="68580" marR="68580" marT="0" marB="0"/>
                </a:tc>
                <a:tc>
                  <a:txBody>
                    <a:bodyPr/>
                    <a:lstStyle/>
                    <a:p>
                      <a:pPr>
                        <a:buNone/>
                      </a:pPr>
                      <a:r>
                        <a:rPr lang="en-IE" sz="1100" kern="100">
                          <a:effectLst/>
                          <a:latin typeface="+mn-lt"/>
                          <a:ea typeface="Times New Roman" panose="02020603050405020304" pitchFamily="18" charset="0"/>
                        </a:rPr>
                        <a:t>draw limited conclusions. Potential sources of error in the investigative design are not identified.</a:t>
                      </a:r>
                    </a:p>
                  </a:txBody>
                  <a:tcPr marL="68580" marR="68580" marT="0" marB="0"/>
                </a:tc>
                <a:extLst>
                  <a:ext uri="{0D108BD9-81ED-4DB2-BD59-A6C34878D82A}">
                    <a16:rowId xmlns:a16="http://schemas.microsoft.com/office/drawing/2014/main" val="594319570"/>
                  </a:ext>
                </a:extLst>
              </a:tr>
              <a:tr h="370840">
                <a:tc>
                  <a:txBody>
                    <a:bodyPr/>
                    <a:lstStyle/>
                    <a:p>
                      <a:pPr algn="ctr">
                        <a:buNone/>
                      </a:pPr>
                      <a:r>
                        <a:rPr lang="en-IE" sz="1100" b="1" kern="100" dirty="0">
                          <a:solidFill>
                            <a:schemeClr val="accent1"/>
                          </a:solidFill>
                          <a:effectLst/>
                          <a:latin typeface="+mn-lt"/>
                          <a:ea typeface="Times New Roman" panose="02020603050405020304" pitchFamily="18" charset="0"/>
                        </a:rPr>
                        <a:t>Relate their investigative work to the work of scientists in society</a:t>
                      </a:r>
                      <a:endParaRPr lang="en-IE" sz="1100" kern="100" dirty="0">
                        <a:solidFill>
                          <a:schemeClr val="accent1"/>
                        </a:solidFill>
                        <a:effectLst/>
                        <a:latin typeface="+mn-lt"/>
                        <a:ea typeface="Times New Roman" panose="02020603050405020304" pitchFamily="18" charset="0"/>
                      </a:endParaRPr>
                    </a:p>
                  </a:txBody>
                  <a:tcPr marL="68580" marR="68580" marT="0" marB="0"/>
                </a:tc>
                <a:tc>
                  <a:txBody>
                    <a:bodyPr/>
                    <a:lstStyle/>
                    <a:p>
                      <a:pPr>
                        <a:buNone/>
                      </a:pPr>
                      <a:r>
                        <a:rPr lang="en-IE" sz="1100" kern="100">
                          <a:effectLst/>
                          <a:latin typeface="+mn-lt"/>
                          <a:ea typeface="Times New Roman" panose="02020603050405020304" pitchFamily="18" charset="0"/>
                        </a:rPr>
                        <a:t>offer a considered reflection that locates the outcomes of the investigation within broader issues relating to the work of a scientist or science and society</a:t>
                      </a:r>
                    </a:p>
                  </a:txBody>
                  <a:tcPr marL="68580" marR="68580" marT="0" marB="0"/>
                </a:tc>
                <a:tc>
                  <a:txBody>
                    <a:bodyPr/>
                    <a:lstStyle/>
                    <a:p>
                      <a:pPr>
                        <a:buNone/>
                      </a:pPr>
                      <a:r>
                        <a:rPr lang="en-IE" sz="1100" kern="100">
                          <a:effectLst/>
                          <a:latin typeface="+mn-lt"/>
                          <a:ea typeface="Times New Roman" panose="02020603050405020304" pitchFamily="18" charset="0"/>
                        </a:rPr>
                        <a:t>reflect on how the outcomes of the investigation relate to the work of a scientist or science and society.</a:t>
                      </a:r>
                    </a:p>
                  </a:txBody>
                  <a:tcPr marL="68580" marR="68580" marT="0" marB="0"/>
                </a:tc>
                <a:tc>
                  <a:txBody>
                    <a:bodyPr/>
                    <a:lstStyle/>
                    <a:p>
                      <a:pPr>
                        <a:buNone/>
                      </a:pPr>
                      <a:r>
                        <a:rPr lang="en-IE" sz="1100" kern="100" dirty="0">
                          <a:effectLst/>
                          <a:latin typeface="+mn-lt"/>
                          <a:ea typeface="Times New Roman" panose="02020603050405020304" pitchFamily="18" charset="0"/>
                        </a:rPr>
                        <a:t>make limited links between the outcomes of the investigation and the work of a scientist or science and society.</a:t>
                      </a:r>
                    </a:p>
                  </a:txBody>
                  <a:tcPr marL="68580" marR="68580" marT="0" marB="0"/>
                </a:tc>
                <a:extLst>
                  <a:ext uri="{0D108BD9-81ED-4DB2-BD59-A6C34878D82A}">
                    <a16:rowId xmlns:a16="http://schemas.microsoft.com/office/drawing/2014/main" val="152182461"/>
                  </a:ext>
                </a:extLst>
              </a:tr>
            </a:tbl>
          </a:graphicData>
        </a:graphic>
      </p:graphicFrame>
    </p:spTree>
    <p:extLst>
      <p:ext uri="{BB962C8B-B14F-4D97-AF65-F5344CB8AC3E}">
        <p14:creationId xmlns:p14="http://schemas.microsoft.com/office/powerpoint/2010/main" val="244878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46A67-17FA-9FD5-9193-87C970480FC3}"/>
              </a:ext>
            </a:extLst>
          </p:cNvPr>
          <p:cNvSpPr>
            <a:spLocks noGrp="1"/>
          </p:cNvSpPr>
          <p:nvPr>
            <p:ph type="title"/>
          </p:nvPr>
        </p:nvSpPr>
        <p:spPr>
          <a:xfrm>
            <a:off x="838200" y="681037"/>
            <a:ext cx="10515600" cy="1325563"/>
          </a:xfrm>
        </p:spPr>
        <p:txBody>
          <a:bodyPr>
            <a:normAutofit/>
          </a:bodyPr>
          <a:lstStyle/>
          <a:p>
            <a:r>
              <a:rPr lang="en-IE" sz="3200" b="1" dirty="0">
                <a:solidFill>
                  <a:schemeClr val="accent1"/>
                </a:solidFill>
              </a:rPr>
              <a:t>Report structure for your Biology in Practice Investigation</a:t>
            </a:r>
            <a:endParaRPr lang="en-IE" sz="3200" dirty="0">
              <a:solidFill>
                <a:schemeClr val="accent1"/>
              </a:solidFill>
            </a:endParaRPr>
          </a:p>
        </p:txBody>
      </p:sp>
      <p:sp>
        <p:nvSpPr>
          <p:cNvPr id="4" name="Content Placeholder 3">
            <a:extLst>
              <a:ext uri="{FF2B5EF4-FFF2-40B4-BE49-F238E27FC236}">
                <a16:creationId xmlns:a16="http://schemas.microsoft.com/office/drawing/2014/main" id="{A9DEB7EA-5C77-EDDA-642A-1C824DDE49E3}"/>
              </a:ext>
            </a:extLst>
          </p:cNvPr>
          <p:cNvSpPr>
            <a:spLocks noGrp="1"/>
          </p:cNvSpPr>
          <p:nvPr>
            <p:ph idx="1"/>
          </p:nvPr>
        </p:nvSpPr>
        <p:spPr/>
        <p:txBody>
          <a:bodyPr/>
          <a:lstStyle/>
          <a:p>
            <a:pPr marL="0" indent="0">
              <a:buNone/>
            </a:pPr>
            <a:r>
              <a:rPr lang="en-IE" b="1" dirty="0"/>
              <a:t>Write your report using the following headings:</a:t>
            </a:r>
          </a:p>
          <a:p>
            <a:pPr lvl="0"/>
            <a:r>
              <a:rPr lang="en-IE" dirty="0"/>
              <a:t>Title and Introduction</a:t>
            </a:r>
          </a:p>
          <a:p>
            <a:pPr lvl="0"/>
            <a:r>
              <a:rPr lang="en-IE" dirty="0"/>
              <a:t>Background Research</a:t>
            </a:r>
          </a:p>
          <a:p>
            <a:pPr lvl="0"/>
            <a:r>
              <a:rPr lang="en-IE" dirty="0"/>
              <a:t>Designing and Planning</a:t>
            </a:r>
          </a:p>
          <a:p>
            <a:pPr lvl="0"/>
            <a:r>
              <a:rPr lang="en-IE" dirty="0"/>
              <a:t>Conducting the Experiment</a:t>
            </a:r>
          </a:p>
          <a:p>
            <a:pPr lvl="0"/>
            <a:r>
              <a:rPr lang="en-IE" dirty="0"/>
              <a:t>Data and Data Analysis</a:t>
            </a:r>
          </a:p>
          <a:p>
            <a:pPr lvl="0"/>
            <a:r>
              <a:rPr lang="en-IE" dirty="0"/>
              <a:t>Conclusions</a:t>
            </a:r>
          </a:p>
          <a:p>
            <a:pPr lvl="0"/>
            <a:r>
              <a:rPr lang="en-IE" dirty="0"/>
              <a:t>References</a:t>
            </a:r>
          </a:p>
          <a:p>
            <a:endParaRPr lang="en-US" dirty="0"/>
          </a:p>
        </p:txBody>
      </p:sp>
    </p:spTree>
    <p:extLst>
      <p:ext uri="{BB962C8B-B14F-4D97-AF65-F5344CB8AC3E}">
        <p14:creationId xmlns:p14="http://schemas.microsoft.com/office/powerpoint/2010/main" val="338845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7B860-4DAD-A670-3D43-587269F2D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246F9-FA38-0589-8189-EEB2165FB669}"/>
              </a:ext>
            </a:extLst>
          </p:cNvPr>
          <p:cNvSpPr>
            <a:spLocks noGrp="1"/>
          </p:cNvSpPr>
          <p:nvPr>
            <p:ph type="title"/>
          </p:nvPr>
        </p:nvSpPr>
        <p:spPr>
          <a:xfrm>
            <a:off x="838200" y="921361"/>
            <a:ext cx="10515600" cy="520578"/>
          </a:xfrm>
        </p:spPr>
        <p:txBody>
          <a:bodyPr>
            <a:noAutofit/>
          </a:bodyPr>
          <a:lstStyle/>
          <a:p>
            <a:pPr algn="ctr"/>
            <a:r>
              <a:rPr lang="en-IE" sz="3200" b="1" dirty="0">
                <a:solidFill>
                  <a:schemeClr val="accent1"/>
                </a:solidFill>
              </a:rPr>
              <a:t>Headings and Subheadings </a:t>
            </a:r>
            <a:endParaRPr lang="en-IE" sz="3200" dirty="0">
              <a:solidFill>
                <a:schemeClr val="accent1"/>
              </a:solidFill>
            </a:endParaRPr>
          </a:p>
        </p:txBody>
      </p:sp>
      <p:sp>
        <p:nvSpPr>
          <p:cNvPr id="7" name="TextBox 6">
            <a:extLst>
              <a:ext uri="{FF2B5EF4-FFF2-40B4-BE49-F238E27FC236}">
                <a16:creationId xmlns:a16="http://schemas.microsoft.com/office/drawing/2014/main" id="{56045A74-AF82-F3A6-DDA8-622A3B3EBF8E}"/>
              </a:ext>
            </a:extLst>
          </p:cNvPr>
          <p:cNvSpPr txBox="1"/>
          <p:nvPr/>
        </p:nvSpPr>
        <p:spPr>
          <a:xfrm>
            <a:off x="838200" y="1594339"/>
            <a:ext cx="10287000" cy="5001369"/>
          </a:xfrm>
          <a:prstGeom prst="rect">
            <a:avLst/>
          </a:prstGeom>
          <a:noFill/>
        </p:spPr>
        <p:txBody>
          <a:bodyPr wrap="square">
            <a:spAutoFit/>
          </a:bodyPr>
          <a:lstStyle/>
          <a:p>
            <a:pPr marL="342900" lvl="0" indent="-342900">
              <a:lnSpc>
                <a:spcPct val="100000"/>
              </a:lnSpc>
              <a:buSzPts val="1000"/>
              <a:buFont typeface="Symbol" panose="05050102010706020507" pitchFamily="18" charset="2"/>
              <a:buChar char=""/>
              <a:tabLst>
                <a:tab pos="457200" algn="l"/>
              </a:tabLst>
            </a:pPr>
            <a:r>
              <a:rPr lang="en-IE" sz="1100" kern="100" dirty="0">
                <a:effectLst/>
                <a:ea typeface="Aptos" panose="020B0004020202020204" pitchFamily="34" charset="0"/>
                <a:cs typeface="Times New Roman" panose="02020603050405020304" pitchFamily="18" charset="0"/>
              </a:rPr>
              <a:t>Use clear headings and subheadings</a:t>
            </a:r>
          </a:p>
          <a:p>
            <a:pPr lvl="0">
              <a:lnSpc>
                <a:spcPct val="100000"/>
              </a:lnSpc>
              <a:buSzPts val="1000"/>
              <a:tabLst>
                <a:tab pos="457200" algn="l"/>
              </a:tabLst>
            </a:pPr>
            <a:endParaRPr lang="en-IE" sz="1100" kern="100" dirty="0">
              <a:effectLst/>
              <a:ea typeface="Aptos" panose="020B0004020202020204" pitchFamily="34" charset="0"/>
              <a:cs typeface="Times New Roman" panose="02020603050405020304" pitchFamily="18" charset="0"/>
            </a:endParaRPr>
          </a:p>
          <a:p>
            <a:pPr lvl="0">
              <a:lnSpc>
                <a:spcPct val="100000"/>
              </a:lnSpc>
              <a:buSzPts val="1000"/>
              <a:tabLst>
                <a:tab pos="457200" algn="l"/>
              </a:tabLst>
            </a:pPr>
            <a:r>
              <a:rPr lang="en-IE" sz="1100" kern="100" dirty="0">
                <a:cs typeface="Times New Roman" panose="02020603050405020304" pitchFamily="18" charset="0"/>
              </a:rPr>
              <a:t>1.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Title and Introduction </a:t>
            </a:r>
          </a:p>
          <a:p>
            <a:r>
              <a:rPr lang="en-IE" sz="1100" dirty="0"/>
              <a:t>	</a:t>
            </a:r>
            <a:r>
              <a:rPr lang="en-IE" sz="1100" b="1" dirty="0">
                <a:solidFill>
                  <a:schemeClr val="tx2">
                    <a:lumMod val="75000"/>
                    <a:lumOff val="25000"/>
                  </a:schemeClr>
                </a:solidFill>
              </a:rPr>
              <a:t>Subheading</a:t>
            </a:r>
            <a:r>
              <a:rPr lang="en-IE" sz="1100" b="1" dirty="0"/>
              <a:t> </a:t>
            </a:r>
            <a:r>
              <a:rPr lang="en-IE" sz="1100" dirty="0"/>
              <a:t>– Title </a:t>
            </a:r>
          </a:p>
          <a:p>
            <a:r>
              <a:rPr lang="en-IE" sz="1100" dirty="0"/>
              <a:t>	</a:t>
            </a:r>
            <a:r>
              <a:rPr lang="en-IE" sz="1100" b="1" dirty="0">
                <a:solidFill>
                  <a:schemeClr val="tx2">
                    <a:lumMod val="75000"/>
                    <a:lumOff val="25000"/>
                  </a:schemeClr>
                </a:solidFill>
              </a:rPr>
              <a:t>Subheading</a:t>
            </a:r>
            <a:r>
              <a:rPr lang="en-IE" sz="1100" dirty="0"/>
              <a:t> – Introduction </a:t>
            </a:r>
          </a:p>
          <a:p>
            <a:endParaRPr lang="en-IE" sz="1100" dirty="0"/>
          </a:p>
          <a:p>
            <a:r>
              <a:rPr lang="en-IE" sz="1100" dirty="0"/>
              <a:t>2.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Background research </a:t>
            </a:r>
          </a:p>
          <a:p>
            <a:r>
              <a:rPr lang="en-IE" sz="1100" b="1" dirty="0"/>
              <a:t>	</a:t>
            </a:r>
            <a:r>
              <a:rPr lang="en-IE" sz="1100" b="1" dirty="0">
                <a:solidFill>
                  <a:schemeClr val="tx2">
                    <a:lumMod val="75000"/>
                    <a:lumOff val="25000"/>
                  </a:schemeClr>
                </a:solidFill>
              </a:rPr>
              <a:t>Subheading</a:t>
            </a:r>
            <a:r>
              <a:rPr lang="en-IE" sz="1100" dirty="0"/>
              <a:t> – Research question </a:t>
            </a:r>
          </a:p>
          <a:p>
            <a:r>
              <a:rPr lang="en-IE" sz="1100" dirty="0"/>
              <a:t>	</a:t>
            </a:r>
            <a:r>
              <a:rPr lang="en-IE" sz="1100" b="1" dirty="0">
                <a:solidFill>
                  <a:schemeClr val="tx2">
                    <a:lumMod val="75000"/>
                    <a:lumOff val="25000"/>
                  </a:schemeClr>
                </a:solidFill>
              </a:rPr>
              <a:t>Subheading</a:t>
            </a:r>
            <a:r>
              <a:rPr lang="en-IE" sz="1100" dirty="0"/>
              <a:t> – Hypothesis </a:t>
            </a:r>
          </a:p>
          <a:p>
            <a:endParaRPr lang="en-IE" sz="1100" dirty="0"/>
          </a:p>
          <a:p>
            <a:r>
              <a:rPr lang="en-IE" sz="1100" dirty="0"/>
              <a:t>3.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Designing and Planning</a:t>
            </a:r>
          </a:p>
          <a:p>
            <a:r>
              <a:rPr lang="en-IE" sz="1100" dirty="0"/>
              <a:t> 	</a:t>
            </a:r>
            <a:r>
              <a:rPr lang="en-IE" sz="1100" b="1" dirty="0">
                <a:solidFill>
                  <a:schemeClr val="tx2">
                    <a:lumMod val="75000"/>
                    <a:lumOff val="25000"/>
                  </a:schemeClr>
                </a:solidFill>
              </a:rPr>
              <a:t>Subheading</a:t>
            </a:r>
            <a:r>
              <a:rPr lang="en-IE" sz="1100" dirty="0"/>
              <a:t> – Aim </a:t>
            </a:r>
          </a:p>
          <a:p>
            <a:r>
              <a:rPr lang="en-IE" sz="1100" b="1" dirty="0"/>
              <a:t>	</a:t>
            </a:r>
            <a:r>
              <a:rPr lang="en-IE" sz="1100" b="1" dirty="0">
                <a:solidFill>
                  <a:schemeClr val="tx2">
                    <a:lumMod val="75000"/>
                    <a:lumOff val="25000"/>
                  </a:schemeClr>
                </a:solidFill>
              </a:rPr>
              <a:t>Subheading</a:t>
            </a:r>
            <a:r>
              <a:rPr lang="en-IE" sz="1100" dirty="0"/>
              <a:t> – Variables (independent, dependent and control variables) </a:t>
            </a:r>
          </a:p>
          <a:p>
            <a:r>
              <a:rPr lang="en-IE" sz="1100" b="1" dirty="0"/>
              <a:t>	</a:t>
            </a:r>
            <a:r>
              <a:rPr lang="en-IE" sz="1100" b="1" dirty="0">
                <a:solidFill>
                  <a:schemeClr val="tx2">
                    <a:lumMod val="75000"/>
                    <a:lumOff val="25000"/>
                  </a:schemeClr>
                </a:solidFill>
              </a:rPr>
              <a:t>Subheading </a:t>
            </a:r>
            <a:r>
              <a:rPr lang="en-IE" sz="1100" dirty="0"/>
              <a:t>– Materials and Equipment </a:t>
            </a:r>
          </a:p>
          <a:p>
            <a:r>
              <a:rPr lang="en-IE" sz="1100" b="1" dirty="0"/>
              <a:t>	</a:t>
            </a:r>
            <a:r>
              <a:rPr lang="en-IE" sz="1100" b="1" dirty="0">
                <a:solidFill>
                  <a:schemeClr val="tx2">
                    <a:lumMod val="75000"/>
                    <a:lumOff val="25000"/>
                  </a:schemeClr>
                </a:solidFill>
              </a:rPr>
              <a:t>Subheading</a:t>
            </a:r>
            <a:r>
              <a:rPr lang="en-IE" sz="1100" dirty="0"/>
              <a:t> – Safety </a:t>
            </a:r>
          </a:p>
          <a:p>
            <a:endParaRPr lang="en-IE" sz="1100" dirty="0"/>
          </a:p>
          <a:p>
            <a:r>
              <a:rPr lang="en-IE" sz="1100" dirty="0"/>
              <a:t>4.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Conducting the Experiment (include how reliability, accuracy and fairness were achieved also) </a:t>
            </a:r>
          </a:p>
          <a:p>
            <a:r>
              <a:rPr lang="en-IE" sz="1100" b="1" dirty="0"/>
              <a:t>	Include images for the method</a:t>
            </a:r>
            <a:r>
              <a:rPr lang="en-IE" sz="1100" dirty="0"/>
              <a:t> – make sure they’re clearly titled</a:t>
            </a:r>
          </a:p>
          <a:p>
            <a:endParaRPr lang="en-IE" sz="1100" dirty="0"/>
          </a:p>
          <a:p>
            <a:r>
              <a:rPr lang="en-IE" sz="1100" dirty="0"/>
              <a:t>5.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Data and Data Analysis</a:t>
            </a:r>
          </a:p>
          <a:p>
            <a:r>
              <a:rPr lang="en-IE" sz="1100" b="1" dirty="0"/>
              <a:t>	</a:t>
            </a:r>
            <a:r>
              <a:rPr lang="en-IE" sz="1100" b="1" dirty="0">
                <a:solidFill>
                  <a:schemeClr val="tx2">
                    <a:lumMod val="75000"/>
                    <a:lumOff val="25000"/>
                  </a:schemeClr>
                </a:solidFill>
              </a:rPr>
              <a:t>Subheading</a:t>
            </a:r>
            <a:r>
              <a:rPr lang="en-IE" sz="1100" dirty="0"/>
              <a:t> - Experiment observations (tables that include primary data)</a:t>
            </a:r>
          </a:p>
          <a:p>
            <a:r>
              <a:rPr lang="en-IE" sz="1100" dirty="0"/>
              <a:t>	</a:t>
            </a:r>
            <a:r>
              <a:rPr lang="en-IE" sz="1100" b="1" dirty="0">
                <a:solidFill>
                  <a:schemeClr val="tx2">
                    <a:lumMod val="75000"/>
                    <a:lumOff val="25000"/>
                  </a:schemeClr>
                </a:solidFill>
              </a:rPr>
              <a:t>Subheading</a:t>
            </a:r>
            <a:r>
              <a:rPr lang="en-IE" sz="1100" dirty="0"/>
              <a:t> - Data Presentations </a:t>
            </a:r>
          </a:p>
          <a:p>
            <a:r>
              <a:rPr lang="en-IE" sz="1100" dirty="0"/>
              <a:t>	</a:t>
            </a:r>
            <a:r>
              <a:rPr lang="en-IE" sz="1100" b="1" dirty="0">
                <a:solidFill>
                  <a:schemeClr val="tx2">
                    <a:lumMod val="75000"/>
                    <a:lumOff val="25000"/>
                  </a:schemeClr>
                </a:solidFill>
              </a:rPr>
              <a:t>Subheading</a:t>
            </a:r>
            <a:r>
              <a:rPr lang="en-IE" sz="1100" dirty="0"/>
              <a:t> - Data Analysis: Explanation of patterns in the data</a:t>
            </a:r>
          </a:p>
          <a:p>
            <a:r>
              <a:rPr lang="en-IE" sz="1100" dirty="0"/>
              <a:t>	</a:t>
            </a:r>
            <a:r>
              <a:rPr lang="en-IE" sz="1100" b="1" dirty="0">
                <a:solidFill>
                  <a:schemeClr val="tx2">
                    <a:lumMod val="75000"/>
                    <a:lumOff val="25000"/>
                  </a:schemeClr>
                </a:solidFill>
              </a:rPr>
              <a:t>Subheading</a:t>
            </a:r>
            <a:r>
              <a:rPr lang="en-IE" sz="1100" dirty="0"/>
              <a:t> - Evaluating Results</a:t>
            </a:r>
          </a:p>
          <a:p>
            <a:endParaRPr lang="en-IE" sz="1100" dirty="0"/>
          </a:p>
          <a:p>
            <a:r>
              <a:rPr lang="en-IE" sz="1100" dirty="0"/>
              <a:t>6.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Conclusion</a:t>
            </a:r>
          </a:p>
          <a:p>
            <a:endParaRPr lang="en-IE" sz="1100" dirty="0"/>
          </a:p>
          <a:p>
            <a:r>
              <a:rPr lang="en-IE" sz="1100" dirty="0"/>
              <a:t>7. </a:t>
            </a:r>
            <a:r>
              <a:rPr lang="en-IE" sz="1100" b="1" dirty="0">
                <a:solidFill>
                  <a:schemeClr val="accent6">
                    <a:lumMod val="75000"/>
                  </a:schemeClr>
                </a:solidFill>
              </a:rPr>
              <a:t>Main Heading </a:t>
            </a:r>
            <a:r>
              <a:rPr lang="en-IE" sz="1100" dirty="0"/>
              <a:t>– References (Bibliography) </a:t>
            </a:r>
          </a:p>
          <a:p>
            <a:pPr lvl="0">
              <a:lnSpc>
                <a:spcPct val="100000"/>
              </a:lnSpc>
              <a:buSzPts val="1000"/>
              <a:tabLst>
                <a:tab pos="457200" algn="l"/>
              </a:tabLst>
            </a:pPr>
            <a:endParaRPr lang="en-IE" sz="1100" b="1" kern="100" dirty="0">
              <a:solidFill>
                <a:schemeClr val="tx2">
                  <a:lumMod val="50000"/>
                  <a:lumOff val="50000"/>
                </a:schemeClr>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59518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3EFB-0C7A-E64E-9FC0-BD2038019725}"/>
              </a:ext>
            </a:extLst>
          </p:cNvPr>
          <p:cNvSpPr>
            <a:spLocks noGrp="1"/>
          </p:cNvSpPr>
          <p:nvPr>
            <p:ph type="title"/>
          </p:nvPr>
        </p:nvSpPr>
        <p:spPr>
          <a:xfrm>
            <a:off x="838200" y="629076"/>
            <a:ext cx="10515600" cy="1325563"/>
          </a:xfrm>
        </p:spPr>
        <p:txBody>
          <a:bodyPr>
            <a:normAutofit/>
          </a:bodyPr>
          <a:lstStyle/>
          <a:p>
            <a:pPr algn="ctr"/>
            <a:r>
              <a:rPr lang="en-US" sz="3600" b="1" u="sng" dirty="0">
                <a:solidFill>
                  <a:schemeClr val="accent1"/>
                </a:solidFill>
              </a:rPr>
              <a:t>Suggestions</a:t>
            </a:r>
            <a:r>
              <a:rPr lang="en-US" sz="3600" b="1" dirty="0">
                <a:solidFill>
                  <a:schemeClr val="accent1"/>
                </a:solidFill>
              </a:rPr>
              <a:t> for possible word count for each section</a:t>
            </a:r>
          </a:p>
        </p:txBody>
      </p:sp>
      <p:sp>
        <p:nvSpPr>
          <p:cNvPr id="4" name="Content Placeholder 3">
            <a:extLst>
              <a:ext uri="{FF2B5EF4-FFF2-40B4-BE49-F238E27FC236}">
                <a16:creationId xmlns:a16="http://schemas.microsoft.com/office/drawing/2014/main" id="{01FF77BD-62F8-4556-98CE-C8D859FA4445}"/>
              </a:ext>
            </a:extLst>
          </p:cNvPr>
          <p:cNvSpPr>
            <a:spLocks noGrp="1"/>
          </p:cNvSpPr>
          <p:nvPr>
            <p:ph idx="1"/>
          </p:nvPr>
        </p:nvSpPr>
        <p:spPr>
          <a:xfrm>
            <a:off x="838200" y="1825625"/>
            <a:ext cx="10515600" cy="4667250"/>
          </a:xfrm>
        </p:spPr>
        <p:txBody>
          <a:bodyPr>
            <a:normAutofit fontScale="62500" lnSpcReduction="20000"/>
          </a:bodyPr>
          <a:lstStyle/>
          <a:p>
            <a:pPr marL="0" indent="0">
              <a:buNone/>
            </a:pPr>
            <a:r>
              <a:rPr lang="en-IE" b="1" dirty="0"/>
              <a:t>Section								Approx. word count</a:t>
            </a:r>
            <a:endParaRPr lang="en-IE" dirty="0"/>
          </a:p>
          <a:p>
            <a:pPr marL="0" indent="0">
              <a:buNone/>
            </a:pPr>
            <a:r>
              <a:rPr lang="en-IE" dirty="0"/>
              <a:t>Title 									20 – 30 </a:t>
            </a:r>
          </a:p>
          <a:p>
            <a:pPr marL="0" indent="0">
              <a:buNone/>
            </a:pPr>
            <a:endParaRPr lang="en-IE" dirty="0"/>
          </a:p>
          <a:p>
            <a:pPr marL="0" indent="0">
              <a:buNone/>
            </a:pPr>
            <a:r>
              <a:rPr lang="en-IE" dirty="0"/>
              <a:t>Introduction, Research Question, Hypothesis 					150 – 200</a:t>
            </a:r>
          </a:p>
          <a:p>
            <a:pPr marL="0" indent="0">
              <a:buNone/>
            </a:pPr>
            <a:r>
              <a:rPr lang="en-IE" dirty="0"/>
              <a:t>		</a:t>
            </a:r>
          </a:p>
          <a:p>
            <a:pPr marL="0" indent="0">
              <a:buNone/>
            </a:pPr>
            <a:r>
              <a:rPr lang="en-IE" dirty="0"/>
              <a:t>Background Research 							250 – 300 </a:t>
            </a:r>
          </a:p>
          <a:p>
            <a:pPr marL="0" indent="0">
              <a:buNone/>
            </a:pPr>
            <a:endParaRPr lang="en-IE" dirty="0"/>
          </a:p>
          <a:p>
            <a:pPr marL="0" indent="0">
              <a:buNone/>
            </a:pPr>
            <a:r>
              <a:rPr lang="en-IE" dirty="0"/>
              <a:t>Design and Planning							100 – 150 </a:t>
            </a:r>
          </a:p>
          <a:p>
            <a:pPr marL="0" indent="0">
              <a:buNone/>
            </a:pPr>
            <a:r>
              <a:rPr lang="en-IE" dirty="0"/>
              <a:t> </a:t>
            </a:r>
          </a:p>
          <a:p>
            <a:pPr marL="0" indent="0">
              <a:buNone/>
            </a:pPr>
            <a:r>
              <a:rPr lang="en-IE" dirty="0"/>
              <a:t>Conducting the Experiment							200 – 250</a:t>
            </a:r>
          </a:p>
          <a:p>
            <a:endParaRPr lang="en-IE" dirty="0"/>
          </a:p>
          <a:p>
            <a:pPr marL="0" indent="0">
              <a:buNone/>
            </a:pPr>
            <a:r>
              <a:rPr lang="en-IE" dirty="0"/>
              <a:t>Data (Results) / Data Analysis						350 – 450</a:t>
            </a:r>
          </a:p>
          <a:p>
            <a:endParaRPr lang="en-IE" dirty="0"/>
          </a:p>
          <a:p>
            <a:pPr marL="0" indent="0">
              <a:buNone/>
            </a:pPr>
            <a:r>
              <a:rPr lang="en-IE" dirty="0"/>
              <a:t>Conclusion and Evaluation 							250 – 350 </a:t>
            </a:r>
          </a:p>
          <a:p>
            <a:endParaRPr lang="en-US" dirty="0"/>
          </a:p>
        </p:txBody>
      </p:sp>
    </p:spTree>
    <p:extLst>
      <p:ext uri="{BB962C8B-B14F-4D97-AF65-F5344CB8AC3E}">
        <p14:creationId xmlns:p14="http://schemas.microsoft.com/office/powerpoint/2010/main" val="868007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9661-87FC-A237-32ED-9E82E9A02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360D3-F59E-968F-4B56-466F9AAF3862}"/>
              </a:ext>
            </a:extLst>
          </p:cNvPr>
          <p:cNvSpPr>
            <a:spLocks noGrp="1"/>
          </p:cNvSpPr>
          <p:nvPr>
            <p:ph type="title"/>
          </p:nvPr>
        </p:nvSpPr>
        <p:spPr>
          <a:xfrm>
            <a:off x="838200" y="629076"/>
            <a:ext cx="10515600" cy="1325563"/>
          </a:xfrm>
        </p:spPr>
        <p:txBody>
          <a:bodyPr>
            <a:normAutofit/>
          </a:bodyPr>
          <a:lstStyle/>
          <a:p>
            <a:pPr algn="ctr"/>
            <a:r>
              <a:rPr lang="en-US" sz="3600" b="1" dirty="0">
                <a:solidFill>
                  <a:schemeClr val="accent1"/>
                </a:solidFill>
              </a:rPr>
              <a:t>Background knowledge</a:t>
            </a:r>
          </a:p>
        </p:txBody>
      </p:sp>
      <p:sp>
        <p:nvSpPr>
          <p:cNvPr id="6" name="Rectangle 5">
            <a:extLst>
              <a:ext uri="{FF2B5EF4-FFF2-40B4-BE49-F238E27FC236}">
                <a16:creationId xmlns:a16="http://schemas.microsoft.com/office/drawing/2014/main" id="{D4BAE327-604F-923F-8FB4-A79BAE60D40C}"/>
              </a:ext>
            </a:extLst>
          </p:cNvPr>
          <p:cNvSpPr>
            <a:spLocks noChangeArrowheads="1"/>
          </p:cNvSpPr>
          <p:nvPr/>
        </p:nvSpPr>
        <p:spPr bwMode="auto">
          <a:xfrm>
            <a:off x="416627" y="1954639"/>
            <a:ext cx="10937173"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E"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do you know already about osmosis and food preservation from the Leaving Certificate Biology course?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Salting meat causes microorganisms (e.g. bacteria) on the meat to lose water and die due to osmosis. </a:t>
            </a:r>
          </a:p>
          <a:p>
            <a:pPr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Examples of this principle: </a:t>
            </a:r>
          </a:p>
          <a:p>
            <a:pPr marR="0" lvl="0" algn="l" defTabSz="914400" rtl="0" eaLnBrk="0" fontAlgn="base" latinLnBrk="0" hangingPunct="0">
              <a:lnSpc>
                <a:spcPct val="100000"/>
              </a:lnSpc>
              <a:spcBef>
                <a:spcPct val="0"/>
              </a:spcBef>
              <a:spcAft>
                <a:spcPct val="0"/>
              </a:spcAft>
              <a:buClrTx/>
              <a:buSzTx/>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Salting meat or fish</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Sugaring fruits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Pickling</a:t>
            </a:r>
          </a:p>
          <a:p>
            <a:pPr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7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pic>
        <p:nvPicPr>
          <p:cNvPr id="2052" name="Picture 13" descr="A group of jars of different colored liquids&#10;&#10;AI-generated content may be incorrect.">
            <a:extLst>
              <a:ext uri="{FF2B5EF4-FFF2-40B4-BE49-F238E27FC236}">
                <a16:creationId xmlns:a16="http://schemas.microsoft.com/office/drawing/2014/main" id="{0B9C78BA-4F0B-0471-934C-FE2652E69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6449" y="1954639"/>
            <a:ext cx="3962400" cy="14732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6025F7E-F1C8-F081-408D-DFF54C8477E5}"/>
              </a:ext>
            </a:extLst>
          </p:cNvPr>
          <p:cNvSpPr>
            <a:spLocks noChangeArrowheads="1"/>
          </p:cNvSpPr>
          <p:nvPr/>
        </p:nvSpPr>
        <p:spPr bwMode="auto">
          <a:xfrm>
            <a:off x="416627" y="4365114"/>
            <a:ext cx="6684818" cy="183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E"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is osmosis?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Osmosis</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is defined as the passive movement of water across a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selectively permeable membrane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from an area of high water concentration (low solute concentration) to an area of low water concentration (high solute concentration)</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100" dirty="0">
              <a:latin typeface="+mn-l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Note: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It is very important that you are confident with scientific terminology used above such as low solute concentration, less concentrated, high solute concentration and more concentrated. </a:t>
            </a:r>
          </a:p>
          <a:p>
            <a:pPr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7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pic>
        <p:nvPicPr>
          <p:cNvPr id="14" name="Picture 13">
            <a:extLst>
              <a:ext uri="{FF2B5EF4-FFF2-40B4-BE49-F238E27FC236}">
                <a16:creationId xmlns:a16="http://schemas.microsoft.com/office/drawing/2014/main" id="{55466CE3-1C96-3B98-2D23-B05B0CF989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76449" y="4064696"/>
            <a:ext cx="3913769" cy="2432108"/>
          </a:xfrm>
          <a:prstGeom prst="rect">
            <a:avLst/>
          </a:prstGeom>
          <a:noFill/>
          <a:ln>
            <a:noFill/>
          </a:ln>
        </p:spPr>
      </p:pic>
    </p:spTree>
    <p:extLst>
      <p:ext uri="{BB962C8B-B14F-4D97-AF65-F5344CB8AC3E}">
        <p14:creationId xmlns:p14="http://schemas.microsoft.com/office/powerpoint/2010/main" val="237462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ABA8F-67BD-3BF8-D2A9-05EBB2139E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39266-ADA8-A137-81C8-BE7C4C86D277}"/>
              </a:ext>
            </a:extLst>
          </p:cNvPr>
          <p:cNvSpPr>
            <a:spLocks noGrp="1"/>
          </p:cNvSpPr>
          <p:nvPr>
            <p:ph type="title"/>
          </p:nvPr>
        </p:nvSpPr>
        <p:spPr>
          <a:xfrm>
            <a:off x="838200" y="629076"/>
            <a:ext cx="10515600" cy="1325563"/>
          </a:xfrm>
        </p:spPr>
        <p:txBody>
          <a:bodyPr>
            <a:normAutofit/>
          </a:bodyPr>
          <a:lstStyle/>
          <a:p>
            <a:pPr algn="ctr"/>
            <a:r>
              <a:rPr lang="en-US" sz="3600" b="1" dirty="0">
                <a:solidFill>
                  <a:schemeClr val="accent1"/>
                </a:solidFill>
              </a:rPr>
              <a:t>Background knowledge</a:t>
            </a:r>
          </a:p>
        </p:txBody>
      </p:sp>
      <p:sp>
        <p:nvSpPr>
          <p:cNvPr id="6" name="Rectangle 5">
            <a:extLst>
              <a:ext uri="{FF2B5EF4-FFF2-40B4-BE49-F238E27FC236}">
                <a16:creationId xmlns:a16="http://schemas.microsoft.com/office/drawing/2014/main" id="{8E1AB2C5-B48E-5A42-D17F-91FC2668E952}"/>
              </a:ext>
            </a:extLst>
          </p:cNvPr>
          <p:cNvSpPr>
            <a:spLocks noChangeArrowheads="1"/>
          </p:cNvSpPr>
          <p:nvPr/>
        </p:nvSpPr>
        <p:spPr bwMode="auto">
          <a:xfrm>
            <a:off x="416627" y="1667767"/>
            <a:ext cx="11775373"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happens if the external solution outside the potato cylinders is less concentrated (higher water concentration)?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If the solution outside the potato cells has a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higher water concentration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(less concentrated) than inside the cells water moves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into</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the potato cells by osmosis (from high water concentration to low water concentration, across the selectively permeable cell membrane).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The potato cube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gains mass</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becomes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firmer/harder</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and may increase slightly in size.</a:t>
            </a:r>
          </a:p>
          <a:p>
            <a:pPr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7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sp>
        <p:nvSpPr>
          <p:cNvPr id="13" name="Rectangle 12">
            <a:extLst>
              <a:ext uri="{FF2B5EF4-FFF2-40B4-BE49-F238E27FC236}">
                <a16:creationId xmlns:a16="http://schemas.microsoft.com/office/drawing/2014/main" id="{71847A4E-AE71-B981-991A-BA42DFCF7AC2}"/>
              </a:ext>
            </a:extLst>
          </p:cNvPr>
          <p:cNvSpPr>
            <a:spLocks noChangeArrowheads="1"/>
          </p:cNvSpPr>
          <p:nvPr/>
        </p:nvSpPr>
        <p:spPr bwMode="auto">
          <a:xfrm>
            <a:off x="416627" y="4476947"/>
            <a:ext cx="11648703"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happens if the external solution outside the potato cylinders equals the potato's internal solute concentration?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If the water concentration inside and outside the potato cells is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equal</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there is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no net movement of water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in or out.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The potato cylinders show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little to no change in mass</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This is the concentration at which the external solution matches the potato cells' own concentration.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pic>
        <p:nvPicPr>
          <p:cNvPr id="3" name="Picture 2" descr="A diagram of different types of sugar in test tubes&#10;&#10;AI-generated content may be incorrect.">
            <a:extLst>
              <a:ext uri="{FF2B5EF4-FFF2-40B4-BE49-F238E27FC236}">
                <a16:creationId xmlns:a16="http://schemas.microsoft.com/office/drawing/2014/main" id="{9687A9EB-231F-876E-66DB-4DBF47AC11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4712" y="2683942"/>
            <a:ext cx="4860925" cy="1607820"/>
          </a:xfrm>
          <a:prstGeom prst="rect">
            <a:avLst/>
          </a:prstGeom>
        </p:spPr>
      </p:pic>
      <p:sp>
        <p:nvSpPr>
          <p:cNvPr id="8" name="Rectangle 7">
            <a:extLst>
              <a:ext uri="{FF2B5EF4-FFF2-40B4-BE49-F238E27FC236}">
                <a16:creationId xmlns:a16="http://schemas.microsoft.com/office/drawing/2014/main" id="{6F449190-DE61-AD80-0D23-67707ED72BC4}"/>
              </a:ext>
            </a:extLst>
          </p:cNvPr>
          <p:cNvSpPr>
            <a:spLocks noChangeArrowheads="1"/>
          </p:cNvSpPr>
          <p:nvPr/>
        </p:nvSpPr>
        <p:spPr bwMode="auto">
          <a:xfrm>
            <a:off x="416627" y="5642283"/>
            <a:ext cx="11648703"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happens if the external solution outside the potato cylinders is more concentrated (lower water concentration)?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If the solution outside the potato cells has a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lower water concentration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(more concentrated) than inside the cells water moves out of the potato cells by osmosis (from higher water concentration to lower water concentration, across the selectively permeable cell membrane).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The potato cube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loses mass</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becomes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softer</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and may decrease slightly in size.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394260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41CF6-5B09-9D43-49F0-72B79C401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3C4D1A-B077-82F5-291F-CCC64DC46507}"/>
              </a:ext>
            </a:extLst>
          </p:cNvPr>
          <p:cNvSpPr>
            <a:spLocks noGrp="1"/>
          </p:cNvSpPr>
          <p:nvPr>
            <p:ph type="title"/>
          </p:nvPr>
        </p:nvSpPr>
        <p:spPr>
          <a:xfrm>
            <a:off x="3570153" y="-154046"/>
            <a:ext cx="10515600" cy="1325563"/>
          </a:xfrm>
        </p:spPr>
        <p:txBody>
          <a:bodyPr>
            <a:normAutofit/>
          </a:bodyPr>
          <a:lstStyle/>
          <a:p>
            <a:pPr algn="ctr"/>
            <a:r>
              <a:rPr lang="en-US" sz="2800" b="1" dirty="0">
                <a:solidFill>
                  <a:schemeClr val="accent1"/>
                </a:solidFill>
              </a:rPr>
              <a:t>Biology Investigation Brief</a:t>
            </a:r>
          </a:p>
        </p:txBody>
      </p:sp>
      <p:pic>
        <p:nvPicPr>
          <p:cNvPr id="5" name="Picture 4">
            <a:extLst>
              <a:ext uri="{FF2B5EF4-FFF2-40B4-BE49-F238E27FC236}">
                <a16:creationId xmlns:a16="http://schemas.microsoft.com/office/drawing/2014/main" id="{2573200E-B882-F3D0-75B9-3E4B13692152}"/>
              </a:ext>
            </a:extLst>
          </p:cNvPr>
          <p:cNvPicPr>
            <a:picLocks noChangeAspect="1"/>
          </p:cNvPicPr>
          <p:nvPr/>
        </p:nvPicPr>
        <p:blipFill>
          <a:blip r:embed="rId2"/>
          <a:stretch>
            <a:fillRect/>
          </a:stretch>
        </p:blipFill>
        <p:spPr>
          <a:xfrm>
            <a:off x="515477" y="947773"/>
            <a:ext cx="4404722" cy="5910227"/>
          </a:xfrm>
          <a:prstGeom prst="rect">
            <a:avLst/>
          </a:prstGeom>
        </p:spPr>
      </p:pic>
      <p:sp>
        <p:nvSpPr>
          <p:cNvPr id="11" name="Rectangle 10">
            <a:extLst>
              <a:ext uri="{FF2B5EF4-FFF2-40B4-BE49-F238E27FC236}">
                <a16:creationId xmlns:a16="http://schemas.microsoft.com/office/drawing/2014/main" id="{80858C2D-7FF1-BBE0-F179-6433DE373298}"/>
              </a:ext>
            </a:extLst>
          </p:cNvPr>
          <p:cNvSpPr>
            <a:spLocks noChangeArrowheads="1"/>
          </p:cNvSpPr>
          <p:nvPr/>
        </p:nvSpPr>
        <p:spPr bwMode="auto">
          <a:xfrm>
            <a:off x="5925787" y="1475449"/>
            <a:ext cx="5337959"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is the science behind it?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Cells (like microbial cells on food) have membranes that let water move in and out. When food is placed in a very high solute concentration / concentrated solution (like sugar syrup or salty brine), water moves out of microorganisms (like bacteria/fungi) by osmosis.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This dehydrates the microbes, stopping them from growing and spoiling the food. This is how salting or sugaring food helps preserve it and prevents food spoilage.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mn-lt"/>
            </a:endParaRPr>
          </a:p>
        </p:txBody>
      </p:sp>
      <p:pic>
        <p:nvPicPr>
          <p:cNvPr id="12" name="Picture 11">
            <a:extLst>
              <a:ext uri="{FF2B5EF4-FFF2-40B4-BE49-F238E27FC236}">
                <a16:creationId xmlns:a16="http://schemas.microsoft.com/office/drawing/2014/main" id="{B619281A-B920-AA82-A7A9-C385FD613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0518" y="3094213"/>
            <a:ext cx="1928495" cy="1617345"/>
          </a:xfrm>
          <a:prstGeom prst="rect">
            <a:avLst/>
          </a:prstGeom>
        </p:spPr>
      </p:pic>
    </p:spTree>
    <p:extLst>
      <p:ext uri="{BB962C8B-B14F-4D97-AF65-F5344CB8AC3E}">
        <p14:creationId xmlns:p14="http://schemas.microsoft.com/office/powerpoint/2010/main" val="764663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C0CA-83AA-587C-378E-BFFA8BA6B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77E30-F4D1-C831-A3DF-7C9C7204695B}"/>
              </a:ext>
            </a:extLst>
          </p:cNvPr>
          <p:cNvSpPr>
            <a:spLocks noGrp="1"/>
          </p:cNvSpPr>
          <p:nvPr>
            <p:ph type="title"/>
          </p:nvPr>
        </p:nvSpPr>
        <p:spPr>
          <a:xfrm>
            <a:off x="0" y="849419"/>
            <a:ext cx="12192000" cy="1325563"/>
          </a:xfrm>
        </p:spPr>
        <p:txBody>
          <a:bodyPr>
            <a:normAutofit/>
          </a:bodyPr>
          <a:lstStyle/>
          <a:p>
            <a:pPr algn="ctr"/>
            <a:r>
              <a:rPr lang="en-US" sz="2800" b="1" dirty="0">
                <a:solidFill>
                  <a:schemeClr val="accent1"/>
                </a:solidFill>
              </a:rPr>
              <a:t>Ideas for the Biology Investigation Brief</a:t>
            </a:r>
          </a:p>
        </p:txBody>
      </p:sp>
      <p:sp>
        <p:nvSpPr>
          <p:cNvPr id="11" name="Rectangle 10">
            <a:extLst>
              <a:ext uri="{FF2B5EF4-FFF2-40B4-BE49-F238E27FC236}">
                <a16:creationId xmlns:a16="http://schemas.microsoft.com/office/drawing/2014/main" id="{E8116EDF-8AE0-3289-C383-CC68933C849F}"/>
              </a:ext>
            </a:extLst>
          </p:cNvPr>
          <p:cNvSpPr>
            <a:spLocks noChangeArrowheads="1"/>
          </p:cNvSpPr>
          <p:nvPr/>
        </p:nvSpPr>
        <p:spPr bwMode="auto">
          <a:xfrm>
            <a:off x="176150" y="2036606"/>
            <a:ext cx="11839699"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you actually need to do?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Pick one/two factors that affect the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rate of osmosis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for example: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factors affect the rate of osmosis in terms of food preservation?</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Solute concentration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Temperature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Surface area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Time of immersion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Type of solute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What solutes might you use?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Salt (curing or brining)</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Sugar or syrups (glucose, fructose, sucrose)</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There are other solutes that can be used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In simple terms, this brief is asking you to: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Design and carry out your own experiment investigating osmosis, and link it to how it's used in food preservation.</a:t>
            </a:r>
          </a:p>
          <a:p>
            <a:pPr marR="0" lvl="0" algn="l" defTabSz="914400" rtl="0" eaLnBrk="0" fontAlgn="base" latinLnBrk="0" hangingPunct="0">
              <a:lnSpc>
                <a:spcPct val="100000"/>
              </a:lnSpc>
              <a:spcBef>
                <a:spcPct val="0"/>
              </a:spcBef>
              <a:spcAft>
                <a:spcPct val="0"/>
              </a:spcAft>
              <a:buClrTx/>
              <a:buSzTx/>
              <a:tabLst/>
            </a:pPr>
            <a:endPar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Design an experiment to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investigate how that factor affects osmosis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(likely using something like potato or plant tissue, since real microbial cells are harder to work with practically), measuring things like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change in mass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or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water loss </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under different conditions.</a:t>
            </a:r>
          </a:p>
          <a:p>
            <a:pPr marR="0" lvl="0" algn="l" defTabSz="914400" rtl="0" eaLnBrk="0" fontAlgn="base" latinLnBrk="0" hangingPunct="0">
              <a:lnSpc>
                <a:spcPct val="100000"/>
              </a:lnSpc>
              <a:spcBef>
                <a:spcPct val="0"/>
              </a:spcBef>
              <a:spcAft>
                <a:spcPct val="0"/>
              </a:spcAft>
              <a:buClrTx/>
              <a:buSzTx/>
              <a:tabLst/>
            </a:pPr>
            <a:endPar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Link your findings back to </a:t>
            </a:r>
            <a:r>
              <a:rPr kumimoji="0" lang="en-US" altLang="en-US" sz="1100" b="1"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why this matters for food preservation</a:t>
            </a: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Refer to how your results help explain why methods like salting or sugaring food work to stop microbial growth and preserve food for longer.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i="0" u="none" strike="noStrike" cap="none" normalizeH="0" baseline="0" dirty="0">
                <a:ln>
                  <a:noFill/>
                </a:ln>
                <a:solidFill>
                  <a:schemeClr val="tx1"/>
                </a:solidFill>
                <a:effectLst/>
                <a:latin typeface="+mn-lt"/>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427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EF763-9EF7-3026-D7DF-1C20302CE2B5}"/>
              </a:ext>
            </a:extLst>
          </p:cNvPr>
          <p:cNvSpPr>
            <a:spLocks noGrp="1"/>
          </p:cNvSpPr>
          <p:nvPr>
            <p:ph type="title"/>
          </p:nvPr>
        </p:nvSpPr>
        <p:spPr>
          <a:xfrm>
            <a:off x="838199" y="810990"/>
            <a:ext cx="10515600" cy="1325563"/>
          </a:xfrm>
        </p:spPr>
        <p:txBody>
          <a:bodyPr/>
          <a:lstStyle/>
          <a:p>
            <a:pPr algn="ctr"/>
            <a:r>
              <a:rPr lang="en-US" b="1" dirty="0">
                <a:solidFill>
                  <a:schemeClr val="accent1"/>
                </a:solidFill>
              </a:rPr>
              <a:t>Mark Allocation - Part A</a:t>
            </a:r>
            <a:endParaRPr lang="en-US" dirty="0">
              <a:solidFill>
                <a:schemeClr val="accent1"/>
              </a:solidFill>
            </a:endParaRPr>
          </a:p>
        </p:txBody>
      </p:sp>
      <p:pic>
        <p:nvPicPr>
          <p:cNvPr id="5" name="Picture 4" descr="A table of research papers&#10;&#10;AI-generated content may be incorrect.">
            <a:extLst>
              <a:ext uri="{FF2B5EF4-FFF2-40B4-BE49-F238E27FC236}">
                <a16:creationId xmlns:a16="http://schemas.microsoft.com/office/drawing/2014/main" id="{215739D7-C1A3-0898-BCDE-7250048E98FE}"/>
              </a:ext>
            </a:extLst>
          </p:cNvPr>
          <p:cNvPicPr>
            <a:picLocks noChangeAspect="1"/>
          </p:cNvPicPr>
          <p:nvPr/>
        </p:nvPicPr>
        <p:blipFill>
          <a:blip r:embed="rId2"/>
          <a:stretch>
            <a:fillRect/>
          </a:stretch>
        </p:blipFill>
        <p:spPr>
          <a:xfrm>
            <a:off x="1193813" y="1923232"/>
            <a:ext cx="9804373" cy="3011536"/>
          </a:xfrm>
          <a:prstGeom prst="rect">
            <a:avLst/>
          </a:prstGeom>
        </p:spPr>
      </p:pic>
    </p:spTree>
    <p:extLst>
      <p:ext uri="{BB962C8B-B14F-4D97-AF65-F5344CB8AC3E}">
        <p14:creationId xmlns:p14="http://schemas.microsoft.com/office/powerpoint/2010/main" val="11661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9CBBA-4EBB-A10B-39F7-D433CEEC4C6F}"/>
              </a:ext>
            </a:extLst>
          </p:cNvPr>
          <p:cNvSpPr>
            <a:spLocks noGrp="1"/>
          </p:cNvSpPr>
          <p:nvPr>
            <p:ph type="title"/>
          </p:nvPr>
        </p:nvSpPr>
        <p:spPr>
          <a:xfrm>
            <a:off x="1177565" y="647929"/>
            <a:ext cx="10515600" cy="1325563"/>
          </a:xfrm>
        </p:spPr>
        <p:txBody>
          <a:bodyPr>
            <a:normAutofit fontScale="90000"/>
          </a:bodyPr>
          <a:lstStyle/>
          <a:p>
            <a:br>
              <a:rPr lang="en-IE" b="1" u="sng" dirty="0">
                <a:solidFill>
                  <a:schemeClr val="accent1"/>
                </a:solidFill>
              </a:rPr>
            </a:br>
            <a:r>
              <a:rPr lang="en-IE" b="1" u="sng" dirty="0">
                <a:solidFill>
                  <a:schemeClr val="accent1"/>
                </a:solidFill>
              </a:rPr>
              <a:t>Part A - Main heading - Title and Introduction</a:t>
            </a:r>
            <a:br>
              <a:rPr lang="en-IE" dirty="0">
                <a:solidFill>
                  <a:schemeClr val="accent1"/>
                </a:solidFill>
              </a:rPr>
            </a:br>
            <a:endParaRPr lang="en-IE" dirty="0">
              <a:solidFill>
                <a:schemeClr val="accent1"/>
              </a:solidFill>
            </a:endParaRPr>
          </a:p>
        </p:txBody>
      </p:sp>
      <p:sp>
        <p:nvSpPr>
          <p:cNvPr id="4" name="Content Placeholder 3">
            <a:extLst>
              <a:ext uri="{FF2B5EF4-FFF2-40B4-BE49-F238E27FC236}">
                <a16:creationId xmlns:a16="http://schemas.microsoft.com/office/drawing/2014/main" id="{BE7373C1-1905-9D40-EE62-89C45262F8CD}"/>
              </a:ext>
            </a:extLst>
          </p:cNvPr>
          <p:cNvSpPr>
            <a:spLocks noGrp="1"/>
          </p:cNvSpPr>
          <p:nvPr>
            <p:ph idx="1"/>
          </p:nvPr>
        </p:nvSpPr>
        <p:spPr>
          <a:xfrm>
            <a:off x="595423" y="1825624"/>
            <a:ext cx="10758377" cy="4840989"/>
          </a:xfrm>
        </p:spPr>
        <p:txBody>
          <a:bodyPr>
            <a:normAutofit fontScale="85000" lnSpcReduction="20000"/>
          </a:bodyPr>
          <a:lstStyle/>
          <a:p>
            <a:pPr marL="0" indent="0">
              <a:buNone/>
            </a:pPr>
            <a:r>
              <a:rPr lang="en-IE" b="1" u="sng" dirty="0">
                <a:solidFill>
                  <a:srgbClr val="FF0000"/>
                </a:solidFill>
              </a:rPr>
              <a:t>Subheading - Title:</a:t>
            </a:r>
          </a:p>
          <a:p>
            <a:pPr marL="0" indent="0">
              <a:buNone/>
            </a:pPr>
            <a:endParaRPr lang="en-IE" dirty="0"/>
          </a:p>
          <a:p>
            <a:pPr marL="0" indent="0">
              <a:buNone/>
            </a:pPr>
            <a:r>
              <a:rPr lang="en-IE" sz="2600" b="1" dirty="0"/>
              <a:t>What makes a good title?</a:t>
            </a:r>
            <a:endParaRPr lang="en-IE" sz="2600" dirty="0"/>
          </a:p>
          <a:p>
            <a:pPr lvl="0"/>
            <a:r>
              <a:rPr lang="en-IE" sz="2600" dirty="0"/>
              <a:t>Clearly identifies</a:t>
            </a:r>
            <a:r>
              <a:rPr lang="en-IE" sz="2600" b="1" dirty="0"/>
              <a:t> independent variable </a:t>
            </a:r>
            <a:r>
              <a:rPr lang="en-IE" sz="2600" dirty="0"/>
              <a:t>(e.g., "temperature," "solute concentration”)</a:t>
            </a:r>
          </a:p>
          <a:p>
            <a:r>
              <a:rPr lang="en-IE" sz="2600" dirty="0"/>
              <a:t>Clearly states the </a:t>
            </a:r>
            <a:r>
              <a:rPr lang="en-IE" sz="2600" b="1" dirty="0"/>
              <a:t>dependent variable</a:t>
            </a:r>
            <a:r>
              <a:rPr lang="en-IE" sz="2600" dirty="0"/>
              <a:t> (rate of osmotic water loss, percentage change in mass)</a:t>
            </a:r>
          </a:p>
          <a:p>
            <a:pPr lvl="0"/>
            <a:r>
              <a:rPr lang="en-US" sz="2600" b="1" dirty="0"/>
              <a:t>Identifies the organism/material being studied </a:t>
            </a:r>
            <a:r>
              <a:rPr lang="en-US" sz="2600" dirty="0"/>
              <a:t>(e.g. potato cubes, yeast)</a:t>
            </a:r>
          </a:p>
          <a:p>
            <a:pPr lvl="0"/>
            <a:r>
              <a:rPr lang="en-US" sz="2600" dirty="0"/>
              <a:t>Uses correct scientific terminology and avoids vague wording</a:t>
            </a:r>
          </a:p>
          <a:p>
            <a:pPr lvl="0"/>
            <a:r>
              <a:rPr lang="en-US" sz="2600" dirty="0"/>
              <a:t>Is concise but complete</a:t>
            </a:r>
          </a:p>
          <a:p>
            <a:pPr marL="0" indent="0">
              <a:buNone/>
            </a:pPr>
            <a:endParaRPr lang="en-IE" sz="2600" b="1" dirty="0"/>
          </a:p>
          <a:p>
            <a:pPr marL="0" indent="0">
              <a:buNone/>
            </a:pPr>
            <a:r>
              <a:rPr lang="en-IE" sz="2600" b="1" dirty="0"/>
              <a:t>Example </a:t>
            </a:r>
            <a:r>
              <a:rPr lang="en-IE" sz="2600" dirty="0"/>
              <a:t>- An investigation into the effect of solute concentration and immersion time on the rate of osmotic water loss from plant tissue in relation to food preservation.</a:t>
            </a:r>
          </a:p>
          <a:p>
            <a:pPr marL="0" indent="0">
              <a:buNone/>
            </a:pPr>
            <a:r>
              <a:rPr lang="en-IE" sz="2600" b="1" dirty="0"/>
              <a:t>Example </a:t>
            </a:r>
            <a:r>
              <a:rPr lang="en-IE" sz="2600" dirty="0"/>
              <a:t>- Investigating how temperature affects the rate of osmosis in potato cells and its relevance to preserving food</a:t>
            </a:r>
          </a:p>
          <a:p>
            <a:pPr marL="0" indent="0">
              <a:buNone/>
            </a:pPr>
            <a:endParaRPr lang="en-IE" dirty="0"/>
          </a:p>
          <a:p>
            <a:pPr marL="0" indent="0">
              <a:buNone/>
            </a:pPr>
            <a:endParaRPr lang="en-US" dirty="0"/>
          </a:p>
        </p:txBody>
      </p:sp>
    </p:spTree>
    <p:extLst>
      <p:ext uri="{BB962C8B-B14F-4D97-AF65-F5344CB8AC3E}">
        <p14:creationId xmlns:p14="http://schemas.microsoft.com/office/powerpoint/2010/main" val="814575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2C77-E635-E128-B100-90616F3B119D}"/>
              </a:ext>
            </a:extLst>
          </p:cNvPr>
          <p:cNvSpPr>
            <a:spLocks noGrp="1"/>
          </p:cNvSpPr>
          <p:nvPr>
            <p:ph type="title"/>
          </p:nvPr>
        </p:nvSpPr>
        <p:spPr>
          <a:xfrm>
            <a:off x="838200" y="865187"/>
            <a:ext cx="10515600" cy="1325563"/>
          </a:xfrm>
        </p:spPr>
        <p:txBody>
          <a:bodyPr/>
          <a:lstStyle/>
          <a:p>
            <a:r>
              <a:rPr lang="en-IE" b="1" u="sng" dirty="0">
                <a:solidFill>
                  <a:schemeClr val="accent1"/>
                </a:solidFill>
              </a:rPr>
              <a:t>Subheading - Introduction: </a:t>
            </a:r>
            <a:endParaRPr lang="en-US" dirty="0">
              <a:solidFill>
                <a:schemeClr val="accent1"/>
              </a:solidFill>
            </a:endParaRPr>
          </a:p>
        </p:txBody>
      </p:sp>
      <p:sp>
        <p:nvSpPr>
          <p:cNvPr id="5" name="Content Placeholder 4">
            <a:extLst>
              <a:ext uri="{FF2B5EF4-FFF2-40B4-BE49-F238E27FC236}">
                <a16:creationId xmlns:a16="http://schemas.microsoft.com/office/drawing/2014/main" id="{8E0B3AD2-FEA2-520B-3A28-4DAB1AE986A4}"/>
              </a:ext>
            </a:extLst>
          </p:cNvPr>
          <p:cNvSpPr>
            <a:spLocks noGrp="1"/>
          </p:cNvSpPr>
          <p:nvPr>
            <p:ph idx="1"/>
          </p:nvPr>
        </p:nvSpPr>
        <p:spPr>
          <a:xfrm>
            <a:off x="785300" y="2091104"/>
            <a:ext cx="10515600" cy="4667250"/>
          </a:xfrm>
        </p:spPr>
        <p:txBody>
          <a:bodyPr>
            <a:normAutofit fontScale="62500" lnSpcReduction="20000"/>
          </a:bodyPr>
          <a:lstStyle/>
          <a:p>
            <a:pPr marL="0" indent="0">
              <a:buNone/>
            </a:pPr>
            <a:r>
              <a:rPr lang="en-US" b="1" dirty="0"/>
              <a:t>In simple terms: </a:t>
            </a:r>
          </a:p>
          <a:p>
            <a:r>
              <a:rPr lang="en-US" dirty="0"/>
              <a:t>The introduction is a brief overview that sets out the purpose of the investigation. It tells the reader what you are investigating and why, without going into great detail.</a:t>
            </a:r>
          </a:p>
          <a:p>
            <a:r>
              <a:rPr lang="en-US" dirty="0"/>
              <a:t>The introduction is a short opening section that tells the reader:</a:t>
            </a:r>
          </a:p>
          <a:p>
            <a:pPr lvl="1"/>
            <a:r>
              <a:rPr lang="en-US" dirty="0"/>
              <a:t>What the investigation is about</a:t>
            </a:r>
          </a:p>
          <a:p>
            <a:pPr lvl="1"/>
            <a:r>
              <a:rPr lang="en-US" dirty="0"/>
              <a:t>What you are trying to find out</a:t>
            </a:r>
          </a:p>
          <a:p>
            <a:pPr lvl="1"/>
            <a:r>
              <a:rPr lang="en-US" dirty="0"/>
              <a:t>Why the investigation is important or relevant or interesting.</a:t>
            </a:r>
          </a:p>
          <a:p>
            <a:pPr lvl="1"/>
            <a:r>
              <a:rPr lang="en-US" dirty="0"/>
              <a:t>What the overall scientific idea is (in simple terms)</a:t>
            </a:r>
          </a:p>
          <a:p>
            <a:pPr marL="0" indent="0">
              <a:buNone/>
            </a:pPr>
            <a:r>
              <a:rPr lang="en-US" b="1" dirty="0"/>
              <a:t>Note</a:t>
            </a:r>
            <a:r>
              <a:rPr lang="en-US" dirty="0"/>
              <a:t>: It sets the scene. It does not include detailed scientific theory. It provides just enough to understand the purpose of the investigation. Remember it must be short and direct. </a:t>
            </a:r>
          </a:p>
          <a:p>
            <a:pPr marL="0" indent="0">
              <a:buNone/>
            </a:pPr>
            <a:endParaRPr lang="en-US" dirty="0"/>
          </a:p>
          <a:p>
            <a:r>
              <a:rPr lang="en-US" dirty="0"/>
              <a:t>Membranes / osmosis / food preservation</a:t>
            </a:r>
          </a:p>
          <a:p>
            <a:pPr marL="0" indent="0">
              <a:buNone/>
            </a:pPr>
            <a:endParaRPr lang="en-US" dirty="0"/>
          </a:p>
          <a:p>
            <a:pPr marL="0" indent="0">
              <a:buNone/>
            </a:pPr>
            <a:r>
              <a:rPr lang="en-US" b="1" dirty="0"/>
              <a:t>Try to refer back to how your investigation links to food preservation:</a:t>
            </a:r>
          </a:p>
          <a:p>
            <a:pPr marL="0" indent="0">
              <a:buNone/>
            </a:pPr>
            <a:r>
              <a:rPr lang="en-US" dirty="0"/>
              <a:t>This investigation explores how varying salt concentration (or varying temperatures or varying surface areas) affects the rate of water loss from white radish tissue, as a model for understanding the mechanism behind osmotic food preservation.</a:t>
            </a:r>
          </a:p>
          <a:p>
            <a:endParaRPr lang="en-US" dirty="0"/>
          </a:p>
        </p:txBody>
      </p:sp>
    </p:spTree>
    <p:extLst>
      <p:ext uri="{BB962C8B-B14F-4D97-AF65-F5344CB8AC3E}">
        <p14:creationId xmlns:p14="http://schemas.microsoft.com/office/powerpoint/2010/main" val="1943746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4FCB2-AB73-ADA9-EE4A-1A8084AF3B26}"/>
              </a:ext>
            </a:extLst>
          </p:cNvPr>
          <p:cNvSpPr>
            <a:spLocks noGrp="1"/>
          </p:cNvSpPr>
          <p:nvPr>
            <p:ph type="title"/>
          </p:nvPr>
        </p:nvSpPr>
        <p:spPr/>
        <p:txBody>
          <a:bodyPr>
            <a:normAutofit fontScale="90000"/>
          </a:bodyPr>
          <a:lstStyle/>
          <a:p>
            <a:pPr algn="ctr"/>
            <a:br>
              <a:rPr lang="en-IE" b="1" u="sng" dirty="0">
                <a:solidFill>
                  <a:schemeClr val="accent1"/>
                </a:solidFill>
              </a:rPr>
            </a:br>
            <a:br>
              <a:rPr lang="en-IE" b="1" u="sng" dirty="0">
                <a:solidFill>
                  <a:schemeClr val="accent1"/>
                </a:solidFill>
              </a:rPr>
            </a:br>
            <a:r>
              <a:rPr lang="en-IE" b="1" u="sng" dirty="0">
                <a:solidFill>
                  <a:schemeClr val="accent1"/>
                </a:solidFill>
              </a:rPr>
              <a:t>Part A - Main heading - Background Research</a:t>
            </a:r>
            <a:br>
              <a:rPr lang="en-IE" dirty="0">
                <a:solidFill>
                  <a:schemeClr val="accent1"/>
                </a:solidFill>
              </a:rPr>
            </a:br>
            <a:endParaRPr lang="en-US" dirty="0">
              <a:solidFill>
                <a:schemeClr val="accent1"/>
              </a:solidFill>
            </a:endParaRPr>
          </a:p>
        </p:txBody>
      </p:sp>
      <p:sp>
        <p:nvSpPr>
          <p:cNvPr id="4" name="Content Placeholder 3">
            <a:extLst>
              <a:ext uri="{FF2B5EF4-FFF2-40B4-BE49-F238E27FC236}">
                <a16:creationId xmlns:a16="http://schemas.microsoft.com/office/drawing/2014/main" id="{73908048-578C-FC2A-B32C-F615783C3B10}"/>
              </a:ext>
            </a:extLst>
          </p:cNvPr>
          <p:cNvSpPr>
            <a:spLocks noGrp="1"/>
          </p:cNvSpPr>
          <p:nvPr>
            <p:ph idx="1"/>
          </p:nvPr>
        </p:nvSpPr>
        <p:spPr/>
        <p:txBody>
          <a:bodyPr>
            <a:normAutofit fontScale="47500" lnSpcReduction="20000"/>
          </a:bodyPr>
          <a:lstStyle/>
          <a:p>
            <a:pPr marL="0" lvl="0" indent="0">
              <a:buNone/>
            </a:pPr>
            <a:r>
              <a:rPr lang="en-US" sz="2900" b="1" dirty="0"/>
              <a:t>Good background research is essential for a strong scientific investigation. </a:t>
            </a:r>
            <a:r>
              <a:rPr lang="en-US" sz="2900" dirty="0"/>
              <a:t>It shows that you understand the science behind your experiment and that your research question is based on reliable evidence.</a:t>
            </a:r>
          </a:p>
          <a:p>
            <a:pPr marL="0" lvl="0" indent="0">
              <a:buNone/>
            </a:pPr>
            <a:endParaRPr lang="en-US" dirty="0"/>
          </a:p>
          <a:p>
            <a:pPr marL="0" lvl="0" indent="0">
              <a:buNone/>
            </a:pPr>
            <a:r>
              <a:rPr lang="en-US" dirty="0"/>
              <a:t>Some things that background research should include:</a:t>
            </a:r>
          </a:p>
          <a:p>
            <a:pPr lvl="0"/>
            <a:r>
              <a:rPr lang="en-US" dirty="0"/>
              <a:t>Definitions of key terms (osmosis, selectively permeable membrane, solute concentration)</a:t>
            </a:r>
          </a:p>
          <a:p>
            <a:pPr lvl="0"/>
            <a:r>
              <a:rPr lang="en-US" dirty="0"/>
              <a:t>Scientific theory and mechanisms (explains how and why the process you are investigating works)</a:t>
            </a:r>
          </a:p>
          <a:p>
            <a:pPr lvl="0"/>
            <a:r>
              <a:rPr lang="en-US" dirty="0"/>
              <a:t>Previous findings or known principles</a:t>
            </a:r>
          </a:p>
          <a:p>
            <a:pPr lvl="0"/>
            <a:r>
              <a:rPr lang="en-US" dirty="0"/>
              <a:t>Identify the gap or problem (e.g., we know solute concentration affects osmosis, but how does time interact with it?)</a:t>
            </a:r>
          </a:p>
          <a:p>
            <a:pPr lvl="0"/>
            <a:r>
              <a:rPr lang="en-US" dirty="0"/>
              <a:t>Real‑world applications (e.g., food preservation)</a:t>
            </a:r>
          </a:p>
          <a:p>
            <a:pPr marL="0" lvl="0" indent="0">
              <a:buNone/>
            </a:pPr>
            <a:endParaRPr lang="en-US" dirty="0"/>
          </a:p>
          <a:p>
            <a:pPr marL="0" lvl="0" indent="0">
              <a:buNone/>
            </a:pPr>
            <a:r>
              <a:rPr lang="en-US" b="1" dirty="0"/>
              <a:t>Example: </a:t>
            </a:r>
          </a:p>
          <a:p>
            <a:pPr marL="0" lvl="0" indent="0">
              <a:buNone/>
            </a:pPr>
            <a:r>
              <a:rPr lang="en-US" dirty="0"/>
              <a:t>Understanding how temperature affects the rate of osmotic water loss is important for food preservation, since preservation methods such as salting or sugaring rely on intact, functioning cell membranes to draw water out of food tissue and microbial cells in a controlled way.</a:t>
            </a:r>
          </a:p>
          <a:p>
            <a:pPr lvl="0"/>
            <a:r>
              <a:rPr lang="en-US" dirty="0"/>
              <a:t>Diagrams - illustrate the science</a:t>
            </a:r>
          </a:p>
          <a:p>
            <a:pPr lvl="0"/>
            <a:r>
              <a:rPr lang="en-US" dirty="0"/>
              <a:t>References - support your explanation</a:t>
            </a:r>
          </a:p>
          <a:p>
            <a:pPr lvl="0"/>
            <a:r>
              <a:rPr lang="en-US" dirty="0" err="1"/>
              <a:t>Analyse</a:t>
            </a:r>
            <a:r>
              <a:rPr lang="en-US" dirty="0"/>
              <a:t> at least four secondary sources and justify their inclusion. </a:t>
            </a:r>
          </a:p>
          <a:p>
            <a:pPr lvl="0"/>
            <a:r>
              <a:rPr lang="en-US" dirty="0"/>
              <a:t>Should lead logically into the research question</a:t>
            </a:r>
          </a:p>
          <a:p>
            <a:endParaRPr lang="en-US" dirty="0"/>
          </a:p>
        </p:txBody>
      </p:sp>
    </p:spTree>
    <p:extLst>
      <p:ext uri="{BB962C8B-B14F-4D97-AF65-F5344CB8AC3E}">
        <p14:creationId xmlns:p14="http://schemas.microsoft.com/office/powerpoint/2010/main" val="1840892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EAD1D-9887-7DF0-B321-B2C245992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AD045-E262-2D05-BCFC-152C7CB76835}"/>
              </a:ext>
            </a:extLst>
          </p:cNvPr>
          <p:cNvSpPr>
            <a:spLocks noGrp="1"/>
          </p:cNvSpPr>
          <p:nvPr>
            <p:ph type="title"/>
          </p:nvPr>
        </p:nvSpPr>
        <p:spPr/>
        <p:txBody>
          <a:bodyPr>
            <a:normAutofit fontScale="90000"/>
          </a:bodyPr>
          <a:lstStyle/>
          <a:p>
            <a:pPr algn="ctr"/>
            <a:br>
              <a:rPr lang="en-IE" b="1" u="sng" dirty="0">
                <a:solidFill>
                  <a:schemeClr val="accent1"/>
                </a:solidFill>
              </a:rPr>
            </a:br>
            <a:br>
              <a:rPr lang="en-IE" b="1" u="sng" dirty="0">
                <a:solidFill>
                  <a:schemeClr val="accent1"/>
                </a:solidFill>
              </a:rPr>
            </a:br>
            <a:r>
              <a:rPr lang="en-IE" b="1" u="sng" dirty="0">
                <a:solidFill>
                  <a:schemeClr val="accent1"/>
                </a:solidFill>
              </a:rPr>
              <a:t>Part A - Main heading - Background Research</a:t>
            </a:r>
            <a:br>
              <a:rPr lang="en-IE" dirty="0">
                <a:solidFill>
                  <a:schemeClr val="accent1"/>
                </a:solidFill>
              </a:rPr>
            </a:br>
            <a:endParaRPr lang="en-US" dirty="0">
              <a:solidFill>
                <a:schemeClr val="accent1"/>
              </a:solidFill>
            </a:endParaRPr>
          </a:p>
        </p:txBody>
      </p:sp>
      <p:sp>
        <p:nvSpPr>
          <p:cNvPr id="4" name="Content Placeholder 3">
            <a:extLst>
              <a:ext uri="{FF2B5EF4-FFF2-40B4-BE49-F238E27FC236}">
                <a16:creationId xmlns:a16="http://schemas.microsoft.com/office/drawing/2014/main" id="{48DB9605-B718-B06E-6F69-F3DADD70ABCB}"/>
              </a:ext>
            </a:extLst>
          </p:cNvPr>
          <p:cNvSpPr>
            <a:spLocks noGrp="1"/>
          </p:cNvSpPr>
          <p:nvPr>
            <p:ph idx="1"/>
          </p:nvPr>
        </p:nvSpPr>
        <p:spPr>
          <a:xfrm>
            <a:off x="838200" y="1825625"/>
            <a:ext cx="10515600" cy="4667250"/>
          </a:xfrm>
        </p:spPr>
        <p:txBody>
          <a:bodyPr>
            <a:normAutofit fontScale="77500" lnSpcReduction="20000"/>
          </a:bodyPr>
          <a:lstStyle/>
          <a:p>
            <a:pPr marL="0" lvl="0" indent="0">
              <a:buNone/>
            </a:pPr>
            <a:r>
              <a:rPr lang="en-US" sz="2200" b="1" dirty="0"/>
              <a:t>Remember:</a:t>
            </a:r>
          </a:p>
          <a:p>
            <a:r>
              <a:rPr lang="en-US" sz="2200" b="1" dirty="0"/>
              <a:t>Get the attention of the examiner. </a:t>
            </a:r>
            <a:r>
              <a:rPr lang="en-US" sz="2200" dirty="0"/>
              <a:t>Make them excited about reading ahead.</a:t>
            </a:r>
          </a:p>
          <a:p>
            <a:r>
              <a:rPr lang="en-US" sz="2200" b="1" dirty="0"/>
              <a:t>Present it logically </a:t>
            </a:r>
            <a:r>
              <a:rPr lang="en-US" sz="2200" dirty="0"/>
              <a:t>– there needs to be an order to the information. You don’t just copy and paste information from a website. Write in your own words.</a:t>
            </a:r>
          </a:p>
          <a:p>
            <a:r>
              <a:rPr lang="en-US" sz="2200" b="1" dirty="0"/>
              <a:t>Good background research explains:</a:t>
            </a:r>
          </a:p>
          <a:p>
            <a:pPr lvl="1"/>
            <a:r>
              <a:rPr lang="en-US" sz="2200" dirty="0"/>
              <a:t>How your research helped you create your research question</a:t>
            </a:r>
          </a:p>
          <a:p>
            <a:pPr lvl="1"/>
            <a:r>
              <a:rPr lang="en-US" sz="2200" dirty="0"/>
              <a:t>How your research helped you design your hypothesis </a:t>
            </a:r>
          </a:p>
          <a:p>
            <a:pPr lvl="1"/>
            <a:r>
              <a:rPr lang="en-US" sz="2200" dirty="0"/>
              <a:t>How your research helped you design your method / equipment</a:t>
            </a:r>
          </a:p>
          <a:p>
            <a:pPr lvl="1"/>
            <a:r>
              <a:rPr lang="en-US" sz="2200" dirty="0"/>
              <a:t>Why you chose certain variables</a:t>
            </a:r>
          </a:p>
          <a:p>
            <a:pPr marL="457200" lvl="1" indent="0">
              <a:buNone/>
            </a:pPr>
            <a:endParaRPr lang="en-US" sz="2200" dirty="0"/>
          </a:p>
          <a:p>
            <a:r>
              <a:rPr lang="en-US" sz="2200" b="1" dirty="0"/>
              <a:t>Try to incorporate the three cross-cutting themes (Health, sustainability and technology) in the background research. </a:t>
            </a:r>
            <a:r>
              <a:rPr lang="en-US" sz="2200" dirty="0"/>
              <a:t>A few strong sentences linking these themes to your investigation is important. </a:t>
            </a:r>
          </a:p>
          <a:p>
            <a:endParaRPr lang="en-US" sz="2200" dirty="0"/>
          </a:p>
          <a:p>
            <a:r>
              <a:rPr lang="en-US" sz="2200" b="1" dirty="0"/>
              <a:t>Important to evaluate your secondary data for your background research. </a:t>
            </a:r>
          </a:p>
          <a:p>
            <a:pPr lvl="1"/>
            <a:r>
              <a:rPr lang="en-US" sz="2200" dirty="0"/>
              <a:t>Have at least four/five background sources that you are going to use. Explain how this backs up your argument or how it is of relevance to the experiment. Compare or link ideas from different sources</a:t>
            </a:r>
          </a:p>
          <a:p>
            <a:pPr lvl="1"/>
            <a:r>
              <a:rPr lang="en-US" sz="2200" b="1" dirty="0"/>
              <a:t>Don't over-rely on a single source. </a:t>
            </a:r>
            <a:r>
              <a:rPr lang="en-US" sz="2200" dirty="0"/>
              <a:t>Use multiple credible sources (textbooks, educational websites like BBC Bitesize, peer-reviewed journals) to support your background research thoroughly.</a:t>
            </a:r>
          </a:p>
          <a:p>
            <a:endParaRPr lang="en-US" dirty="0"/>
          </a:p>
        </p:txBody>
      </p:sp>
    </p:spTree>
    <p:extLst>
      <p:ext uri="{BB962C8B-B14F-4D97-AF65-F5344CB8AC3E}">
        <p14:creationId xmlns:p14="http://schemas.microsoft.com/office/powerpoint/2010/main" val="4239844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4BC4-2E4D-C46C-37BB-DFF4FA3447E7}"/>
              </a:ext>
            </a:extLst>
          </p:cNvPr>
          <p:cNvSpPr>
            <a:spLocks noGrp="1"/>
          </p:cNvSpPr>
          <p:nvPr>
            <p:ph type="title"/>
          </p:nvPr>
        </p:nvSpPr>
        <p:spPr/>
        <p:txBody>
          <a:bodyPr>
            <a:normAutofit/>
          </a:bodyPr>
          <a:lstStyle/>
          <a:p>
            <a:pPr algn="ctr"/>
            <a:br>
              <a:rPr lang="en-IE" sz="4000" b="1" u="sng" dirty="0">
                <a:solidFill>
                  <a:schemeClr val="accent1"/>
                </a:solidFill>
              </a:rPr>
            </a:br>
            <a:r>
              <a:rPr lang="en-IE" sz="4000" b="1" u="sng" dirty="0">
                <a:solidFill>
                  <a:schemeClr val="accent1"/>
                </a:solidFill>
              </a:rPr>
              <a:t>Part A  -Main heading - Background Research</a:t>
            </a:r>
            <a:endParaRPr lang="en-US" sz="4000" dirty="0">
              <a:solidFill>
                <a:schemeClr val="accent1"/>
              </a:solidFill>
            </a:endParaRPr>
          </a:p>
        </p:txBody>
      </p:sp>
      <p:sp>
        <p:nvSpPr>
          <p:cNvPr id="3" name="Content Placeholder 2">
            <a:extLst>
              <a:ext uri="{FF2B5EF4-FFF2-40B4-BE49-F238E27FC236}">
                <a16:creationId xmlns:a16="http://schemas.microsoft.com/office/drawing/2014/main" id="{AF66C555-D53F-5FBB-FF12-98D77BBAB0AE}"/>
              </a:ext>
            </a:extLst>
          </p:cNvPr>
          <p:cNvSpPr>
            <a:spLocks noGrp="1"/>
          </p:cNvSpPr>
          <p:nvPr>
            <p:ph idx="1"/>
          </p:nvPr>
        </p:nvSpPr>
        <p:spPr/>
        <p:txBody>
          <a:bodyPr>
            <a:normAutofit fontScale="70000" lnSpcReduction="20000"/>
          </a:bodyPr>
          <a:lstStyle/>
          <a:p>
            <a:r>
              <a:rPr lang="en-US" dirty="0"/>
              <a:t>Background research should mostly be your own explanation of the science. Quotes should be used only when:</a:t>
            </a:r>
          </a:p>
          <a:p>
            <a:pPr lvl="1"/>
            <a:r>
              <a:rPr lang="en-US" dirty="0"/>
              <a:t>The wording is important</a:t>
            </a:r>
          </a:p>
          <a:p>
            <a:pPr lvl="1"/>
            <a:r>
              <a:rPr lang="en-US" dirty="0"/>
              <a:t>You want to show a precise definition</a:t>
            </a:r>
          </a:p>
          <a:p>
            <a:pPr marL="457200" lvl="1" indent="0">
              <a:buNone/>
            </a:pPr>
            <a:endParaRPr lang="en-US" dirty="0"/>
          </a:p>
          <a:p>
            <a:pPr marL="0" indent="0">
              <a:buNone/>
            </a:pPr>
            <a:r>
              <a:rPr lang="en-US" dirty="0"/>
              <a:t>Otherwise, paraphrase the information in your own words.</a:t>
            </a:r>
          </a:p>
          <a:p>
            <a:r>
              <a:rPr lang="en-US" b="1" dirty="0"/>
              <a:t>Avoid copying text directly </a:t>
            </a:r>
            <a:r>
              <a:rPr lang="en-US" dirty="0"/>
              <a:t>wherever possible — paraphrase and explain in your own words instead.</a:t>
            </a:r>
          </a:p>
          <a:p>
            <a:endParaRPr lang="en-IE" b="1" dirty="0"/>
          </a:p>
          <a:p>
            <a:r>
              <a:rPr lang="en-IE" b="1" dirty="0"/>
              <a:t>Use reliable and credible sources</a:t>
            </a:r>
            <a:endParaRPr lang="en-IE" dirty="0"/>
          </a:p>
          <a:p>
            <a:pPr lvl="2"/>
            <a:r>
              <a:rPr lang="en-IE" dirty="0"/>
              <a:t>Textbooks</a:t>
            </a:r>
            <a:endParaRPr lang="en-IE" sz="2400" dirty="0"/>
          </a:p>
          <a:p>
            <a:pPr lvl="2"/>
            <a:r>
              <a:rPr lang="en-IE" dirty="0"/>
              <a:t>Scientific journals</a:t>
            </a:r>
            <a:endParaRPr lang="en-IE" sz="2400" dirty="0"/>
          </a:p>
          <a:p>
            <a:pPr lvl="2"/>
            <a:r>
              <a:rPr lang="en-IE" dirty="0"/>
              <a:t>Newspaper articles</a:t>
            </a:r>
            <a:endParaRPr lang="en-IE" sz="2400" dirty="0"/>
          </a:p>
          <a:p>
            <a:pPr lvl="2"/>
            <a:r>
              <a:rPr lang="en-IE" dirty="0"/>
              <a:t>Discussions with food scientists (or quality control technicians)</a:t>
            </a:r>
            <a:endParaRPr lang="en-IE" sz="2400" dirty="0"/>
          </a:p>
          <a:p>
            <a:pPr lvl="2"/>
            <a:r>
              <a:rPr lang="en-IE" dirty="0"/>
              <a:t>TV programmes such as Jimmy’s Food Factory (BBC), Food Unwrapped (Channel 4), Science on the Ground – Food Preservation (BBC) and The History of Food (Apple TV)</a:t>
            </a:r>
          </a:p>
        </p:txBody>
      </p:sp>
    </p:spTree>
    <p:extLst>
      <p:ext uri="{BB962C8B-B14F-4D97-AF65-F5344CB8AC3E}">
        <p14:creationId xmlns:p14="http://schemas.microsoft.com/office/powerpoint/2010/main" val="2411402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29B6-715B-0D96-C838-10307D10869F}"/>
              </a:ext>
            </a:extLst>
          </p:cNvPr>
          <p:cNvSpPr>
            <a:spLocks noGrp="1"/>
          </p:cNvSpPr>
          <p:nvPr>
            <p:ph type="title"/>
          </p:nvPr>
        </p:nvSpPr>
        <p:spPr/>
        <p:txBody>
          <a:bodyPr>
            <a:normAutofit/>
          </a:bodyPr>
          <a:lstStyle/>
          <a:p>
            <a:br>
              <a:rPr lang="en-IE" sz="4000" b="1" u="sng" dirty="0">
                <a:solidFill>
                  <a:schemeClr val="accent1"/>
                </a:solidFill>
              </a:rPr>
            </a:br>
            <a:r>
              <a:rPr lang="en-IE" sz="4000" b="1" u="sng" dirty="0">
                <a:solidFill>
                  <a:schemeClr val="accent1"/>
                </a:solidFill>
              </a:rPr>
              <a:t>Part A - Main heading - Background Research</a:t>
            </a:r>
            <a:endParaRPr lang="en-US" sz="4000" dirty="0">
              <a:solidFill>
                <a:schemeClr val="accent1"/>
              </a:solidFill>
            </a:endParaRPr>
          </a:p>
        </p:txBody>
      </p:sp>
      <p:sp>
        <p:nvSpPr>
          <p:cNvPr id="3" name="Content Placeholder 2">
            <a:extLst>
              <a:ext uri="{FF2B5EF4-FFF2-40B4-BE49-F238E27FC236}">
                <a16:creationId xmlns:a16="http://schemas.microsoft.com/office/drawing/2014/main" id="{EF3559CD-5702-34B0-4671-D131B65F257B}"/>
              </a:ext>
            </a:extLst>
          </p:cNvPr>
          <p:cNvSpPr>
            <a:spLocks noGrp="1"/>
          </p:cNvSpPr>
          <p:nvPr>
            <p:ph idx="1"/>
          </p:nvPr>
        </p:nvSpPr>
        <p:spPr>
          <a:xfrm>
            <a:off x="838200" y="1825625"/>
            <a:ext cx="10515600" cy="4667250"/>
          </a:xfrm>
        </p:spPr>
        <p:txBody>
          <a:bodyPr>
            <a:normAutofit/>
          </a:bodyPr>
          <a:lstStyle/>
          <a:p>
            <a:pPr marL="0" indent="0">
              <a:buNone/>
            </a:pPr>
            <a:r>
              <a:rPr lang="en-US" sz="1700" b="1" dirty="0"/>
              <a:t>Phrases to introduce background information</a:t>
            </a:r>
          </a:p>
          <a:p>
            <a:r>
              <a:rPr lang="en-US" sz="1700" dirty="0"/>
              <a:t>Relate research to research question and theme (how does my project relate to the brief). </a:t>
            </a:r>
          </a:p>
          <a:p>
            <a:pPr marL="0" indent="0">
              <a:buNone/>
            </a:pPr>
            <a:endParaRPr lang="en-US" sz="1700" dirty="0"/>
          </a:p>
          <a:p>
            <a:r>
              <a:rPr lang="en-US" sz="1700" dirty="0"/>
              <a:t>Phrases to show connections</a:t>
            </a:r>
          </a:p>
          <a:p>
            <a:pPr lvl="1"/>
            <a:r>
              <a:rPr lang="en-US" sz="1700" dirty="0"/>
              <a:t>This leads to the question of…</a:t>
            </a:r>
          </a:p>
          <a:p>
            <a:pPr lvl="1"/>
            <a:r>
              <a:rPr lang="en-US" sz="1700" dirty="0"/>
              <a:t>This suggests that…</a:t>
            </a:r>
          </a:p>
          <a:p>
            <a:pPr lvl="1"/>
            <a:r>
              <a:rPr lang="en-US" sz="1700" dirty="0"/>
              <a:t>In relation to this study…</a:t>
            </a:r>
          </a:p>
          <a:p>
            <a:endParaRPr lang="en-US" sz="1700" dirty="0"/>
          </a:p>
          <a:p>
            <a:pPr marL="0" indent="0">
              <a:buNone/>
            </a:pPr>
            <a:r>
              <a:rPr lang="en-IE" sz="1700" b="1" dirty="0"/>
              <a:t>Phrases to refer to scientific research</a:t>
            </a:r>
            <a:endParaRPr lang="en-IE" sz="1700" dirty="0"/>
          </a:p>
          <a:p>
            <a:pPr lvl="2"/>
            <a:r>
              <a:rPr lang="en-US" sz="1700" dirty="0"/>
              <a:t>According to [Author] (Year)</a:t>
            </a:r>
          </a:p>
          <a:p>
            <a:pPr lvl="2"/>
            <a:r>
              <a:rPr lang="en-US" sz="1700" dirty="0"/>
              <a:t>Research conducted by… indicates that…</a:t>
            </a:r>
          </a:p>
          <a:p>
            <a:pPr lvl="2"/>
            <a:r>
              <a:rPr lang="en-US" sz="1700" dirty="0"/>
              <a:t>Studies have demonstrated that…</a:t>
            </a:r>
          </a:p>
          <a:p>
            <a:pPr lvl="2"/>
            <a:r>
              <a:rPr lang="en-US" sz="1700" dirty="0"/>
              <a:t>Previous studies have shown… </a:t>
            </a:r>
          </a:p>
          <a:p>
            <a:endParaRPr lang="en-US" dirty="0"/>
          </a:p>
        </p:txBody>
      </p:sp>
    </p:spTree>
    <p:extLst>
      <p:ext uri="{BB962C8B-B14F-4D97-AF65-F5344CB8AC3E}">
        <p14:creationId xmlns:p14="http://schemas.microsoft.com/office/powerpoint/2010/main" val="3506091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E5772-C789-4878-9E02-667D759C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E370B-927F-F4D8-108B-00B956AB5EDC}"/>
              </a:ext>
            </a:extLst>
          </p:cNvPr>
          <p:cNvSpPr>
            <a:spLocks noGrp="1"/>
          </p:cNvSpPr>
          <p:nvPr>
            <p:ph type="title"/>
          </p:nvPr>
        </p:nvSpPr>
        <p:spPr/>
        <p:txBody>
          <a:bodyPr>
            <a:normAutofit/>
          </a:bodyPr>
          <a:lstStyle/>
          <a:p>
            <a:br>
              <a:rPr lang="en-IE" sz="4000" b="1" u="sng" dirty="0">
                <a:solidFill>
                  <a:schemeClr val="accent1"/>
                </a:solidFill>
              </a:rPr>
            </a:br>
            <a:r>
              <a:rPr lang="en-IE" sz="4000" b="1" u="sng" dirty="0">
                <a:solidFill>
                  <a:schemeClr val="accent1"/>
                </a:solidFill>
              </a:rPr>
              <a:t>Part A - Main heading - Background Research</a:t>
            </a:r>
            <a:endParaRPr lang="en-US" sz="4000" dirty="0">
              <a:solidFill>
                <a:schemeClr val="accent1"/>
              </a:solidFill>
            </a:endParaRPr>
          </a:p>
        </p:txBody>
      </p:sp>
      <p:sp>
        <p:nvSpPr>
          <p:cNvPr id="3" name="Content Placeholder 2">
            <a:extLst>
              <a:ext uri="{FF2B5EF4-FFF2-40B4-BE49-F238E27FC236}">
                <a16:creationId xmlns:a16="http://schemas.microsoft.com/office/drawing/2014/main" id="{DDC20FB9-9356-F5C8-B78D-ECAC8F38157A}"/>
              </a:ext>
            </a:extLst>
          </p:cNvPr>
          <p:cNvSpPr>
            <a:spLocks noGrp="1"/>
          </p:cNvSpPr>
          <p:nvPr>
            <p:ph idx="1"/>
          </p:nvPr>
        </p:nvSpPr>
        <p:spPr>
          <a:xfrm>
            <a:off x="838200" y="1825625"/>
            <a:ext cx="10515600" cy="4667250"/>
          </a:xfrm>
        </p:spPr>
        <p:txBody>
          <a:bodyPr>
            <a:normAutofit fontScale="92500" lnSpcReduction="10000"/>
          </a:bodyPr>
          <a:lstStyle/>
          <a:p>
            <a:pPr marL="0" indent="0">
              <a:buNone/>
            </a:pPr>
            <a:r>
              <a:rPr lang="en-IE" b="1" dirty="0"/>
              <a:t>Phrases to highlight research gaps</a:t>
            </a:r>
          </a:p>
          <a:p>
            <a:pPr marL="0" indent="0">
              <a:buNone/>
            </a:pPr>
            <a:r>
              <a:rPr lang="en-IE" dirty="0"/>
              <a:t>If you want to show why your investigation matters, you can use:</a:t>
            </a:r>
            <a:endParaRPr lang="en-IE" sz="3200" dirty="0"/>
          </a:p>
          <a:p>
            <a:pPr lvl="2"/>
            <a:r>
              <a:rPr lang="en-IE" dirty="0"/>
              <a:t>Despite extensive research…</a:t>
            </a:r>
            <a:endParaRPr lang="en-IE" sz="2400" dirty="0"/>
          </a:p>
          <a:p>
            <a:pPr lvl="2"/>
            <a:r>
              <a:rPr lang="en-IE" dirty="0"/>
              <a:t>However, previous studies have not…</a:t>
            </a:r>
            <a:endParaRPr lang="en-IE" sz="2400" dirty="0"/>
          </a:p>
          <a:p>
            <a:pPr lvl="2"/>
            <a:r>
              <a:rPr lang="en-IE" dirty="0"/>
              <a:t>There is limited research on…</a:t>
            </a:r>
            <a:endParaRPr lang="en-IE" sz="2400" dirty="0"/>
          </a:p>
          <a:p>
            <a:pPr lvl="2"/>
            <a:r>
              <a:rPr lang="en-IE" dirty="0"/>
              <a:t>This study aims to address…</a:t>
            </a:r>
            <a:endParaRPr lang="en-IE" sz="2400" dirty="0"/>
          </a:p>
          <a:p>
            <a:pPr lvl="2"/>
            <a:r>
              <a:rPr lang="en-IE" dirty="0"/>
              <a:t>This research aims to determine…</a:t>
            </a:r>
            <a:endParaRPr lang="en-IE" sz="2400" dirty="0"/>
          </a:p>
          <a:p>
            <a:endParaRPr lang="en-US" dirty="0"/>
          </a:p>
          <a:p>
            <a:pPr marL="0" indent="0">
              <a:buNone/>
            </a:pPr>
            <a:r>
              <a:rPr lang="en-IE" b="1" dirty="0"/>
              <a:t>Remember for background research: </a:t>
            </a:r>
            <a:endParaRPr lang="en-IE" dirty="0"/>
          </a:p>
          <a:p>
            <a:pPr lvl="2"/>
            <a:r>
              <a:rPr lang="en-IE" dirty="0"/>
              <a:t>Do not include unnecessary information. Every section should help explain your investigation. </a:t>
            </a:r>
          </a:p>
          <a:p>
            <a:pPr lvl="2"/>
            <a:endParaRPr lang="en-IE" sz="2400" dirty="0"/>
          </a:p>
          <a:p>
            <a:pPr lvl="2"/>
            <a:r>
              <a:rPr lang="en-IE" dirty="0"/>
              <a:t>When finding and using useful resources make sure to evaluate these sources in your background research. </a:t>
            </a:r>
            <a:endParaRPr lang="en-IE" sz="2400" dirty="0"/>
          </a:p>
          <a:p>
            <a:endParaRPr lang="en-US" dirty="0"/>
          </a:p>
        </p:txBody>
      </p:sp>
    </p:spTree>
    <p:extLst>
      <p:ext uri="{BB962C8B-B14F-4D97-AF65-F5344CB8AC3E}">
        <p14:creationId xmlns:p14="http://schemas.microsoft.com/office/powerpoint/2010/main" val="3004882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9DE0-3C03-EA6A-8334-0E0942BB5B4A}"/>
              </a:ext>
            </a:extLst>
          </p:cNvPr>
          <p:cNvSpPr>
            <a:spLocks noGrp="1"/>
          </p:cNvSpPr>
          <p:nvPr>
            <p:ph type="title"/>
          </p:nvPr>
        </p:nvSpPr>
        <p:spPr/>
        <p:txBody>
          <a:bodyPr/>
          <a:lstStyle/>
          <a:p>
            <a:pPr algn="ctr"/>
            <a:br>
              <a:rPr lang="en-IE" b="1" dirty="0">
                <a:solidFill>
                  <a:schemeClr val="accent1"/>
                </a:solidFill>
              </a:rPr>
            </a:br>
            <a:r>
              <a:rPr lang="en-IE" b="1" dirty="0">
                <a:solidFill>
                  <a:schemeClr val="accent1"/>
                </a:solidFill>
              </a:rPr>
              <a:t>Suggestions for research:</a:t>
            </a:r>
            <a:endParaRPr lang="en-US" dirty="0">
              <a:solidFill>
                <a:schemeClr val="accent1"/>
              </a:solidFill>
            </a:endParaRPr>
          </a:p>
        </p:txBody>
      </p:sp>
      <p:sp>
        <p:nvSpPr>
          <p:cNvPr id="3" name="Content Placeholder 2">
            <a:extLst>
              <a:ext uri="{FF2B5EF4-FFF2-40B4-BE49-F238E27FC236}">
                <a16:creationId xmlns:a16="http://schemas.microsoft.com/office/drawing/2014/main" id="{93DE144E-52EC-6E9C-633F-D473676B0DCF}"/>
              </a:ext>
            </a:extLst>
          </p:cNvPr>
          <p:cNvSpPr>
            <a:spLocks noGrp="1"/>
          </p:cNvSpPr>
          <p:nvPr>
            <p:ph idx="1"/>
          </p:nvPr>
        </p:nvSpPr>
        <p:spPr/>
        <p:txBody>
          <a:bodyPr/>
          <a:lstStyle/>
          <a:p>
            <a:r>
              <a:rPr lang="en-IE" dirty="0"/>
              <a:t>BBC Bitesize</a:t>
            </a:r>
          </a:p>
          <a:p>
            <a:r>
              <a:rPr lang="en-IE" dirty="0"/>
              <a:t>Royal Society of Biology</a:t>
            </a:r>
          </a:p>
          <a:p>
            <a:r>
              <a:rPr lang="en-IE" dirty="0"/>
              <a:t>World Health Organisation</a:t>
            </a:r>
          </a:p>
          <a:p>
            <a:r>
              <a:rPr lang="en-IE" dirty="0"/>
              <a:t>National Institutes of Health </a:t>
            </a:r>
          </a:p>
          <a:p>
            <a:r>
              <a:rPr lang="en-IE" dirty="0"/>
              <a:t>Khan Academy</a:t>
            </a:r>
          </a:p>
          <a:p>
            <a:r>
              <a:rPr lang="en-IE" dirty="0"/>
              <a:t>PLOS</a:t>
            </a:r>
          </a:p>
          <a:p>
            <a:r>
              <a:rPr lang="en-IE" dirty="0"/>
              <a:t>American Chemical Society</a:t>
            </a:r>
          </a:p>
          <a:p>
            <a:endParaRPr lang="en-US" dirty="0"/>
          </a:p>
        </p:txBody>
      </p:sp>
    </p:spTree>
    <p:extLst>
      <p:ext uri="{BB962C8B-B14F-4D97-AF65-F5344CB8AC3E}">
        <p14:creationId xmlns:p14="http://schemas.microsoft.com/office/powerpoint/2010/main" val="2019088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80057-AF42-2DBB-DC2C-11EBCA81C45D}"/>
              </a:ext>
            </a:extLst>
          </p:cNvPr>
          <p:cNvSpPr>
            <a:spLocks noGrp="1"/>
          </p:cNvSpPr>
          <p:nvPr>
            <p:ph type="title"/>
          </p:nvPr>
        </p:nvSpPr>
        <p:spPr>
          <a:xfrm>
            <a:off x="838200" y="955431"/>
            <a:ext cx="10515600" cy="735257"/>
          </a:xfrm>
        </p:spPr>
        <p:txBody>
          <a:bodyPr/>
          <a:lstStyle/>
          <a:p>
            <a:pPr algn="ctr"/>
            <a:r>
              <a:rPr lang="en-US" b="1" dirty="0">
                <a:solidFill>
                  <a:schemeClr val="accent1"/>
                </a:solidFill>
              </a:rPr>
              <a:t>Some examples of Scientific Articles:</a:t>
            </a:r>
            <a:endParaRPr lang="en-US" dirty="0">
              <a:solidFill>
                <a:schemeClr val="accent1"/>
              </a:solidFill>
            </a:endParaRPr>
          </a:p>
        </p:txBody>
      </p:sp>
      <p:sp>
        <p:nvSpPr>
          <p:cNvPr id="3" name="Content Placeholder 2">
            <a:extLst>
              <a:ext uri="{FF2B5EF4-FFF2-40B4-BE49-F238E27FC236}">
                <a16:creationId xmlns:a16="http://schemas.microsoft.com/office/drawing/2014/main" id="{EDF5AED1-F41A-F06A-A108-622265561419}"/>
              </a:ext>
            </a:extLst>
          </p:cNvPr>
          <p:cNvSpPr>
            <a:spLocks noGrp="1"/>
          </p:cNvSpPr>
          <p:nvPr>
            <p:ph idx="1"/>
          </p:nvPr>
        </p:nvSpPr>
        <p:spPr/>
        <p:txBody>
          <a:bodyPr>
            <a:normAutofit fontScale="47500" lnSpcReduction="20000"/>
          </a:bodyPr>
          <a:lstStyle/>
          <a:p>
            <a:pPr marL="0" indent="0">
              <a:buNone/>
            </a:pPr>
            <a:r>
              <a:rPr lang="en-IE" b="1" dirty="0"/>
              <a:t>Exploring osmotic dehydration for food preservation</a:t>
            </a:r>
            <a:r>
              <a:rPr lang="en-IE" dirty="0"/>
              <a:t>: Methods, Modelling, and Modern Applications.</a:t>
            </a:r>
            <a:r>
              <a:rPr lang="en-US" dirty="0"/>
              <a:t> </a:t>
            </a:r>
          </a:p>
          <a:p>
            <a:pPr marL="0" indent="0">
              <a:buNone/>
            </a:pPr>
            <a:r>
              <a:rPr lang="en-US" b="1" dirty="0"/>
              <a:t>Advanced osmotic dehydration techniques </a:t>
            </a:r>
            <a:r>
              <a:rPr lang="en-US" dirty="0"/>
              <a:t>combined with emerging drying methods for sustainable food production.</a:t>
            </a:r>
          </a:p>
          <a:p>
            <a:pPr marL="0" indent="0">
              <a:buNone/>
            </a:pPr>
            <a:r>
              <a:rPr lang="en-US" b="1" dirty="0"/>
              <a:t>Explains how osmosis draws water out of food </a:t>
            </a:r>
            <a:r>
              <a:rPr lang="en-US" dirty="0"/>
              <a:t>in hypertonic solutions like sugar or salt, reducing moisture and helping preserve foods. </a:t>
            </a:r>
            <a:br>
              <a:rPr lang="en-US" dirty="0"/>
            </a:br>
            <a:endParaRPr lang="en-US" dirty="0"/>
          </a:p>
          <a:p>
            <a:pPr marL="0" indent="0">
              <a:buNone/>
            </a:pPr>
            <a:r>
              <a:rPr lang="en-US" b="1" dirty="0"/>
              <a:t>Osmotic dehydration </a:t>
            </a:r>
            <a:r>
              <a:rPr lang="en-US" dirty="0"/>
              <a:t>- A clear overview of the process, how water moves out of food and what solutes are used (e.g., salt, sugar), with practical examples. </a:t>
            </a:r>
            <a:br>
              <a:rPr lang="en-US" dirty="0"/>
            </a:br>
            <a:endParaRPr lang="en-US" dirty="0"/>
          </a:p>
          <a:p>
            <a:pPr marL="0" indent="0">
              <a:buNone/>
            </a:pPr>
            <a:r>
              <a:rPr lang="en-US" b="1" dirty="0"/>
              <a:t>OD fruits – Process description (ITM International Ltd)</a:t>
            </a:r>
            <a:br>
              <a:rPr lang="en-US" b="1" dirty="0"/>
            </a:br>
            <a:r>
              <a:rPr lang="en-US" dirty="0"/>
              <a:t>An applied industry webpage detailing osmotic dehydration of fruits and vegetables, explaining preservation benefits and how quality is retained. </a:t>
            </a:r>
            <a:br>
              <a:rPr lang="en-US" dirty="0"/>
            </a:br>
            <a:endParaRPr lang="en-US" dirty="0"/>
          </a:p>
          <a:p>
            <a:pPr marL="0" indent="0">
              <a:buNone/>
            </a:pPr>
            <a:r>
              <a:rPr lang="en-US" b="1" dirty="0"/>
              <a:t>Osmotic dehydration process for preservation of fruits and vegetables – Journal of food research</a:t>
            </a:r>
            <a:br>
              <a:rPr lang="en-US" dirty="0"/>
            </a:br>
            <a:r>
              <a:rPr lang="en-US" dirty="0"/>
              <a:t>A scientific article explaining the process and advantages of osmotic dehydration in preserving fruit and veg, with more context on mechanisms and benefits. </a:t>
            </a:r>
            <a:br>
              <a:rPr lang="en-US" dirty="0"/>
            </a:br>
            <a:r>
              <a:rPr lang="en-US" dirty="0">
                <a:hlinkClick r:id="rId2"/>
              </a:rPr>
              <a:t>https://ccsenet.org/journal/index.php/jfr/article/view/16751</a:t>
            </a:r>
            <a:endParaRPr lang="en-US" dirty="0"/>
          </a:p>
          <a:p>
            <a:pPr marL="0" indent="0">
              <a:buNone/>
            </a:pPr>
            <a:r>
              <a:rPr lang="en-US" dirty="0"/>
              <a:t> </a:t>
            </a:r>
          </a:p>
          <a:p>
            <a:pPr marL="0" indent="0">
              <a:buNone/>
            </a:pPr>
            <a:r>
              <a:rPr lang="en-US" b="1" dirty="0"/>
              <a:t>“Obsessed with: pickles – why it’s crunch time on London’s culinary scene” </a:t>
            </a:r>
            <a:r>
              <a:rPr lang="en-US" dirty="0"/>
              <a:t>— Explores the cultural and historical significance of pickling — a preservation method — and why it is gaining popularity. </a:t>
            </a:r>
            <a:r>
              <a:rPr lang="en-US" dirty="0">
                <a:hlinkClick r:id="rId3"/>
              </a:rPr>
              <a:t>Obsessed with: pickles – Financial Times</a:t>
            </a:r>
            <a:endParaRPr lang="en-US" dirty="0"/>
          </a:p>
          <a:p>
            <a:pPr marL="0" indent="0">
              <a:buNone/>
            </a:pPr>
            <a:r>
              <a:rPr lang="en-US" dirty="0"/>
              <a:t> </a:t>
            </a:r>
          </a:p>
          <a:p>
            <a:pPr marL="0" indent="0">
              <a:buNone/>
            </a:pPr>
            <a:r>
              <a:rPr lang="en-US" b="1" dirty="0"/>
              <a:t>“Save on food with traditional preservation techniques” </a:t>
            </a:r>
            <a:r>
              <a:rPr lang="en-US" dirty="0"/>
              <a:t>— Discusses why traditional preservation techniques (like drying, salting, pickling) are useful for reducing spoilage and food waste. </a:t>
            </a:r>
            <a:r>
              <a:rPr lang="en-US" dirty="0">
                <a:hlinkClick r:id="rId4"/>
              </a:rPr>
              <a:t>Save on food with traditional preservation techniques – Yahoo Lifestyle</a:t>
            </a:r>
            <a:endParaRPr lang="en-US" dirty="0"/>
          </a:p>
          <a:p>
            <a:pPr marL="0" indent="0">
              <a:buNone/>
            </a:pPr>
            <a:endParaRPr lang="en-IE" dirty="0"/>
          </a:p>
        </p:txBody>
      </p:sp>
    </p:spTree>
    <p:extLst>
      <p:ext uri="{BB962C8B-B14F-4D97-AF65-F5344CB8AC3E}">
        <p14:creationId xmlns:p14="http://schemas.microsoft.com/office/powerpoint/2010/main" val="1189485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CC89-CEA9-2D5F-252F-469768B7A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356E3-8183-EB4D-3BBF-072326CD3E7C}"/>
              </a:ext>
            </a:extLst>
          </p:cNvPr>
          <p:cNvSpPr>
            <a:spLocks noGrp="1"/>
          </p:cNvSpPr>
          <p:nvPr>
            <p:ph type="title"/>
          </p:nvPr>
        </p:nvSpPr>
        <p:spPr/>
        <p:txBody>
          <a:bodyPr>
            <a:normAutofit fontScale="90000"/>
          </a:bodyPr>
          <a:lstStyle/>
          <a:p>
            <a:pPr algn="ctr"/>
            <a:br>
              <a:rPr lang="en-IE" b="1" u="sng" dirty="0">
                <a:solidFill>
                  <a:schemeClr val="accent1"/>
                </a:solidFill>
              </a:rPr>
            </a:br>
            <a:br>
              <a:rPr lang="en-IE" b="1" u="sng" dirty="0">
                <a:solidFill>
                  <a:schemeClr val="accent1"/>
                </a:solidFill>
              </a:rPr>
            </a:br>
            <a:r>
              <a:rPr lang="en-IE" b="1" u="sng" dirty="0">
                <a:solidFill>
                  <a:schemeClr val="accent1"/>
                </a:solidFill>
              </a:rPr>
              <a:t>Part A - Main heading - References</a:t>
            </a:r>
            <a:br>
              <a:rPr lang="en-IE" dirty="0">
                <a:solidFill>
                  <a:schemeClr val="accent1"/>
                </a:solidFill>
              </a:rPr>
            </a:br>
            <a:endParaRPr lang="en-US" dirty="0">
              <a:solidFill>
                <a:schemeClr val="accent1"/>
              </a:solidFill>
            </a:endParaRPr>
          </a:p>
        </p:txBody>
      </p:sp>
      <p:sp>
        <p:nvSpPr>
          <p:cNvPr id="4" name="Content Placeholder 3">
            <a:extLst>
              <a:ext uri="{FF2B5EF4-FFF2-40B4-BE49-F238E27FC236}">
                <a16:creationId xmlns:a16="http://schemas.microsoft.com/office/drawing/2014/main" id="{3FD1CE06-F385-45AC-2911-35E83C3BD3E4}"/>
              </a:ext>
            </a:extLst>
          </p:cNvPr>
          <p:cNvSpPr>
            <a:spLocks noGrp="1"/>
          </p:cNvSpPr>
          <p:nvPr>
            <p:ph idx="1"/>
          </p:nvPr>
        </p:nvSpPr>
        <p:spPr>
          <a:xfrm>
            <a:off x="838200" y="1825625"/>
            <a:ext cx="10515600" cy="4667250"/>
          </a:xfrm>
        </p:spPr>
        <p:txBody>
          <a:bodyPr>
            <a:normAutofit fontScale="62500" lnSpcReduction="20000"/>
          </a:bodyPr>
          <a:lstStyle/>
          <a:p>
            <a:pPr marL="0" lvl="0" indent="0">
              <a:buNone/>
            </a:pPr>
            <a:r>
              <a:rPr lang="en-US" sz="2900" b="1" dirty="0"/>
              <a:t>For referencing </a:t>
            </a:r>
            <a:r>
              <a:rPr lang="en-US" sz="2900" dirty="0"/>
              <a:t>- Acknowledge the source in the text (in‑text citation). </a:t>
            </a:r>
            <a:r>
              <a:rPr lang="en-US" sz="2900" b="1" dirty="0"/>
              <a:t>Always cite your source </a:t>
            </a:r>
            <a:r>
              <a:rPr lang="en-US" sz="2900" dirty="0"/>
              <a:t>whenever you use a fact, idea, diagram, or data that isn't your own original work/knowledge.</a:t>
            </a:r>
          </a:p>
          <a:p>
            <a:r>
              <a:rPr lang="en-US" sz="2900" dirty="0"/>
              <a:t>This means you briefly show </a:t>
            </a:r>
            <a:r>
              <a:rPr lang="en-US" sz="2900" b="1" dirty="0"/>
              <a:t>where the information came from </a:t>
            </a:r>
            <a:r>
              <a:rPr lang="en-US" sz="2900" dirty="0"/>
              <a:t>right after you use it. Use Harvard style (most commonly used)</a:t>
            </a:r>
          </a:p>
          <a:p>
            <a:endParaRPr lang="en-US" sz="2900" dirty="0"/>
          </a:p>
          <a:p>
            <a:pPr marL="0" lvl="0" indent="0">
              <a:buNone/>
            </a:pPr>
            <a:r>
              <a:rPr lang="en-US" sz="2900" b="1" dirty="0"/>
              <a:t>Example of in-text citation</a:t>
            </a:r>
            <a:r>
              <a:rPr lang="en-US" sz="2900" dirty="0"/>
              <a:t>: Osmosis is the movement of water across a selectively permeable membrane (Smith, 2020).</a:t>
            </a:r>
          </a:p>
          <a:p>
            <a:pPr marL="0" lvl="0" indent="0">
              <a:buNone/>
            </a:pPr>
            <a:endParaRPr lang="en-US" sz="2900" dirty="0"/>
          </a:p>
          <a:p>
            <a:r>
              <a:rPr lang="en-US" sz="2900" dirty="0"/>
              <a:t>You must then include the full reference in a bibliography or reference list at the end of your report. You must give the full details of the source so someone else could find it.</a:t>
            </a:r>
          </a:p>
          <a:p>
            <a:pPr marL="0" indent="0">
              <a:buNone/>
            </a:pPr>
            <a:endParaRPr lang="en-US" sz="2900" dirty="0"/>
          </a:p>
          <a:p>
            <a:pPr marL="0" lvl="0" indent="0">
              <a:buNone/>
            </a:pPr>
            <a:r>
              <a:rPr lang="en-US" sz="2900" b="1" dirty="0"/>
              <a:t>Example</a:t>
            </a:r>
            <a:r>
              <a:rPr lang="en-US" sz="2900" dirty="0"/>
              <a:t> - Smith, J. (2020). Cell Biology Explained. London: Academic Press.</a:t>
            </a:r>
          </a:p>
          <a:p>
            <a:pPr marL="0" lvl="0" indent="0">
              <a:buNone/>
            </a:pPr>
            <a:r>
              <a:rPr lang="en-US" sz="2900" b="1" dirty="0"/>
              <a:t>Example</a:t>
            </a:r>
            <a:r>
              <a:rPr lang="en-US" sz="2900" dirty="0"/>
              <a:t> (website) - National Geographic (2023). What is Osmosis? Available at: www.nationalgeographic.com/osmosis (Accessed: 25 July 2026).</a:t>
            </a:r>
          </a:p>
          <a:p>
            <a:pPr marL="0" lvl="0" indent="0">
              <a:buNone/>
            </a:pPr>
            <a:endParaRPr lang="en-US" sz="2900" dirty="0"/>
          </a:p>
          <a:p>
            <a:pPr marL="0" indent="0">
              <a:buNone/>
            </a:pPr>
            <a:r>
              <a:rPr lang="en-IE" dirty="0"/>
              <a:t>This shows you are </a:t>
            </a:r>
            <a:r>
              <a:rPr lang="en-IE" b="1" dirty="0"/>
              <a:t>not plagiarising</a:t>
            </a:r>
            <a:r>
              <a:rPr lang="en-IE" dirty="0"/>
              <a:t> and that your background research is based on reliable sources. It shows you actually </a:t>
            </a:r>
            <a:r>
              <a:rPr lang="en-IE" b="1" dirty="0"/>
              <a:t>understand</a:t>
            </a:r>
            <a:r>
              <a:rPr lang="en-IE" dirty="0"/>
              <a:t> the science, not just copied it</a:t>
            </a:r>
          </a:p>
          <a:p>
            <a:pPr marL="0" lvl="0" indent="0">
              <a:buNone/>
            </a:pPr>
            <a:endParaRPr lang="en-US" sz="2900" dirty="0"/>
          </a:p>
          <a:p>
            <a:endParaRPr lang="en-US" dirty="0"/>
          </a:p>
        </p:txBody>
      </p:sp>
    </p:spTree>
    <p:extLst>
      <p:ext uri="{BB962C8B-B14F-4D97-AF65-F5344CB8AC3E}">
        <p14:creationId xmlns:p14="http://schemas.microsoft.com/office/powerpoint/2010/main" val="1205018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9DE0-3C03-EA6A-8334-0E0942BB5B4A}"/>
              </a:ext>
            </a:extLst>
          </p:cNvPr>
          <p:cNvSpPr>
            <a:spLocks noGrp="1"/>
          </p:cNvSpPr>
          <p:nvPr>
            <p:ph type="title"/>
          </p:nvPr>
        </p:nvSpPr>
        <p:spPr/>
        <p:txBody>
          <a:bodyPr/>
          <a:lstStyle/>
          <a:p>
            <a:pPr algn="ctr"/>
            <a:br>
              <a:rPr lang="en-IE" b="1" dirty="0">
                <a:solidFill>
                  <a:schemeClr val="accent1"/>
                </a:solidFill>
              </a:rPr>
            </a:br>
            <a:r>
              <a:rPr lang="en-IE" b="1" dirty="0">
                <a:solidFill>
                  <a:schemeClr val="accent1"/>
                </a:solidFill>
              </a:rPr>
              <a:t>Suggestions for research:</a:t>
            </a:r>
            <a:endParaRPr lang="en-US" dirty="0">
              <a:solidFill>
                <a:schemeClr val="accent1"/>
              </a:solidFill>
            </a:endParaRPr>
          </a:p>
        </p:txBody>
      </p:sp>
      <p:sp>
        <p:nvSpPr>
          <p:cNvPr id="3" name="Content Placeholder 2">
            <a:extLst>
              <a:ext uri="{FF2B5EF4-FFF2-40B4-BE49-F238E27FC236}">
                <a16:creationId xmlns:a16="http://schemas.microsoft.com/office/drawing/2014/main" id="{93DE144E-52EC-6E9C-633F-D473676B0DCF}"/>
              </a:ext>
            </a:extLst>
          </p:cNvPr>
          <p:cNvSpPr>
            <a:spLocks noGrp="1"/>
          </p:cNvSpPr>
          <p:nvPr>
            <p:ph idx="1"/>
          </p:nvPr>
        </p:nvSpPr>
        <p:spPr/>
        <p:txBody>
          <a:bodyPr/>
          <a:lstStyle/>
          <a:p>
            <a:r>
              <a:rPr lang="en-IE" dirty="0"/>
              <a:t>BBC Bitesize</a:t>
            </a:r>
          </a:p>
          <a:p>
            <a:r>
              <a:rPr lang="en-IE" dirty="0"/>
              <a:t>Royal Society of Biology</a:t>
            </a:r>
          </a:p>
          <a:p>
            <a:r>
              <a:rPr lang="en-IE" dirty="0"/>
              <a:t>World Health Organisation</a:t>
            </a:r>
          </a:p>
          <a:p>
            <a:r>
              <a:rPr lang="en-IE" dirty="0"/>
              <a:t>National Institute of Health </a:t>
            </a:r>
          </a:p>
          <a:p>
            <a:r>
              <a:rPr lang="en-IE" dirty="0"/>
              <a:t>Khan Academy</a:t>
            </a:r>
          </a:p>
          <a:p>
            <a:r>
              <a:rPr lang="en-IE" dirty="0"/>
              <a:t>PLOS</a:t>
            </a:r>
          </a:p>
          <a:p>
            <a:r>
              <a:rPr lang="en-IE" dirty="0"/>
              <a:t>American Chemical Society</a:t>
            </a:r>
          </a:p>
          <a:p>
            <a:endParaRPr lang="en-US" dirty="0"/>
          </a:p>
        </p:txBody>
      </p:sp>
    </p:spTree>
    <p:extLst>
      <p:ext uri="{BB962C8B-B14F-4D97-AF65-F5344CB8AC3E}">
        <p14:creationId xmlns:p14="http://schemas.microsoft.com/office/powerpoint/2010/main" val="1674004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80057-AF42-2DBB-DC2C-11EBCA81C45D}"/>
              </a:ext>
            </a:extLst>
          </p:cNvPr>
          <p:cNvSpPr>
            <a:spLocks noGrp="1"/>
          </p:cNvSpPr>
          <p:nvPr>
            <p:ph type="title"/>
          </p:nvPr>
        </p:nvSpPr>
        <p:spPr/>
        <p:txBody>
          <a:bodyPr/>
          <a:lstStyle/>
          <a:p>
            <a:pPr algn="ctr"/>
            <a:br>
              <a:rPr lang="en-IE" b="1" dirty="0">
                <a:solidFill>
                  <a:schemeClr val="accent1"/>
                </a:solidFill>
              </a:rPr>
            </a:br>
            <a:r>
              <a:rPr lang="en-IE" b="1" dirty="0">
                <a:solidFill>
                  <a:schemeClr val="accent1"/>
                </a:solidFill>
              </a:rPr>
              <a:t>Suggestions for research:</a:t>
            </a:r>
            <a:endParaRPr lang="en-US" dirty="0">
              <a:solidFill>
                <a:schemeClr val="accent1"/>
              </a:solidFill>
            </a:endParaRPr>
          </a:p>
        </p:txBody>
      </p:sp>
      <p:sp>
        <p:nvSpPr>
          <p:cNvPr id="3" name="Content Placeholder 2">
            <a:extLst>
              <a:ext uri="{FF2B5EF4-FFF2-40B4-BE49-F238E27FC236}">
                <a16:creationId xmlns:a16="http://schemas.microsoft.com/office/drawing/2014/main" id="{EDF5AED1-F41A-F06A-A108-622265561419}"/>
              </a:ext>
            </a:extLst>
          </p:cNvPr>
          <p:cNvSpPr>
            <a:spLocks noGrp="1"/>
          </p:cNvSpPr>
          <p:nvPr>
            <p:ph idx="1"/>
          </p:nvPr>
        </p:nvSpPr>
        <p:spPr/>
        <p:txBody>
          <a:bodyPr>
            <a:normAutofit fontScale="77500" lnSpcReduction="20000"/>
          </a:bodyPr>
          <a:lstStyle/>
          <a:p>
            <a:r>
              <a:rPr lang="en-IE" b="1" dirty="0"/>
              <a:t>Osmotic dehydration process for preservation of fruits and vegetables – Journal of food research</a:t>
            </a:r>
            <a:br>
              <a:rPr lang="en-IE" dirty="0"/>
            </a:br>
            <a:r>
              <a:rPr lang="en-IE" dirty="0"/>
              <a:t>A scientific article explaining the process and advantages of osmotic dehydration in preserving fruit and veg, with more context on mechanisms and benefits. </a:t>
            </a:r>
            <a:br>
              <a:rPr lang="en-IE" dirty="0"/>
            </a:br>
            <a:r>
              <a:rPr lang="en-IE" u="sng" dirty="0">
                <a:hlinkClick r:id="rId2"/>
              </a:rPr>
              <a:t>https://ccsenet.org/journal/index.php/jfr/article/view/16751</a:t>
            </a:r>
            <a:endParaRPr lang="en-IE" dirty="0"/>
          </a:p>
          <a:p>
            <a:endParaRPr lang="en-IE" dirty="0"/>
          </a:p>
          <a:p>
            <a:r>
              <a:rPr lang="en-IE" b="1" dirty="0"/>
              <a:t>Obsessed with: pickles – why it’s crunch time on London’s culinary scene”</a:t>
            </a:r>
            <a:r>
              <a:rPr lang="en-IE" dirty="0"/>
              <a:t> — Explores the cultural and historical significance of pickling — a preservation method — and why it is gaining popularity. </a:t>
            </a:r>
            <a:r>
              <a:rPr lang="en-IE" u="sng" dirty="0">
                <a:hlinkClick r:id="rId3"/>
              </a:rPr>
              <a:t>Obsessed with: pickles – Financial Times</a:t>
            </a:r>
            <a:endParaRPr lang="en-IE" dirty="0"/>
          </a:p>
          <a:p>
            <a:pPr marL="0" indent="0">
              <a:buNone/>
            </a:pPr>
            <a:endParaRPr lang="en-IE" dirty="0"/>
          </a:p>
          <a:p>
            <a:r>
              <a:rPr lang="en-IE" b="1" dirty="0"/>
              <a:t>“Save on food with traditional preservation techniques”</a:t>
            </a:r>
            <a:r>
              <a:rPr lang="en-IE" dirty="0"/>
              <a:t> — Discusses why traditional preservation techniques (like drying, salting, pickling) are useful for reducing spoilage and food waste. </a:t>
            </a:r>
            <a:r>
              <a:rPr lang="en-IE" u="sng" dirty="0">
                <a:hlinkClick r:id="rId4"/>
              </a:rPr>
              <a:t>Save on food with traditional preservation techniques – Yahoo Lifestyle</a:t>
            </a:r>
            <a:endParaRPr lang="en-IE" dirty="0"/>
          </a:p>
          <a:p>
            <a:endParaRPr lang="en-US" dirty="0"/>
          </a:p>
        </p:txBody>
      </p:sp>
    </p:spTree>
    <p:extLst>
      <p:ext uri="{BB962C8B-B14F-4D97-AF65-F5344CB8AC3E}">
        <p14:creationId xmlns:p14="http://schemas.microsoft.com/office/powerpoint/2010/main" val="255484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4C5C8-667A-684F-F829-8B0AFCF88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73131-DF3B-6F1D-F06A-57B04E1D28D2}"/>
              </a:ext>
            </a:extLst>
          </p:cNvPr>
          <p:cNvSpPr>
            <a:spLocks noGrp="1"/>
          </p:cNvSpPr>
          <p:nvPr>
            <p:ph type="title"/>
          </p:nvPr>
        </p:nvSpPr>
        <p:spPr>
          <a:xfrm>
            <a:off x="838200" y="865187"/>
            <a:ext cx="10515600" cy="1325563"/>
          </a:xfrm>
        </p:spPr>
        <p:txBody>
          <a:bodyPr/>
          <a:lstStyle/>
          <a:p>
            <a:r>
              <a:rPr lang="en-IE" b="1" u="sng" dirty="0">
                <a:solidFill>
                  <a:schemeClr val="accent1"/>
                </a:solidFill>
              </a:rPr>
              <a:t>Subheading - Research Question </a:t>
            </a:r>
            <a:endParaRPr lang="en-US" dirty="0">
              <a:solidFill>
                <a:schemeClr val="accent1"/>
              </a:solidFill>
            </a:endParaRPr>
          </a:p>
        </p:txBody>
      </p:sp>
      <p:sp>
        <p:nvSpPr>
          <p:cNvPr id="5" name="Content Placeholder 4">
            <a:extLst>
              <a:ext uri="{FF2B5EF4-FFF2-40B4-BE49-F238E27FC236}">
                <a16:creationId xmlns:a16="http://schemas.microsoft.com/office/drawing/2014/main" id="{7FFCFF73-B1D5-591F-8781-2E180C708985}"/>
              </a:ext>
            </a:extLst>
          </p:cNvPr>
          <p:cNvSpPr>
            <a:spLocks noGrp="1"/>
          </p:cNvSpPr>
          <p:nvPr>
            <p:ph idx="1"/>
          </p:nvPr>
        </p:nvSpPr>
        <p:spPr>
          <a:xfrm>
            <a:off x="785300" y="2091104"/>
            <a:ext cx="10515600" cy="4667250"/>
          </a:xfrm>
        </p:spPr>
        <p:txBody>
          <a:bodyPr>
            <a:normAutofit fontScale="77500" lnSpcReduction="20000"/>
          </a:bodyPr>
          <a:lstStyle/>
          <a:p>
            <a:pPr lvl="0"/>
            <a:r>
              <a:rPr lang="en-IE" sz="2600" dirty="0"/>
              <a:t>Research question should start with words ‘Could’ or ‘How does’ or ‘Should’ or ‘Can’ to gather interest</a:t>
            </a:r>
          </a:p>
          <a:p>
            <a:pPr lvl="0"/>
            <a:r>
              <a:rPr lang="en-IE" sz="2600" dirty="0"/>
              <a:t>A good question clearly identifies independent and dependent variables </a:t>
            </a:r>
          </a:p>
          <a:p>
            <a:pPr marL="0" indent="0">
              <a:buNone/>
            </a:pPr>
            <a:endParaRPr lang="en-IE" sz="2600" dirty="0"/>
          </a:p>
          <a:p>
            <a:pPr marL="0" indent="0">
              <a:buNone/>
            </a:pPr>
            <a:endParaRPr lang="en-IE" sz="2600" dirty="0"/>
          </a:p>
          <a:p>
            <a:pPr marL="0" indent="0">
              <a:buNone/>
            </a:pPr>
            <a:r>
              <a:rPr lang="en-IE" sz="2600" dirty="0"/>
              <a:t>Steps involved in forming a good research question: </a:t>
            </a:r>
          </a:p>
          <a:p>
            <a:pPr marL="914400" lvl="1" indent="-457200">
              <a:buFont typeface="+mj-lt"/>
              <a:buAutoNum type="arabicPeriod"/>
            </a:pPr>
            <a:r>
              <a:rPr lang="en-IE" sz="2300" dirty="0"/>
              <a:t>Identify a specific factor</a:t>
            </a:r>
            <a:r>
              <a:rPr lang="en-IE" sz="2300" b="1" dirty="0"/>
              <a:t> (independent variable)</a:t>
            </a:r>
            <a:r>
              <a:rPr lang="en-IE" sz="2300" dirty="0"/>
              <a:t> you want to investigate within that topic</a:t>
            </a:r>
          </a:p>
          <a:p>
            <a:pPr marL="914400" lvl="1" indent="-457200">
              <a:buFont typeface="+mj-lt"/>
              <a:buAutoNum type="arabicPeriod"/>
            </a:pPr>
            <a:r>
              <a:rPr lang="en-IE" sz="2300" dirty="0"/>
              <a:t>Decide what you will measure</a:t>
            </a:r>
            <a:r>
              <a:rPr lang="en-IE" sz="2300" b="1" dirty="0"/>
              <a:t> (dependent variable)</a:t>
            </a:r>
            <a:r>
              <a:rPr lang="en-IE" sz="2300" dirty="0"/>
              <a:t> as a result</a:t>
            </a:r>
          </a:p>
          <a:p>
            <a:pPr marL="914400" lvl="1" indent="-457200">
              <a:buFont typeface="+mj-lt"/>
              <a:buAutoNum type="arabicPeriod"/>
            </a:pPr>
            <a:r>
              <a:rPr lang="en-IE" sz="2300" dirty="0"/>
              <a:t>Check it links to background research</a:t>
            </a:r>
          </a:p>
          <a:p>
            <a:pPr marL="0" indent="0">
              <a:buNone/>
            </a:pPr>
            <a:endParaRPr lang="en-IE" sz="2600" dirty="0"/>
          </a:p>
          <a:p>
            <a:r>
              <a:rPr lang="en-IE" sz="2600" b="1" dirty="0"/>
              <a:t>Example:</a:t>
            </a:r>
            <a:r>
              <a:rPr lang="en-IE" sz="2600" dirty="0"/>
              <a:t> What is the effect of salt (sodium chloride) solution concentration on the percentage change in mass of potato cubes and how might this relate to microbial preservation methods?</a:t>
            </a:r>
          </a:p>
          <a:p>
            <a:pPr marL="0" indent="0">
              <a:buNone/>
            </a:pPr>
            <a:endParaRPr lang="en-IE" sz="2600" dirty="0"/>
          </a:p>
          <a:p>
            <a:r>
              <a:rPr lang="en-IE" sz="2600" dirty="0"/>
              <a:t>Links directly to how salt brines are used in food preservation, using potato as a model for plant tissue.</a:t>
            </a:r>
          </a:p>
          <a:p>
            <a:endParaRPr lang="en-IE" dirty="0"/>
          </a:p>
        </p:txBody>
      </p:sp>
    </p:spTree>
    <p:extLst>
      <p:ext uri="{BB962C8B-B14F-4D97-AF65-F5344CB8AC3E}">
        <p14:creationId xmlns:p14="http://schemas.microsoft.com/office/powerpoint/2010/main" val="3837761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E04D-3FFF-1A0E-9E15-012F0DADB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FC47F-EBFC-FBFA-D7D0-0FC6F2C74C04}"/>
              </a:ext>
            </a:extLst>
          </p:cNvPr>
          <p:cNvSpPr>
            <a:spLocks noGrp="1"/>
          </p:cNvSpPr>
          <p:nvPr>
            <p:ph type="title"/>
          </p:nvPr>
        </p:nvSpPr>
        <p:spPr>
          <a:xfrm>
            <a:off x="838200" y="865187"/>
            <a:ext cx="10515600" cy="1325563"/>
          </a:xfrm>
        </p:spPr>
        <p:txBody>
          <a:bodyPr/>
          <a:lstStyle/>
          <a:p>
            <a:r>
              <a:rPr lang="en-IE" b="1" u="sng" dirty="0">
                <a:solidFill>
                  <a:schemeClr val="accent1"/>
                </a:solidFill>
              </a:rPr>
              <a:t>Subheading - Aim </a:t>
            </a:r>
            <a:endParaRPr lang="en-US" dirty="0">
              <a:solidFill>
                <a:schemeClr val="accent1"/>
              </a:solidFill>
            </a:endParaRPr>
          </a:p>
        </p:txBody>
      </p:sp>
      <p:sp>
        <p:nvSpPr>
          <p:cNvPr id="5" name="Content Placeholder 4">
            <a:extLst>
              <a:ext uri="{FF2B5EF4-FFF2-40B4-BE49-F238E27FC236}">
                <a16:creationId xmlns:a16="http://schemas.microsoft.com/office/drawing/2014/main" id="{9F7052CB-AAFA-FB20-E69C-D2AC913F3BBA}"/>
              </a:ext>
            </a:extLst>
          </p:cNvPr>
          <p:cNvSpPr>
            <a:spLocks noGrp="1"/>
          </p:cNvSpPr>
          <p:nvPr>
            <p:ph idx="1"/>
          </p:nvPr>
        </p:nvSpPr>
        <p:spPr>
          <a:xfrm>
            <a:off x="785300" y="2091104"/>
            <a:ext cx="10515600" cy="4667250"/>
          </a:xfrm>
        </p:spPr>
        <p:txBody>
          <a:bodyPr>
            <a:normAutofit/>
          </a:bodyPr>
          <a:lstStyle/>
          <a:p>
            <a:pPr marL="0" indent="0">
              <a:buNone/>
            </a:pPr>
            <a:r>
              <a:rPr lang="en-IE" dirty="0"/>
              <a:t>Make sure that the aim is associated with your title and hypothesis. </a:t>
            </a:r>
          </a:p>
          <a:p>
            <a:pPr marL="0" indent="0">
              <a:buNone/>
            </a:pPr>
            <a:endParaRPr lang="en-IE" b="1" dirty="0"/>
          </a:p>
          <a:p>
            <a:pPr marL="0" indent="0">
              <a:buNone/>
            </a:pPr>
            <a:r>
              <a:rPr lang="en-IE" b="1" dirty="0"/>
              <a:t>Example:</a:t>
            </a:r>
            <a:r>
              <a:rPr lang="en-IE" dirty="0"/>
              <a:t> To investigate how selected factors surface area or temperature, affects the </a:t>
            </a:r>
            <a:r>
              <a:rPr lang="en-IE" b="1" dirty="0"/>
              <a:t>rate of osmosis</a:t>
            </a:r>
            <a:r>
              <a:rPr lang="en-IE" dirty="0"/>
              <a:t> in plant tissue, in order to understand how osmotic dehydration contributes to </a:t>
            </a:r>
            <a:r>
              <a:rPr lang="en-IE" b="1" dirty="0"/>
              <a:t>food preservation</a:t>
            </a:r>
            <a:r>
              <a:rPr lang="en-IE" dirty="0"/>
              <a:t>.</a:t>
            </a:r>
          </a:p>
          <a:p>
            <a:endParaRPr lang="en-IE" dirty="0"/>
          </a:p>
        </p:txBody>
      </p:sp>
    </p:spTree>
    <p:extLst>
      <p:ext uri="{BB962C8B-B14F-4D97-AF65-F5344CB8AC3E}">
        <p14:creationId xmlns:p14="http://schemas.microsoft.com/office/powerpoint/2010/main" val="2319386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0C01E-3A01-1353-4E17-FAC970C8F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DFC70-7D46-0513-E996-0BB46795CF29}"/>
              </a:ext>
            </a:extLst>
          </p:cNvPr>
          <p:cNvSpPr>
            <a:spLocks noGrp="1"/>
          </p:cNvSpPr>
          <p:nvPr>
            <p:ph type="title"/>
          </p:nvPr>
        </p:nvSpPr>
        <p:spPr>
          <a:xfrm>
            <a:off x="838200" y="865187"/>
            <a:ext cx="10515600" cy="1325563"/>
          </a:xfrm>
        </p:spPr>
        <p:txBody>
          <a:bodyPr/>
          <a:lstStyle/>
          <a:p>
            <a:r>
              <a:rPr lang="en-IE" b="1" u="sng" dirty="0">
                <a:solidFill>
                  <a:schemeClr val="accent1"/>
                </a:solidFill>
              </a:rPr>
              <a:t>Subheading - Hypothesis</a:t>
            </a:r>
            <a:endParaRPr lang="en-US" dirty="0">
              <a:solidFill>
                <a:schemeClr val="accent1"/>
              </a:solidFill>
            </a:endParaRPr>
          </a:p>
        </p:txBody>
      </p:sp>
      <p:sp>
        <p:nvSpPr>
          <p:cNvPr id="5" name="Content Placeholder 4">
            <a:extLst>
              <a:ext uri="{FF2B5EF4-FFF2-40B4-BE49-F238E27FC236}">
                <a16:creationId xmlns:a16="http://schemas.microsoft.com/office/drawing/2014/main" id="{8FF2E9CF-53FC-5A91-8D33-FE6C5B1450BD}"/>
              </a:ext>
            </a:extLst>
          </p:cNvPr>
          <p:cNvSpPr>
            <a:spLocks noGrp="1"/>
          </p:cNvSpPr>
          <p:nvPr>
            <p:ph idx="1"/>
          </p:nvPr>
        </p:nvSpPr>
        <p:spPr>
          <a:xfrm>
            <a:off x="785300" y="2091104"/>
            <a:ext cx="10515600" cy="4667250"/>
          </a:xfrm>
        </p:spPr>
        <p:txBody>
          <a:bodyPr>
            <a:normAutofit fontScale="77500" lnSpcReduction="20000"/>
          </a:bodyPr>
          <a:lstStyle/>
          <a:p>
            <a:pPr marL="0" indent="0">
              <a:buNone/>
            </a:pPr>
            <a:r>
              <a:rPr lang="en-US" b="1" dirty="0"/>
              <a:t>How should a strong hypothesis be written? </a:t>
            </a:r>
          </a:p>
          <a:p>
            <a:pPr marL="0" indent="0">
              <a:buNone/>
            </a:pPr>
            <a:r>
              <a:rPr lang="en-US" dirty="0"/>
              <a:t> </a:t>
            </a:r>
          </a:p>
          <a:p>
            <a:r>
              <a:rPr lang="en-US" dirty="0"/>
              <a:t>Write it as a statement that is clear and testable.</a:t>
            </a:r>
          </a:p>
          <a:p>
            <a:r>
              <a:rPr lang="en-US" dirty="0"/>
              <a:t>A hypothesis should not be a question.</a:t>
            </a:r>
          </a:p>
          <a:p>
            <a:r>
              <a:rPr lang="en-US" dirty="0"/>
              <a:t>Based on existing knowledge</a:t>
            </a:r>
          </a:p>
          <a:p>
            <a:r>
              <a:rPr lang="en-US" dirty="0"/>
              <a:t>Outlines expected results</a:t>
            </a:r>
          </a:p>
          <a:p>
            <a:r>
              <a:rPr lang="en-US" dirty="0"/>
              <a:t>It should include the following: </a:t>
            </a:r>
          </a:p>
          <a:p>
            <a:pPr lvl="1"/>
            <a:r>
              <a:rPr lang="en-US" dirty="0"/>
              <a:t>The independent variable (what you change)</a:t>
            </a:r>
          </a:p>
          <a:p>
            <a:pPr lvl="1"/>
            <a:r>
              <a:rPr lang="en-US" dirty="0"/>
              <a:t>The dependent variable (what you measure)</a:t>
            </a:r>
          </a:p>
          <a:p>
            <a:pPr marL="0" indent="0">
              <a:buNone/>
            </a:pPr>
            <a:endParaRPr lang="en-US" dirty="0"/>
          </a:p>
          <a:p>
            <a:pPr marL="0" indent="0">
              <a:buNone/>
            </a:pPr>
            <a:r>
              <a:rPr lang="en-US" b="1" dirty="0"/>
              <a:t>Example</a:t>
            </a:r>
            <a:r>
              <a:rPr lang="en-US" dirty="0"/>
              <a:t> - If the surface area of cucumber tissue exposed to a concentrated salt or sugar solution increases, then the rate of mass loss by osmosis will increase, due to a greater surface area available for water to move across the membrane</a:t>
            </a:r>
          </a:p>
          <a:p>
            <a:endParaRPr lang="en-IE" dirty="0"/>
          </a:p>
        </p:txBody>
      </p:sp>
    </p:spTree>
    <p:extLst>
      <p:ext uri="{BB962C8B-B14F-4D97-AF65-F5344CB8AC3E}">
        <p14:creationId xmlns:p14="http://schemas.microsoft.com/office/powerpoint/2010/main" val="214854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C411-093C-50E6-685F-FB651E4BCEE0}"/>
              </a:ext>
            </a:extLst>
          </p:cNvPr>
          <p:cNvSpPr>
            <a:spLocks noGrp="1"/>
          </p:cNvSpPr>
          <p:nvPr>
            <p:ph type="title"/>
          </p:nvPr>
        </p:nvSpPr>
        <p:spPr/>
        <p:txBody>
          <a:bodyPr/>
          <a:lstStyle/>
          <a:p>
            <a:pPr algn="ctr"/>
            <a:br>
              <a:rPr lang="en-US" b="1" dirty="0">
                <a:solidFill>
                  <a:schemeClr val="accent1"/>
                </a:solidFill>
              </a:rPr>
            </a:br>
            <a:r>
              <a:rPr lang="en-US" b="1" dirty="0">
                <a:solidFill>
                  <a:schemeClr val="accent1"/>
                </a:solidFill>
              </a:rPr>
              <a:t>Mark Allocation - Part B</a:t>
            </a:r>
            <a:endParaRPr lang="en-US" dirty="0">
              <a:solidFill>
                <a:schemeClr val="accent1"/>
              </a:solidFill>
            </a:endParaRPr>
          </a:p>
        </p:txBody>
      </p:sp>
      <p:pic>
        <p:nvPicPr>
          <p:cNvPr id="5" name="Content Placeholder 4" descr="A white background with black text&#10;&#10;AI-generated content may be incorrect.">
            <a:extLst>
              <a:ext uri="{FF2B5EF4-FFF2-40B4-BE49-F238E27FC236}">
                <a16:creationId xmlns:a16="http://schemas.microsoft.com/office/drawing/2014/main" id="{938D996C-6B4D-F5E7-8235-FFB2051EC70E}"/>
              </a:ext>
            </a:extLst>
          </p:cNvPr>
          <p:cNvPicPr>
            <a:picLocks noGrp="1" noChangeAspect="1"/>
          </p:cNvPicPr>
          <p:nvPr>
            <p:ph idx="1"/>
          </p:nvPr>
        </p:nvPicPr>
        <p:blipFill>
          <a:blip r:embed="rId2"/>
          <a:stretch>
            <a:fillRect/>
          </a:stretch>
        </p:blipFill>
        <p:spPr>
          <a:xfrm>
            <a:off x="464316" y="2717525"/>
            <a:ext cx="11479160" cy="2717056"/>
          </a:xfrm>
          <a:prstGeom prst="rect">
            <a:avLst/>
          </a:prstGeom>
        </p:spPr>
      </p:pic>
    </p:spTree>
    <p:extLst>
      <p:ext uri="{BB962C8B-B14F-4D97-AF65-F5344CB8AC3E}">
        <p14:creationId xmlns:p14="http://schemas.microsoft.com/office/powerpoint/2010/main" val="2970646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8ECA-BA12-D93E-6DFC-22E94ECDAF2F}"/>
              </a:ext>
            </a:extLst>
          </p:cNvPr>
          <p:cNvSpPr>
            <a:spLocks noGrp="1"/>
          </p:cNvSpPr>
          <p:nvPr>
            <p:ph type="title"/>
          </p:nvPr>
        </p:nvSpPr>
        <p:spPr/>
        <p:txBody>
          <a:bodyPr>
            <a:normAutofit/>
          </a:bodyPr>
          <a:lstStyle/>
          <a:p>
            <a:pPr algn="ctr"/>
            <a:br>
              <a:rPr lang="en-US" sz="4000" dirty="0">
                <a:solidFill>
                  <a:schemeClr val="accent1"/>
                </a:solidFill>
              </a:rPr>
            </a:br>
            <a:r>
              <a:rPr lang="en-US" sz="4000" b="1" u="sng" dirty="0">
                <a:solidFill>
                  <a:schemeClr val="accent1"/>
                </a:solidFill>
              </a:rPr>
              <a:t>Part B – Main Heading - </a:t>
            </a:r>
            <a:r>
              <a:rPr lang="en-IE" sz="4000" b="1" u="sng" dirty="0">
                <a:solidFill>
                  <a:schemeClr val="accent1"/>
                </a:solidFill>
              </a:rPr>
              <a:t>Designing and Planning</a:t>
            </a:r>
            <a:endParaRPr lang="en-US" sz="4000" b="1" u="sng" dirty="0">
              <a:solidFill>
                <a:schemeClr val="accent1"/>
              </a:solidFill>
            </a:endParaRPr>
          </a:p>
        </p:txBody>
      </p:sp>
      <p:sp>
        <p:nvSpPr>
          <p:cNvPr id="3" name="Content Placeholder 2">
            <a:extLst>
              <a:ext uri="{FF2B5EF4-FFF2-40B4-BE49-F238E27FC236}">
                <a16:creationId xmlns:a16="http://schemas.microsoft.com/office/drawing/2014/main" id="{C9CD852A-D13D-5277-86D5-C98F002588C0}"/>
              </a:ext>
            </a:extLst>
          </p:cNvPr>
          <p:cNvSpPr>
            <a:spLocks noGrp="1"/>
          </p:cNvSpPr>
          <p:nvPr>
            <p:ph idx="1"/>
          </p:nvPr>
        </p:nvSpPr>
        <p:spPr/>
        <p:txBody>
          <a:bodyPr>
            <a:normAutofit/>
          </a:bodyPr>
          <a:lstStyle/>
          <a:p>
            <a:pPr marL="0" indent="0">
              <a:buNone/>
            </a:pPr>
            <a:r>
              <a:rPr lang="en-IE" dirty="0"/>
              <a:t> </a:t>
            </a:r>
            <a:endParaRPr lang="en-IE" sz="3200" dirty="0"/>
          </a:p>
          <a:p>
            <a:r>
              <a:rPr lang="en-IE" b="1" dirty="0"/>
              <a:t>Subheading</a:t>
            </a:r>
            <a:r>
              <a:rPr lang="en-IE" dirty="0"/>
              <a:t> – Variables (independent, dependent and control variables) </a:t>
            </a:r>
          </a:p>
          <a:p>
            <a:pPr marL="0" indent="0">
              <a:buNone/>
            </a:pPr>
            <a:endParaRPr lang="en-IE" sz="3200" dirty="0"/>
          </a:p>
          <a:p>
            <a:r>
              <a:rPr lang="en-IE" b="1" dirty="0"/>
              <a:t>Subheading </a:t>
            </a:r>
            <a:r>
              <a:rPr lang="en-IE" dirty="0"/>
              <a:t>– Materials and Equipment </a:t>
            </a:r>
          </a:p>
          <a:p>
            <a:pPr marL="0" indent="0">
              <a:buNone/>
            </a:pPr>
            <a:endParaRPr lang="en-IE" sz="3200" dirty="0"/>
          </a:p>
          <a:p>
            <a:r>
              <a:rPr lang="en-IE" b="1" dirty="0"/>
              <a:t>Subheading</a:t>
            </a:r>
            <a:r>
              <a:rPr lang="en-IE" dirty="0"/>
              <a:t> – Safety </a:t>
            </a:r>
            <a:endParaRPr lang="en-IE" sz="3200" dirty="0"/>
          </a:p>
          <a:p>
            <a:pPr marL="0" indent="0">
              <a:buNone/>
            </a:pPr>
            <a:endParaRPr lang="en-IE" b="1" dirty="0"/>
          </a:p>
          <a:p>
            <a:pPr marL="0" indent="0">
              <a:buNone/>
            </a:pPr>
            <a:endParaRPr lang="en-IE" b="1" dirty="0"/>
          </a:p>
          <a:p>
            <a:endParaRPr lang="en-US" dirty="0"/>
          </a:p>
        </p:txBody>
      </p:sp>
    </p:spTree>
    <p:extLst>
      <p:ext uri="{BB962C8B-B14F-4D97-AF65-F5344CB8AC3E}">
        <p14:creationId xmlns:p14="http://schemas.microsoft.com/office/powerpoint/2010/main" val="4257622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C70D6-533C-021B-A75C-469DA443384D}"/>
              </a:ext>
            </a:extLst>
          </p:cNvPr>
          <p:cNvSpPr>
            <a:spLocks noGrp="1"/>
          </p:cNvSpPr>
          <p:nvPr>
            <p:ph type="title"/>
          </p:nvPr>
        </p:nvSpPr>
        <p:spPr>
          <a:xfrm>
            <a:off x="5455341" y="0"/>
            <a:ext cx="6238428" cy="1325563"/>
          </a:xfrm>
        </p:spPr>
        <p:txBody>
          <a:bodyPr>
            <a:normAutofit/>
          </a:bodyPr>
          <a:lstStyle/>
          <a:p>
            <a:r>
              <a:rPr lang="en-IE" b="1" u="sng" dirty="0">
                <a:solidFill>
                  <a:schemeClr val="accent1"/>
                </a:solidFill>
              </a:rPr>
              <a:t>Subheading - Variables</a:t>
            </a:r>
            <a:endParaRPr lang="en-US" dirty="0">
              <a:solidFill>
                <a:schemeClr val="accent1"/>
              </a:solidFill>
            </a:endParaRPr>
          </a:p>
        </p:txBody>
      </p:sp>
      <p:sp>
        <p:nvSpPr>
          <p:cNvPr id="3" name="Content Placeholder 2">
            <a:extLst>
              <a:ext uri="{FF2B5EF4-FFF2-40B4-BE49-F238E27FC236}">
                <a16:creationId xmlns:a16="http://schemas.microsoft.com/office/drawing/2014/main" id="{7C75D7FF-0F00-437A-8441-96BFD2F4B912}"/>
              </a:ext>
            </a:extLst>
          </p:cNvPr>
          <p:cNvSpPr>
            <a:spLocks noGrp="1"/>
          </p:cNvSpPr>
          <p:nvPr>
            <p:ph idx="1"/>
          </p:nvPr>
        </p:nvSpPr>
        <p:spPr>
          <a:xfrm>
            <a:off x="838200" y="1137138"/>
            <a:ext cx="10515600" cy="5556739"/>
          </a:xfrm>
        </p:spPr>
        <p:txBody>
          <a:bodyPr>
            <a:normAutofit fontScale="47500" lnSpcReduction="20000"/>
          </a:bodyPr>
          <a:lstStyle/>
          <a:p>
            <a:pPr marL="0" indent="0">
              <a:buNone/>
            </a:pPr>
            <a:r>
              <a:rPr lang="en-US" b="1" dirty="0"/>
              <a:t>Clearly state the independent, dependent and control variables. </a:t>
            </a:r>
          </a:p>
          <a:p>
            <a:pPr marL="0" indent="0">
              <a:buNone/>
            </a:pPr>
            <a:endParaRPr lang="en-US" dirty="0"/>
          </a:p>
          <a:p>
            <a:pPr marL="0" indent="0">
              <a:buNone/>
            </a:pPr>
            <a:r>
              <a:rPr lang="en-US" b="1" dirty="0"/>
              <a:t>Independent variable </a:t>
            </a:r>
            <a:r>
              <a:rPr lang="en-US" dirty="0"/>
              <a:t>(what you change)</a:t>
            </a:r>
          </a:p>
          <a:p>
            <a:pPr lvl="1"/>
            <a:r>
              <a:rPr lang="en-US" dirty="0"/>
              <a:t>Solute concentration </a:t>
            </a:r>
          </a:p>
          <a:p>
            <a:pPr lvl="1"/>
            <a:r>
              <a:rPr lang="en-US" dirty="0"/>
              <a:t>Temperature</a:t>
            </a:r>
          </a:p>
          <a:p>
            <a:pPr lvl="1"/>
            <a:r>
              <a:rPr lang="en-US" dirty="0"/>
              <a:t>Surface area</a:t>
            </a:r>
          </a:p>
          <a:p>
            <a:pPr lvl="1"/>
            <a:r>
              <a:rPr lang="en-US" dirty="0"/>
              <a:t>Immersion Time</a:t>
            </a:r>
          </a:p>
          <a:p>
            <a:pPr lvl="1"/>
            <a:r>
              <a:rPr lang="en-US" dirty="0"/>
              <a:t>Type of solute</a:t>
            </a:r>
          </a:p>
          <a:p>
            <a:pPr marL="0" indent="0">
              <a:buNone/>
            </a:pPr>
            <a:r>
              <a:rPr lang="en-US" b="1" dirty="0"/>
              <a:t>Note: you should state the units </a:t>
            </a:r>
            <a:r>
              <a:rPr lang="en-US" dirty="0"/>
              <a:t>when identifying your independent variable in a scientific report as this is considered good scientific practice.</a:t>
            </a:r>
          </a:p>
          <a:p>
            <a:pPr marL="0" indent="0">
              <a:buNone/>
            </a:pPr>
            <a:r>
              <a:rPr lang="en-US" dirty="0"/>
              <a:t>When identifying your independent variable, include:</a:t>
            </a:r>
          </a:p>
          <a:p>
            <a:pPr lvl="1"/>
            <a:r>
              <a:rPr lang="en-US" dirty="0"/>
              <a:t>What is being changed </a:t>
            </a:r>
          </a:p>
          <a:p>
            <a:pPr lvl="1"/>
            <a:r>
              <a:rPr lang="en-US" dirty="0"/>
              <a:t>The specific values/range being tested </a:t>
            </a:r>
          </a:p>
          <a:p>
            <a:pPr lvl="1"/>
            <a:r>
              <a:rPr lang="en-US" dirty="0"/>
              <a:t>The units those values are measured in</a:t>
            </a:r>
          </a:p>
          <a:p>
            <a:pPr marL="0" indent="0">
              <a:buNone/>
            </a:pPr>
            <a:r>
              <a:rPr lang="en-US" dirty="0"/>
              <a:t> </a:t>
            </a:r>
          </a:p>
          <a:p>
            <a:pPr marL="0" indent="0">
              <a:buNone/>
            </a:pPr>
            <a:r>
              <a:rPr lang="en-US" b="1" dirty="0"/>
              <a:t>Dependent variable </a:t>
            </a:r>
            <a:r>
              <a:rPr lang="en-US" dirty="0"/>
              <a:t>(what you measure)</a:t>
            </a:r>
          </a:p>
          <a:p>
            <a:pPr lvl="1"/>
            <a:r>
              <a:rPr lang="en-US" dirty="0"/>
              <a:t>Rate of water loss from the plant tissue / The rate of mass loss (or percentage change in mass) of the cucumber tissue</a:t>
            </a:r>
          </a:p>
          <a:p>
            <a:pPr marL="0" indent="0">
              <a:buNone/>
            </a:pPr>
            <a:r>
              <a:rPr lang="en-US" b="1" dirty="0"/>
              <a:t>Note: you should state the units </a:t>
            </a:r>
            <a:r>
              <a:rPr lang="en-US" dirty="0"/>
              <a:t>for your dependent variable as this is also good scientific practice.</a:t>
            </a:r>
          </a:p>
          <a:p>
            <a:pPr marL="0" indent="0">
              <a:buNone/>
            </a:pPr>
            <a:r>
              <a:rPr lang="en-US" dirty="0"/>
              <a:t> </a:t>
            </a:r>
          </a:p>
          <a:p>
            <a:pPr marL="0" indent="0">
              <a:buNone/>
            </a:pPr>
            <a:r>
              <a:rPr lang="en-US" dirty="0"/>
              <a:t>How might you measure the rate of water loss? </a:t>
            </a:r>
          </a:p>
          <a:p>
            <a:r>
              <a:rPr lang="en-US" dirty="0"/>
              <a:t>Change in mass (g)</a:t>
            </a:r>
          </a:p>
          <a:p>
            <a:r>
              <a:rPr lang="en-US" dirty="0"/>
              <a:t>Percentage mass change (%)</a:t>
            </a:r>
          </a:p>
          <a:p>
            <a:r>
              <a:rPr lang="en-US" dirty="0"/>
              <a:t>Mass lost per unit time (g/min)</a:t>
            </a:r>
          </a:p>
          <a:p>
            <a:endParaRPr lang="en-US" dirty="0"/>
          </a:p>
        </p:txBody>
      </p:sp>
    </p:spTree>
    <p:extLst>
      <p:ext uri="{BB962C8B-B14F-4D97-AF65-F5344CB8AC3E}">
        <p14:creationId xmlns:p14="http://schemas.microsoft.com/office/powerpoint/2010/main" val="11844926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1E2DE-E3D8-0266-2E03-3E18532ECA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BB16D2-D083-DCF6-20FF-4A3BC00377FA}"/>
              </a:ext>
            </a:extLst>
          </p:cNvPr>
          <p:cNvSpPr>
            <a:spLocks noGrp="1"/>
          </p:cNvSpPr>
          <p:nvPr>
            <p:ph type="title"/>
          </p:nvPr>
        </p:nvSpPr>
        <p:spPr>
          <a:xfrm>
            <a:off x="5455341" y="0"/>
            <a:ext cx="6238428" cy="1325563"/>
          </a:xfrm>
        </p:spPr>
        <p:txBody>
          <a:bodyPr>
            <a:normAutofit/>
          </a:bodyPr>
          <a:lstStyle/>
          <a:p>
            <a:r>
              <a:rPr lang="en-IE" b="1" u="sng" dirty="0">
                <a:solidFill>
                  <a:schemeClr val="accent1"/>
                </a:solidFill>
              </a:rPr>
              <a:t>Subheading - Variables</a:t>
            </a:r>
            <a:endParaRPr lang="en-US" dirty="0">
              <a:solidFill>
                <a:schemeClr val="accent1"/>
              </a:solidFill>
            </a:endParaRPr>
          </a:p>
        </p:txBody>
      </p:sp>
      <p:sp>
        <p:nvSpPr>
          <p:cNvPr id="3" name="Content Placeholder 2">
            <a:extLst>
              <a:ext uri="{FF2B5EF4-FFF2-40B4-BE49-F238E27FC236}">
                <a16:creationId xmlns:a16="http://schemas.microsoft.com/office/drawing/2014/main" id="{8D982AAC-3D6C-CFFF-500F-A968478480B8}"/>
              </a:ext>
            </a:extLst>
          </p:cNvPr>
          <p:cNvSpPr>
            <a:spLocks noGrp="1"/>
          </p:cNvSpPr>
          <p:nvPr>
            <p:ph idx="1"/>
          </p:nvPr>
        </p:nvSpPr>
        <p:spPr>
          <a:xfrm>
            <a:off x="838200" y="1137138"/>
            <a:ext cx="10515600" cy="5556739"/>
          </a:xfrm>
        </p:spPr>
        <p:txBody>
          <a:bodyPr>
            <a:normAutofit/>
          </a:bodyPr>
          <a:lstStyle/>
          <a:p>
            <a:pPr marL="0" indent="0">
              <a:buNone/>
            </a:pPr>
            <a:r>
              <a:rPr lang="en-IE" b="1" dirty="0"/>
              <a:t>Control variables: </a:t>
            </a:r>
          </a:p>
          <a:p>
            <a:pPr marL="0" indent="0">
              <a:buNone/>
            </a:pPr>
            <a:r>
              <a:rPr lang="en-IE" sz="2400" b="1" dirty="0"/>
              <a:t>Include all controlled variables </a:t>
            </a:r>
            <a:r>
              <a:rPr lang="en-IE" sz="2400" dirty="0"/>
              <a:t>(what you keep the same)</a:t>
            </a:r>
          </a:p>
          <a:p>
            <a:pPr marL="0" indent="0">
              <a:buNone/>
            </a:pPr>
            <a:r>
              <a:rPr lang="en-IE" sz="2400" b="1" dirty="0"/>
              <a:t>Note: </a:t>
            </a:r>
            <a:r>
              <a:rPr lang="en-IE" sz="2400" dirty="0"/>
              <a:t>you should state the units for your controlled variables as well</a:t>
            </a:r>
          </a:p>
          <a:p>
            <a:pPr marL="0" indent="0">
              <a:buNone/>
            </a:pPr>
            <a:r>
              <a:rPr lang="en-IE" sz="2400" dirty="0"/>
              <a:t> </a:t>
            </a:r>
          </a:p>
          <a:p>
            <a:pPr marL="0" indent="0">
              <a:buNone/>
            </a:pPr>
            <a:r>
              <a:rPr lang="en-IE" sz="2400" b="1" dirty="0"/>
              <a:t>Example of control variable - </a:t>
            </a:r>
          </a:p>
          <a:p>
            <a:pPr marL="0" indent="0">
              <a:buNone/>
            </a:pPr>
            <a:r>
              <a:rPr lang="en-IE" sz="2400" dirty="0"/>
              <a:t>Control variable - Volume of solution</a:t>
            </a:r>
          </a:p>
          <a:p>
            <a:pPr marL="0" indent="0">
              <a:buNone/>
            </a:pPr>
            <a:r>
              <a:rPr lang="en-IE" sz="2400" dirty="0"/>
              <a:t>How kept constant - 30 cm³ used in every dish </a:t>
            </a:r>
          </a:p>
          <a:p>
            <a:pPr marL="0" indent="0">
              <a:buNone/>
            </a:pPr>
            <a:r>
              <a:rPr lang="en-IE" sz="2400" dirty="0"/>
              <a:t>Unit - cm³</a:t>
            </a:r>
          </a:p>
          <a:p>
            <a:pPr marL="0" indent="0">
              <a:buNone/>
            </a:pPr>
            <a:r>
              <a:rPr lang="en-IE" sz="2400" dirty="0"/>
              <a:t> </a:t>
            </a:r>
          </a:p>
          <a:p>
            <a:pPr marL="0" indent="0">
              <a:buNone/>
            </a:pPr>
            <a:r>
              <a:rPr lang="en-IE" sz="2400" dirty="0"/>
              <a:t>Control variable – Temperature</a:t>
            </a:r>
          </a:p>
          <a:p>
            <a:pPr marL="0" indent="0">
              <a:buNone/>
            </a:pPr>
            <a:r>
              <a:rPr lang="en-IE" sz="2400" dirty="0"/>
              <a:t>How kept constant - Kept at 20°C using a water bath</a:t>
            </a:r>
          </a:p>
          <a:p>
            <a:pPr marL="0" indent="0">
              <a:buNone/>
            </a:pPr>
            <a:r>
              <a:rPr lang="en-IE" sz="2400" dirty="0"/>
              <a:t>Unit - °C</a:t>
            </a:r>
          </a:p>
          <a:p>
            <a:pPr marL="0" indent="0">
              <a:buNone/>
            </a:pPr>
            <a:endParaRPr lang="en-US" dirty="0"/>
          </a:p>
        </p:txBody>
      </p:sp>
    </p:spTree>
    <p:extLst>
      <p:ext uri="{BB962C8B-B14F-4D97-AF65-F5344CB8AC3E}">
        <p14:creationId xmlns:p14="http://schemas.microsoft.com/office/powerpoint/2010/main" val="2041773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5C3327-A258-8121-9FDF-A9E1796A1B32}"/>
              </a:ext>
            </a:extLst>
          </p:cNvPr>
          <p:cNvSpPr>
            <a:spLocks noGrp="1"/>
          </p:cNvSpPr>
          <p:nvPr>
            <p:ph idx="1"/>
          </p:nvPr>
        </p:nvSpPr>
        <p:spPr/>
        <p:txBody>
          <a:bodyPr>
            <a:normAutofit fontScale="85000" lnSpcReduction="20000"/>
          </a:bodyPr>
          <a:lstStyle/>
          <a:p>
            <a:pPr marL="0" indent="0">
              <a:buNone/>
            </a:pPr>
            <a:r>
              <a:rPr lang="en-IE" b="1" u="sng" dirty="0">
                <a:solidFill>
                  <a:schemeClr val="accent1"/>
                </a:solidFill>
              </a:rPr>
              <a:t>Subheading - Materials and Equipment (or Selection of Equipment)</a:t>
            </a:r>
            <a:endParaRPr lang="en-IE" dirty="0">
              <a:solidFill>
                <a:schemeClr val="accent1"/>
              </a:solidFill>
            </a:endParaRPr>
          </a:p>
          <a:p>
            <a:r>
              <a:rPr lang="en-IE" dirty="0"/>
              <a:t>A good </a:t>
            </a:r>
            <a:r>
              <a:rPr lang="en-IE" b="1" dirty="0"/>
              <a:t>list of equipment</a:t>
            </a:r>
            <a:r>
              <a:rPr lang="en-IE" dirty="0"/>
              <a:t> in a scientific investigation tells exactly what materials and tools are needed so someone else can repeat the experiment accurately.</a:t>
            </a:r>
          </a:p>
          <a:p>
            <a:pPr marL="0" indent="0">
              <a:buNone/>
            </a:pPr>
            <a:endParaRPr lang="en-IE" dirty="0"/>
          </a:p>
          <a:p>
            <a:pPr marL="0" indent="0">
              <a:buNone/>
            </a:pPr>
            <a:r>
              <a:rPr lang="en-IE" b="1" u="sng" dirty="0">
                <a:solidFill>
                  <a:schemeClr val="accent1"/>
                </a:solidFill>
              </a:rPr>
              <a:t>Subheading – Safety</a:t>
            </a:r>
            <a:endParaRPr lang="en-IE" dirty="0">
              <a:solidFill>
                <a:schemeClr val="accent1"/>
              </a:solidFill>
            </a:endParaRPr>
          </a:p>
          <a:p>
            <a:r>
              <a:rPr lang="en-IE" dirty="0"/>
              <a:t>Try to include safety precautions that link directly to your investigation</a:t>
            </a:r>
          </a:p>
          <a:p>
            <a:r>
              <a:rPr lang="en-IE" dirty="0"/>
              <a:t>Describe how certain risks might be minimised </a:t>
            </a:r>
          </a:p>
          <a:p>
            <a:endParaRPr lang="en-IE" dirty="0"/>
          </a:p>
          <a:p>
            <a:pPr marL="0" indent="0">
              <a:buNone/>
            </a:pPr>
            <a:r>
              <a:rPr lang="en-IE" b="1" dirty="0"/>
              <a:t>Some examples</a:t>
            </a:r>
          </a:p>
          <a:p>
            <a:pPr lvl="1"/>
            <a:r>
              <a:rPr lang="en-IE" dirty="0"/>
              <a:t>Always cut </a:t>
            </a:r>
            <a:r>
              <a:rPr lang="en-IE" b="1" dirty="0"/>
              <a:t>away from your body and fingers</a:t>
            </a:r>
            <a:r>
              <a:rPr lang="en-IE" dirty="0"/>
              <a:t>.</a:t>
            </a:r>
          </a:p>
          <a:p>
            <a:pPr lvl="1"/>
            <a:r>
              <a:rPr lang="en-IE" dirty="0"/>
              <a:t>A scalpel and cork borer were handled carefully to avoid injury.</a:t>
            </a:r>
          </a:p>
          <a:p>
            <a:pPr marL="0" indent="0">
              <a:buNone/>
            </a:pPr>
            <a:endParaRPr lang="en-IE" dirty="0"/>
          </a:p>
          <a:p>
            <a:endParaRPr lang="en-US" dirty="0"/>
          </a:p>
        </p:txBody>
      </p:sp>
    </p:spTree>
    <p:extLst>
      <p:ext uri="{BB962C8B-B14F-4D97-AF65-F5344CB8AC3E}">
        <p14:creationId xmlns:p14="http://schemas.microsoft.com/office/powerpoint/2010/main" val="1873236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1546C-15F7-8620-CA73-1908B7DDD503}"/>
              </a:ext>
            </a:extLst>
          </p:cNvPr>
          <p:cNvSpPr>
            <a:spLocks noGrp="1"/>
          </p:cNvSpPr>
          <p:nvPr>
            <p:ph type="title"/>
          </p:nvPr>
        </p:nvSpPr>
        <p:spPr/>
        <p:txBody>
          <a:bodyPr>
            <a:normAutofit fontScale="90000"/>
          </a:bodyPr>
          <a:lstStyle/>
          <a:p>
            <a:br>
              <a:rPr lang="en-IE" sz="4000" b="1" dirty="0">
                <a:solidFill>
                  <a:schemeClr val="accent1"/>
                </a:solidFill>
              </a:rPr>
            </a:br>
            <a:br>
              <a:rPr lang="en-IE" sz="4000" b="1" dirty="0">
                <a:solidFill>
                  <a:schemeClr val="accent1"/>
                </a:solidFill>
              </a:rPr>
            </a:br>
            <a:r>
              <a:rPr lang="en-IE" sz="4000" b="1" dirty="0">
                <a:solidFill>
                  <a:schemeClr val="accent1"/>
                </a:solidFill>
              </a:rPr>
              <a:t>Part B - Main Heading – Conducting the Experiment</a:t>
            </a:r>
            <a:br>
              <a:rPr lang="en-IE" dirty="0">
                <a:solidFill>
                  <a:schemeClr val="accent1"/>
                </a:solidFill>
              </a:rPr>
            </a:br>
            <a:endParaRPr lang="en-US" dirty="0">
              <a:solidFill>
                <a:schemeClr val="accent1"/>
              </a:solidFill>
            </a:endParaRPr>
          </a:p>
        </p:txBody>
      </p:sp>
      <p:sp>
        <p:nvSpPr>
          <p:cNvPr id="3" name="Content Placeholder 2">
            <a:extLst>
              <a:ext uri="{FF2B5EF4-FFF2-40B4-BE49-F238E27FC236}">
                <a16:creationId xmlns:a16="http://schemas.microsoft.com/office/drawing/2014/main" id="{F9A39B22-78F1-454E-C413-9BC9698264D8}"/>
              </a:ext>
            </a:extLst>
          </p:cNvPr>
          <p:cNvSpPr>
            <a:spLocks noGrp="1"/>
          </p:cNvSpPr>
          <p:nvPr>
            <p:ph idx="1"/>
          </p:nvPr>
        </p:nvSpPr>
        <p:spPr>
          <a:xfrm>
            <a:off x="527901" y="1825625"/>
            <a:ext cx="10825899" cy="4839126"/>
          </a:xfrm>
        </p:spPr>
        <p:txBody>
          <a:bodyPr>
            <a:normAutofit fontScale="47500" lnSpcReduction="20000"/>
          </a:bodyPr>
          <a:lstStyle/>
          <a:p>
            <a:pPr marL="0" indent="0">
              <a:buNone/>
            </a:pPr>
            <a:r>
              <a:rPr lang="en-IE" b="1" u="sng" dirty="0"/>
              <a:t>What should you include in your procedure? </a:t>
            </a:r>
            <a:endParaRPr lang="en-IE" dirty="0"/>
          </a:p>
          <a:p>
            <a:pPr lvl="0"/>
            <a:r>
              <a:rPr lang="en-IE" b="1" dirty="0"/>
              <a:t>Clear step-by-step</a:t>
            </a:r>
            <a:r>
              <a:rPr lang="en-IE" dirty="0"/>
              <a:t> - write in a logical order using numbered steps. Each step should be easy to follow</a:t>
            </a:r>
          </a:p>
          <a:p>
            <a:pPr lvl="0"/>
            <a:r>
              <a:rPr lang="en-IE" b="1" dirty="0"/>
              <a:t>Make sure to include a control experiment and explain why a control is used</a:t>
            </a:r>
            <a:endParaRPr lang="en-IE" dirty="0"/>
          </a:p>
          <a:p>
            <a:pPr lvl="0"/>
            <a:r>
              <a:rPr lang="en-IE" b="1" dirty="0"/>
              <a:t>Specific and detailed</a:t>
            </a:r>
            <a:r>
              <a:rPr lang="en-IE" dirty="0"/>
              <a:t> – include precise information such as measurements (e.g., 50 ml, 10 cm, 30°C), time intervals or equipment used. </a:t>
            </a:r>
          </a:p>
          <a:p>
            <a:pPr lvl="0"/>
            <a:r>
              <a:rPr lang="en-IE" b="1" dirty="0"/>
              <a:t>Must be repeatable</a:t>
            </a:r>
            <a:r>
              <a:rPr lang="en-IE" dirty="0"/>
              <a:t> – no steps should be missing</a:t>
            </a:r>
          </a:p>
          <a:p>
            <a:pPr marL="0" lvl="0" indent="0">
              <a:buNone/>
            </a:pPr>
            <a:endParaRPr lang="en-IE" b="1" dirty="0"/>
          </a:p>
          <a:p>
            <a:pPr marL="0" lvl="0" indent="0">
              <a:buNone/>
            </a:pPr>
            <a:r>
              <a:rPr lang="en-IE" b="1" dirty="0"/>
              <a:t>Explain what you: </a:t>
            </a:r>
            <a:endParaRPr lang="en-IE" dirty="0"/>
          </a:p>
          <a:p>
            <a:pPr lvl="1"/>
            <a:r>
              <a:rPr lang="en-IE" dirty="0"/>
              <a:t>Changed (independent variable)</a:t>
            </a:r>
          </a:p>
          <a:p>
            <a:pPr lvl="1"/>
            <a:r>
              <a:rPr lang="en-IE" dirty="0"/>
              <a:t>Measured (dependent variable)</a:t>
            </a:r>
          </a:p>
          <a:p>
            <a:pPr lvl="1"/>
            <a:r>
              <a:rPr lang="en-IE" dirty="0"/>
              <a:t>Kept the same (control variables)</a:t>
            </a:r>
          </a:p>
          <a:p>
            <a:pPr marL="0" lvl="0" indent="0">
              <a:buNone/>
            </a:pPr>
            <a:endParaRPr lang="en-IE" b="1" dirty="0"/>
          </a:p>
          <a:p>
            <a:pPr marL="0" lvl="0" indent="0">
              <a:buNone/>
            </a:pPr>
            <a:r>
              <a:rPr lang="en-IE" b="1" dirty="0"/>
              <a:t>Use correct style</a:t>
            </a:r>
            <a:r>
              <a:rPr lang="en-IE" dirty="0"/>
              <a:t> – try to avoid personal language like “I” or “we”</a:t>
            </a:r>
          </a:p>
          <a:p>
            <a:pPr lvl="0"/>
            <a:r>
              <a:rPr lang="en-IE" dirty="0"/>
              <a:t>State how many times you repeat the experiment to improve accuracy </a:t>
            </a:r>
          </a:p>
          <a:p>
            <a:pPr lvl="0"/>
            <a:r>
              <a:rPr lang="en-IE" dirty="0"/>
              <a:t>State and justify how you ensured accuracy </a:t>
            </a:r>
          </a:p>
          <a:p>
            <a:pPr lvl="0"/>
            <a:r>
              <a:rPr lang="en-IE" dirty="0"/>
              <a:t>State and justify how you ensured precision</a:t>
            </a:r>
          </a:p>
          <a:p>
            <a:pPr lvl="0"/>
            <a:r>
              <a:rPr lang="en-IE" dirty="0"/>
              <a:t>State and justify how you ensured reliability and reproducibility </a:t>
            </a:r>
          </a:p>
          <a:p>
            <a:pPr lvl="0"/>
            <a:r>
              <a:rPr lang="en-IE" dirty="0"/>
              <a:t>State and justify how you ensured fairness </a:t>
            </a:r>
          </a:p>
          <a:p>
            <a:r>
              <a:rPr lang="en-IE" dirty="0"/>
              <a:t>Include labelled diagram of apparatus used</a:t>
            </a:r>
          </a:p>
        </p:txBody>
      </p:sp>
    </p:spTree>
    <p:extLst>
      <p:ext uri="{BB962C8B-B14F-4D97-AF65-F5344CB8AC3E}">
        <p14:creationId xmlns:p14="http://schemas.microsoft.com/office/powerpoint/2010/main" val="801945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9CDC5-34DD-0F45-A7B0-038B48EA33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E93A03-C38A-82B8-AFCF-CA4239218A52}"/>
              </a:ext>
            </a:extLst>
          </p:cNvPr>
          <p:cNvSpPr>
            <a:spLocks noGrp="1"/>
          </p:cNvSpPr>
          <p:nvPr>
            <p:ph idx="1"/>
          </p:nvPr>
        </p:nvSpPr>
        <p:spPr>
          <a:xfrm>
            <a:off x="539624" y="1189711"/>
            <a:ext cx="10825899" cy="5668289"/>
          </a:xfrm>
        </p:spPr>
        <p:txBody>
          <a:bodyPr>
            <a:normAutofit fontScale="55000" lnSpcReduction="20000"/>
          </a:bodyPr>
          <a:lstStyle/>
          <a:p>
            <a:pPr marL="0" indent="0">
              <a:buNone/>
            </a:pPr>
            <a:r>
              <a:rPr lang="en-US" b="1" dirty="0"/>
              <a:t>Make sure to include the following in your design and planning section: </a:t>
            </a:r>
          </a:p>
          <a:p>
            <a:pPr marL="0" indent="0">
              <a:buNone/>
            </a:pPr>
            <a:r>
              <a:rPr lang="en-US" b="1" dirty="0"/>
              <a:t>Control</a:t>
            </a:r>
            <a:r>
              <a:rPr lang="en-US" dirty="0"/>
              <a:t> – explain why you have (or have not) used a control. </a:t>
            </a:r>
          </a:p>
          <a:p>
            <a:pPr marL="0" indent="0">
              <a:buNone/>
            </a:pPr>
            <a:r>
              <a:rPr lang="en-US" dirty="0"/>
              <a:t> </a:t>
            </a:r>
          </a:p>
          <a:p>
            <a:pPr marL="0" indent="0">
              <a:buNone/>
            </a:pPr>
            <a:r>
              <a:rPr lang="en-US" b="1" dirty="0"/>
              <a:t>To improve accuracy</a:t>
            </a:r>
            <a:r>
              <a:rPr lang="en-US" dirty="0"/>
              <a:t>: How close a measurement is to the </a:t>
            </a:r>
            <a:r>
              <a:rPr lang="en-US" b="1" dirty="0"/>
              <a:t>true, real value</a:t>
            </a:r>
          </a:p>
          <a:p>
            <a:pPr lvl="1"/>
            <a:r>
              <a:rPr lang="en-US" dirty="0"/>
              <a:t>Use a more precise digital balance. Make sure the balance was re-zeroed each time. </a:t>
            </a:r>
          </a:p>
          <a:p>
            <a:pPr lvl="1"/>
            <a:r>
              <a:rPr lang="en-US" dirty="0"/>
              <a:t>Measure solution concentration precisely using volumetric flasks.</a:t>
            </a:r>
          </a:p>
          <a:p>
            <a:pPr lvl="1"/>
            <a:r>
              <a:rPr lang="en-US" dirty="0"/>
              <a:t>Calibrate equipment correctly – e.g., zero the balance before weighing</a:t>
            </a:r>
          </a:p>
          <a:p>
            <a:pPr marL="0" indent="0">
              <a:buNone/>
            </a:pPr>
            <a:r>
              <a:rPr lang="en-US" dirty="0"/>
              <a:t> </a:t>
            </a:r>
          </a:p>
          <a:p>
            <a:pPr marL="0" indent="0">
              <a:buNone/>
            </a:pPr>
            <a:r>
              <a:rPr lang="en-US" b="1" dirty="0"/>
              <a:t>To improve reliability: </a:t>
            </a:r>
            <a:r>
              <a:rPr lang="en-US" dirty="0"/>
              <a:t>How consistent your results are if the experiment is repeated</a:t>
            </a:r>
          </a:p>
          <a:p>
            <a:pPr lvl="1"/>
            <a:r>
              <a:rPr lang="en-US" dirty="0"/>
              <a:t>Increase the number of repeats and calculate a mean value.</a:t>
            </a:r>
          </a:p>
          <a:p>
            <a:pPr lvl="1"/>
            <a:r>
              <a:rPr lang="en-US" dirty="0"/>
              <a:t>Large sample size </a:t>
            </a:r>
          </a:p>
          <a:p>
            <a:pPr marL="0" indent="0">
              <a:buNone/>
            </a:pPr>
            <a:r>
              <a:rPr lang="en-US" dirty="0"/>
              <a:t> </a:t>
            </a:r>
          </a:p>
          <a:p>
            <a:pPr marL="0" indent="0">
              <a:buNone/>
            </a:pPr>
            <a:r>
              <a:rPr lang="en-US" b="1" dirty="0"/>
              <a:t>How do you keep experiments fair? </a:t>
            </a:r>
            <a:r>
              <a:rPr lang="en-US" dirty="0"/>
              <a:t>A fair test means only the independent variable (surface area) changes between samples, while everything else is kept exactly the same</a:t>
            </a:r>
          </a:p>
          <a:p>
            <a:pPr lvl="1"/>
            <a:r>
              <a:rPr lang="en-US" dirty="0"/>
              <a:t>Use a cork borer to ensure uniform size and diameter of tissue samples.</a:t>
            </a:r>
          </a:p>
          <a:p>
            <a:pPr lvl="1"/>
            <a:r>
              <a:rPr lang="en-US" dirty="0" err="1"/>
              <a:t>Standardise</a:t>
            </a:r>
            <a:r>
              <a:rPr lang="en-US" dirty="0"/>
              <a:t> blotting technique and blotting time.</a:t>
            </a:r>
          </a:p>
          <a:p>
            <a:pPr lvl="1"/>
            <a:r>
              <a:rPr lang="en-US" dirty="0"/>
              <a:t>Use the same type/source of cucumber</a:t>
            </a:r>
          </a:p>
          <a:p>
            <a:pPr marL="0" indent="0">
              <a:buNone/>
            </a:pPr>
            <a:r>
              <a:rPr lang="en-US" dirty="0"/>
              <a:t> </a:t>
            </a:r>
          </a:p>
          <a:p>
            <a:pPr marL="0" indent="0">
              <a:buNone/>
            </a:pPr>
            <a:r>
              <a:rPr lang="en-US" b="1" dirty="0"/>
              <a:t>Note: </a:t>
            </a:r>
          </a:p>
          <a:p>
            <a:pPr lvl="1"/>
            <a:r>
              <a:rPr lang="en-US" dirty="0"/>
              <a:t>Include images for the method – make sure they’re clearly titled (you are allowed up to 20 images) </a:t>
            </a:r>
          </a:p>
          <a:p>
            <a:pPr lvl="1"/>
            <a:r>
              <a:rPr lang="en-US" dirty="0"/>
              <a:t>Make sure you take pictures of your set up while carrying out the investigation in the school lab. You do not want to waste time having to set up the same investigation again for taking photos. </a:t>
            </a:r>
          </a:p>
          <a:p>
            <a:pPr marL="0" indent="0">
              <a:buNone/>
            </a:pPr>
            <a:endParaRPr lang="en-IE" dirty="0"/>
          </a:p>
        </p:txBody>
      </p:sp>
    </p:spTree>
    <p:extLst>
      <p:ext uri="{BB962C8B-B14F-4D97-AF65-F5344CB8AC3E}">
        <p14:creationId xmlns:p14="http://schemas.microsoft.com/office/powerpoint/2010/main" val="1247343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FE17-74B4-6D5A-AE92-E39A11743B7A}"/>
              </a:ext>
            </a:extLst>
          </p:cNvPr>
          <p:cNvSpPr>
            <a:spLocks noGrp="1"/>
          </p:cNvSpPr>
          <p:nvPr>
            <p:ph type="title"/>
          </p:nvPr>
        </p:nvSpPr>
        <p:spPr/>
        <p:txBody>
          <a:bodyPr>
            <a:normAutofit fontScale="90000"/>
          </a:bodyPr>
          <a:lstStyle/>
          <a:p>
            <a:br>
              <a:rPr lang="en-IE" b="1" u="sng" dirty="0">
                <a:solidFill>
                  <a:schemeClr val="accent1"/>
                </a:solidFill>
              </a:rPr>
            </a:br>
            <a:br>
              <a:rPr lang="en-IE" b="1" u="sng" dirty="0">
                <a:solidFill>
                  <a:schemeClr val="accent1"/>
                </a:solidFill>
              </a:rPr>
            </a:br>
            <a:r>
              <a:rPr lang="en-IE" b="1" dirty="0">
                <a:solidFill>
                  <a:schemeClr val="accent1"/>
                </a:solidFill>
              </a:rPr>
              <a:t>Part C: </a:t>
            </a:r>
            <a:r>
              <a:rPr lang="en-IE" b="1" u="sng" dirty="0">
                <a:solidFill>
                  <a:schemeClr val="accent1"/>
                </a:solidFill>
              </a:rPr>
              <a:t>Data and Data Analysis / Conclusions</a:t>
            </a:r>
            <a:br>
              <a:rPr lang="en-IE" dirty="0">
                <a:solidFill>
                  <a:schemeClr val="accent1"/>
                </a:solidFill>
              </a:rPr>
            </a:br>
            <a:endParaRPr lang="en-US" dirty="0">
              <a:solidFill>
                <a:schemeClr val="accent1"/>
              </a:solidFill>
            </a:endParaRPr>
          </a:p>
        </p:txBody>
      </p:sp>
      <p:pic>
        <p:nvPicPr>
          <p:cNvPr id="5" name="Content Placeholder 4" descr="A white background with black text&#10;&#10;AI-generated content may be incorrect.">
            <a:extLst>
              <a:ext uri="{FF2B5EF4-FFF2-40B4-BE49-F238E27FC236}">
                <a16:creationId xmlns:a16="http://schemas.microsoft.com/office/drawing/2014/main" id="{6BE0F668-E68E-94D0-5318-A6EFA6FE88A1}"/>
              </a:ext>
            </a:extLst>
          </p:cNvPr>
          <p:cNvPicPr>
            <a:picLocks noGrp="1" noChangeAspect="1"/>
          </p:cNvPicPr>
          <p:nvPr>
            <p:ph idx="1"/>
          </p:nvPr>
        </p:nvPicPr>
        <p:blipFill>
          <a:blip r:embed="rId2"/>
          <a:stretch>
            <a:fillRect/>
          </a:stretch>
        </p:blipFill>
        <p:spPr>
          <a:xfrm>
            <a:off x="347714" y="2228016"/>
            <a:ext cx="11314511" cy="1853790"/>
          </a:xfrm>
          <a:prstGeom prst="rect">
            <a:avLst/>
          </a:prstGeom>
        </p:spPr>
      </p:pic>
    </p:spTree>
    <p:extLst>
      <p:ext uri="{BB962C8B-B14F-4D97-AF65-F5344CB8AC3E}">
        <p14:creationId xmlns:p14="http://schemas.microsoft.com/office/powerpoint/2010/main" val="1181275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EE785-3641-D7A8-D48E-E164906D0BB8}"/>
              </a:ext>
            </a:extLst>
          </p:cNvPr>
          <p:cNvSpPr>
            <a:spLocks noGrp="1"/>
          </p:cNvSpPr>
          <p:nvPr>
            <p:ph type="title"/>
          </p:nvPr>
        </p:nvSpPr>
        <p:spPr>
          <a:xfrm>
            <a:off x="838200" y="785446"/>
            <a:ext cx="10515600" cy="905242"/>
          </a:xfrm>
        </p:spPr>
        <p:txBody>
          <a:bodyPr>
            <a:noAutofit/>
          </a:bodyPr>
          <a:lstStyle/>
          <a:p>
            <a:br>
              <a:rPr lang="en-IE" sz="3200" b="1" u="sng" dirty="0">
                <a:solidFill>
                  <a:schemeClr val="accent1"/>
                </a:solidFill>
              </a:rPr>
            </a:br>
            <a:br>
              <a:rPr lang="en-IE" sz="3200" dirty="0">
                <a:solidFill>
                  <a:schemeClr val="accent1"/>
                </a:solidFill>
              </a:rPr>
            </a:br>
            <a:r>
              <a:rPr lang="en-IE" sz="3200" b="1" u="sng" dirty="0">
                <a:solidFill>
                  <a:schemeClr val="accent1"/>
                </a:solidFill>
              </a:rPr>
              <a:t>Part C: Main Heading Data and Data Analysis/Conclusions</a:t>
            </a:r>
            <a:br>
              <a:rPr lang="en-IE" sz="3200" dirty="0">
                <a:solidFill>
                  <a:schemeClr val="accent1"/>
                </a:solidFill>
              </a:rPr>
            </a:br>
            <a:endParaRPr lang="en-US" sz="3200" dirty="0">
              <a:solidFill>
                <a:schemeClr val="accent1"/>
              </a:solidFill>
            </a:endParaRPr>
          </a:p>
        </p:txBody>
      </p:sp>
      <p:graphicFrame>
        <p:nvGraphicFramePr>
          <p:cNvPr id="4" name="Content Placeholder 3">
            <a:extLst>
              <a:ext uri="{FF2B5EF4-FFF2-40B4-BE49-F238E27FC236}">
                <a16:creationId xmlns:a16="http://schemas.microsoft.com/office/drawing/2014/main" id="{8E3A15EE-AC34-3DE3-65AB-E580DD1F371A}"/>
              </a:ext>
            </a:extLst>
          </p:cNvPr>
          <p:cNvGraphicFramePr>
            <a:graphicFrameLocks noGrp="1"/>
          </p:cNvGraphicFramePr>
          <p:nvPr>
            <p:ph idx="1"/>
          </p:nvPr>
        </p:nvGraphicFramePr>
        <p:xfrm>
          <a:off x="1403498" y="1828800"/>
          <a:ext cx="9101470" cy="5029200"/>
        </p:xfrm>
        <a:graphic>
          <a:graphicData uri="http://schemas.openxmlformats.org/drawingml/2006/table">
            <a:tbl>
              <a:tblPr firstRow="1" firstCol="1" bandRow="1">
                <a:tableStyleId>{5C22544A-7EE6-4342-B048-85BDC9FD1C3A}</a:tableStyleId>
              </a:tblPr>
              <a:tblGrid>
                <a:gridCol w="3033487">
                  <a:extLst>
                    <a:ext uri="{9D8B030D-6E8A-4147-A177-3AD203B41FA5}">
                      <a16:colId xmlns:a16="http://schemas.microsoft.com/office/drawing/2014/main" val="3835316761"/>
                    </a:ext>
                  </a:extLst>
                </a:gridCol>
                <a:gridCol w="3033487">
                  <a:extLst>
                    <a:ext uri="{9D8B030D-6E8A-4147-A177-3AD203B41FA5}">
                      <a16:colId xmlns:a16="http://schemas.microsoft.com/office/drawing/2014/main" val="3210221969"/>
                    </a:ext>
                  </a:extLst>
                </a:gridCol>
                <a:gridCol w="3034496">
                  <a:extLst>
                    <a:ext uri="{9D8B030D-6E8A-4147-A177-3AD203B41FA5}">
                      <a16:colId xmlns:a16="http://schemas.microsoft.com/office/drawing/2014/main" val="1911412632"/>
                    </a:ext>
                  </a:extLst>
                </a:gridCol>
              </a:tblGrid>
              <a:tr h="824459">
                <a:tc>
                  <a:txBody>
                    <a:bodyPr/>
                    <a:lstStyle/>
                    <a:p>
                      <a:pPr algn="ctr">
                        <a:buNone/>
                      </a:pPr>
                      <a:r>
                        <a:rPr lang="en-IE" sz="2000" kern="100">
                          <a:effectLst/>
                        </a:rPr>
                        <a:t>Section</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2000" kern="100">
                          <a:effectLst/>
                        </a:rPr>
                        <a:t>What it means?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2000" kern="100">
                          <a:effectLst/>
                        </a:rPr>
                        <a:t>What to include?</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02155257"/>
                  </a:ext>
                </a:extLst>
              </a:tr>
              <a:tr h="1236689">
                <a:tc>
                  <a:txBody>
                    <a:bodyPr/>
                    <a:lstStyle/>
                    <a:p>
                      <a:pPr algn="ctr">
                        <a:buNone/>
                      </a:pPr>
                      <a:r>
                        <a:rPr lang="en-IE" sz="1200" kern="100">
                          <a:effectLst/>
                        </a:rPr>
                        <a:t>Experimental Observations (Primary Data)</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The raw data you collected directly from the experiment. Nothing is processed or interpreted yet.</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Measurements, readings, notes from the experiment (e.g., initial mass, final mass, temperature readings)</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31697000"/>
                  </a:ext>
                </a:extLst>
              </a:tr>
              <a:tr h="742013">
                <a:tc>
                  <a:txBody>
                    <a:bodyPr/>
                    <a:lstStyle/>
                    <a:p>
                      <a:pPr algn="ctr">
                        <a:buNone/>
                      </a:pPr>
                      <a:r>
                        <a:rPr lang="en-IE" sz="1200" kern="100">
                          <a:effectLst/>
                        </a:rPr>
                        <a:t>Data Presentation</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Organising the raw data so it is clear and easy to understand.</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Tables, graphs, charts, labelled diagrams showing the results</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78262719"/>
                  </a:ext>
                </a:extLst>
              </a:tr>
              <a:tr h="989350">
                <a:tc>
                  <a:txBody>
                    <a:bodyPr/>
                    <a:lstStyle/>
                    <a:p>
                      <a:pPr algn="ctr">
                        <a:buNone/>
                      </a:pPr>
                      <a:r>
                        <a:rPr lang="en-IE" sz="1200" kern="100">
                          <a:effectLst/>
                        </a:rPr>
                        <a:t>Data Analysis</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Examining and processing the presented data to identify patterns or relationships.</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Calculations (mean, % mass change, rate), trends, comparisons between treatments</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80178594"/>
                  </a:ext>
                </a:extLst>
              </a:tr>
              <a:tr h="1236689">
                <a:tc>
                  <a:txBody>
                    <a:bodyPr/>
                    <a:lstStyle/>
                    <a:p>
                      <a:pPr algn="ctr">
                        <a:buNone/>
                      </a:pPr>
                      <a:r>
                        <a:rPr lang="en-IE" sz="1200" kern="100">
                          <a:effectLst/>
                        </a:rPr>
                        <a:t>Conclusions</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a:effectLst/>
                        </a:rPr>
                        <a:t>The final statement explaining what the results mean and whether they support the aim or hypothesis</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200" kern="100" dirty="0">
                          <a:effectLst/>
                        </a:rPr>
                        <a:t>Summary of findings, explanation of what the results show about osmosis and the variables tested</a:t>
                      </a:r>
                      <a:endParaRPr lang="en-IE"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12781002"/>
                  </a:ext>
                </a:extLst>
              </a:tr>
            </a:tbl>
          </a:graphicData>
        </a:graphic>
      </p:graphicFrame>
    </p:spTree>
    <p:extLst>
      <p:ext uri="{BB962C8B-B14F-4D97-AF65-F5344CB8AC3E}">
        <p14:creationId xmlns:p14="http://schemas.microsoft.com/office/powerpoint/2010/main" val="4150016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5F63-60DF-5B4B-1EDA-5133328DF209}"/>
              </a:ext>
            </a:extLst>
          </p:cNvPr>
          <p:cNvSpPr>
            <a:spLocks noGrp="1"/>
          </p:cNvSpPr>
          <p:nvPr>
            <p:ph type="title"/>
          </p:nvPr>
        </p:nvSpPr>
        <p:spPr/>
        <p:txBody>
          <a:bodyPr>
            <a:normAutofit/>
          </a:bodyPr>
          <a:lstStyle/>
          <a:p>
            <a:br>
              <a:rPr lang="en-IE" sz="4000" b="1" dirty="0">
                <a:solidFill>
                  <a:schemeClr val="accent1"/>
                </a:solidFill>
              </a:rPr>
            </a:br>
            <a:r>
              <a:rPr lang="en-IE" sz="4000" b="1" u="sng" dirty="0">
                <a:solidFill>
                  <a:schemeClr val="accent1"/>
                </a:solidFill>
              </a:rPr>
              <a:t>Part C: Main Heading - Data and Data Analysis</a:t>
            </a:r>
            <a:endParaRPr lang="en-US" sz="4000" u="sng" dirty="0">
              <a:solidFill>
                <a:schemeClr val="accent1"/>
              </a:solidFill>
            </a:endParaRPr>
          </a:p>
        </p:txBody>
      </p:sp>
      <p:sp>
        <p:nvSpPr>
          <p:cNvPr id="3" name="Content Placeholder 2">
            <a:extLst>
              <a:ext uri="{FF2B5EF4-FFF2-40B4-BE49-F238E27FC236}">
                <a16:creationId xmlns:a16="http://schemas.microsoft.com/office/drawing/2014/main" id="{91BB6554-E04A-8DF5-243F-0F7EE5F929B3}"/>
              </a:ext>
            </a:extLst>
          </p:cNvPr>
          <p:cNvSpPr>
            <a:spLocks noGrp="1"/>
          </p:cNvSpPr>
          <p:nvPr>
            <p:ph idx="1"/>
          </p:nvPr>
        </p:nvSpPr>
        <p:spPr/>
        <p:txBody>
          <a:bodyPr/>
          <a:lstStyle/>
          <a:p>
            <a:r>
              <a:rPr lang="en-IE" b="1" dirty="0"/>
              <a:t>Subheading</a:t>
            </a:r>
            <a:r>
              <a:rPr lang="en-IE" dirty="0"/>
              <a:t> - Experiment observations (tables that include primary data)</a:t>
            </a:r>
          </a:p>
          <a:p>
            <a:pPr marL="0" indent="0">
              <a:buNone/>
            </a:pPr>
            <a:endParaRPr lang="en-IE" sz="3200" dirty="0"/>
          </a:p>
          <a:p>
            <a:r>
              <a:rPr lang="en-IE" b="1" dirty="0"/>
              <a:t>Subheading</a:t>
            </a:r>
            <a:r>
              <a:rPr lang="en-IE" dirty="0"/>
              <a:t> - Data Presentations </a:t>
            </a:r>
          </a:p>
          <a:p>
            <a:endParaRPr lang="en-IE" sz="3200" dirty="0"/>
          </a:p>
          <a:p>
            <a:r>
              <a:rPr lang="en-IE" b="1" dirty="0"/>
              <a:t>Subheading</a:t>
            </a:r>
            <a:r>
              <a:rPr lang="en-IE" dirty="0"/>
              <a:t> - Data Analysis: Explanation of patterns in the data</a:t>
            </a:r>
          </a:p>
          <a:p>
            <a:pPr marL="0" indent="0">
              <a:buNone/>
            </a:pPr>
            <a:endParaRPr lang="en-IE" sz="3200" dirty="0"/>
          </a:p>
          <a:p>
            <a:r>
              <a:rPr lang="en-IE" b="1" dirty="0"/>
              <a:t>Subheading</a:t>
            </a:r>
            <a:r>
              <a:rPr lang="en-IE" dirty="0"/>
              <a:t> - Evaluating Results</a:t>
            </a:r>
            <a:endParaRPr lang="en-IE" sz="3200" dirty="0"/>
          </a:p>
          <a:p>
            <a:endParaRPr lang="en-US" dirty="0"/>
          </a:p>
        </p:txBody>
      </p:sp>
    </p:spTree>
    <p:extLst>
      <p:ext uri="{BB962C8B-B14F-4D97-AF65-F5344CB8AC3E}">
        <p14:creationId xmlns:p14="http://schemas.microsoft.com/office/powerpoint/2010/main" val="3836565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12DB-311C-06CB-E88F-C437EDEBA91E}"/>
              </a:ext>
            </a:extLst>
          </p:cNvPr>
          <p:cNvSpPr>
            <a:spLocks noGrp="1"/>
          </p:cNvSpPr>
          <p:nvPr>
            <p:ph type="title"/>
          </p:nvPr>
        </p:nvSpPr>
        <p:spPr>
          <a:xfrm>
            <a:off x="838200" y="1109541"/>
            <a:ext cx="10515600" cy="1325563"/>
          </a:xfrm>
        </p:spPr>
        <p:txBody>
          <a:bodyPr>
            <a:normAutofit/>
          </a:bodyPr>
          <a:lstStyle/>
          <a:p>
            <a:pPr algn="ctr"/>
            <a:r>
              <a:rPr lang="en-US" sz="3200" b="1" u="sng" dirty="0">
                <a:solidFill>
                  <a:schemeClr val="accent1"/>
                </a:solidFill>
              </a:rPr>
              <a:t>Subheading - Experiment observations (primary data) </a:t>
            </a:r>
          </a:p>
        </p:txBody>
      </p:sp>
      <p:sp>
        <p:nvSpPr>
          <p:cNvPr id="3" name="Content Placeholder 2">
            <a:extLst>
              <a:ext uri="{FF2B5EF4-FFF2-40B4-BE49-F238E27FC236}">
                <a16:creationId xmlns:a16="http://schemas.microsoft.com/office/drawing/2014/main" id="{FF546E77-E06C-6B5F-1037-0C66819CF60E}"/>
              </a:ext>
            </a:extLst>
          </p:cNvPr>
          <p:cNvSpPr>
            <a:spLocks noGrp="1"/>
          </p:cNvSpPr>
          <p:nvPr>
            <p:ph idx="1"/>
          </p:nvPr>
        </p:nvSpPr>
        <p:spPr>
          <a:xfrm>
            <a:off x="838200" y="2353164"/>
            <a:ext cx="10515600" cy="4351338"/>
          </a:xfrm>
        </p:spPr>
        <p:txBody>
          <a:bodyPr>
            <a:normAutofit/>
          </a:bodyPr>
          <a:lstStyle/>
          <a:p>
            <a:pPr marL="0" indent="0">
              <a:buNone/>
            </a:pPr>
            <a:r>
              <a:rPr lang="en-IE" b="1" dirty="0"/>
              <a:t>You should draw your table before carrying out your practical work and leave space for each piece of data you are planning to obtain, including repeats and a mean value if appropriate.</a:t>
            </a:r>
          </a:p>
          <a:p>
            <a:pPr marL="0" indent="0">
              <a:buNone/>
            </a:pPr>
            <a:endParaRPr lang="en-IE" dirty="0"/>
          </a:p>
          <a:p>
            <a:pPr lvl="1"/>
            <a:r>
              <a:rPr lang="en-IE" dirty="0"/>
              <a:t>Have you written the full heading at the top of each column?</a:t>
            </a:r>
          </a:p>
          <a:p>
            <a:pPr lvl="1"/>
            <a:r>
              <a:rPr lang="en-IE" dirty="0"/>
              <a:t>Have you included units at the top of each column?</a:t>
            </a:r>
          </a:p>
          <a:p>
            <a:pPr lvl="1"/>
            <a:r>
              <a:rPr lang="en-IE" dirty="0"/>
              <a:t>Does each value in the same column have the same number of decimal places?</a:t>
            </a:r>
          </a:p>
          <a:p>
            <a:endParaRPr lang="en-US" dirty="0"/>
          </a:p>
        </p:txBody>
      </p:sp>
    </p:spTree>
    <p:extLst>
      <p:ext uri="{BB962C8B-B14F-4D97-AF65-F5344CB8AC3E}">
        <p14:creationId xmlns:p14="http://schemas.microsoft.com/office/powerpoint/2010/main" val="4075736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EC81-A154-59EF-2D25-8540FE03E789}"/>
              </a:ext>
            </a:extLst>
          </p:cNvPr>
          <p:cNvSpPr>
            <a:spLocks noGrp="1"/>
          </p:cNvSpPr>
          <p:nvPr>
            <p:ph type="title"/>
          </p:nvPr>
        </p:nvSpPr>
        <p:spPr>
          <a:xfrm>
            <a:off x="838200" y="761051"/>
            <a:ext cx="10515600" cy="1325563"/>
          </a:xfrm>
        </p:spPr>
        <p:txBody>
          <a:bodyPr>
            <a:normAutofit fontScale="90000"/>
          </a:bodyPr>
          <a:lstStyle/>
          <a:p>
            <a:pPr algn="ctr"/>
            <a:br>
              <a:rPr lang="en-IE" sz="3100" b="1" dirty="0">
                <a:solidFill>
                  <a:schemeClr val="accent1"/>
                </a:solidFill>
              </a:rPr>
            </a:br>
            <a:br>
              <a:rPr lang="en-IE" sz="3100" b="1" dirty="0">
                <a:solidFill>
                  <a:schemeClr val="accent1"/>
                </a:solidFill>
              </a:rPr>
            </a:br>
            <a:r>
              <a:rPr lang="en-IE" sz="3100" b="1" u="sng" dirty="0">
                <a:solidFill>
                  <a:schemeClr val="accent1"/>
                </a:solidFill>
              </a:rPr>
              <a:t>Table 1 – Effect of solute concentration on the rate of osmosis </a:t>
            </a:r>
            <a:br>
              <a:rPr lang="en-IE" u="sng" dirty="0">
                <a:solidFill>
                  <a:schemeClr val="accent1"/>
                </a:solidFill>
              </a:rPr>
            </a:br>
            <a:endParaRPr lang="en-US" u="sng" dirty="0">
              <a:solidFill>
                <a:schemeClr val="accent1"/>
              </a:solidFill>
            </a:endParaRPr>
          </a:p>
        </p:txBody>
      </p:sp>
      <p:graphicFrame>
        <p:nvGraphicFramePr>
          <p:cNvPr id="4" name="Content Placeholder 3">
            <a:extLst>
              <a:ext uri="{FF2B5EF4-FFF2-40B4-BE49-F238E27FC236}">
                <a16:creationId xmlns:a16="http://schemas.microsoft.com/office/drawing/2014/main" id="{69D8FC25-0FB3-52AC-FD6E-EE6E76BCEEF8}"/>
              </a:ext>
            </a:extLst>
          </p:cNvPr>
          <p:cNvGraphicFramePr>
            <a:graphicFrameLocks noGrp="1"/>
          </p:cNvGraphicFramePr>
          <p:nvPr>
            <p:ph idx="1"/>
            <p:extLst>
              <p:ext uri="{D42A27DB-BD31-4B8C-83A1-F6EECF244321}">
                <p14:modId xmlns:p14="http://schemas.microsoft.com/office/powerpoint/2010/main" val="1797277319"/>
              </p:ext>
            </p:extLst>
          </p:nvPr>
        </p:nvGraphicFramePr>
        <p:xfrm>
          <a:off x="838200" y="2318367"/>
          <a:ext cx="10095776" cy="2671313"/>
        </p:xfrm>
        <a:graphic>
          <a:graphicData uri="http://schemas.openxmlformats.org/drawingml/2006/table">
            <a:tbl>
              <a:tblPr firstRow="1" firstCol="1" bandRow="1">
                <a:tableStyleId>{5C22544A-7EE6-4342-B048-85BDC9FD1C3A}</a:tableStyleId>
              </a:tblPr>
              <a:tblGrid>
                <a:gridCol w="1563948">
                  <a:extLst>
                    <a:ext uri="{9D8B030D-6E8A-4147-A177-3AD203B41FA5}">
                      <a16:colId xmlns:a16="http://schemas.microsoft.com/office/drawing/2014/main" val="3154849503"/>
                    </a:ext>
                  </a:extLst>
                </a:gridCol>
                <a:gridCol w="1269192">
                  <a:extLst>
                    <a:ext uri="{9D8B030D-6E8A-4147-A177-3AD203B41FA5}">
                      <a16:colId xmlns:a16="http://schemas.microsoft.com/office/drawing/2014/main" val="1672953841"/>
                    </a:ext>
                  </a:extLst>
                </a:gridCol>
                <a:gridCol w="802730">
                  <a:extLst>
                    <a:ext uri="{9D8B030D-6E8A-4147-A177-3AD203B41FA5}">
                      <a16:colId xmlns:a16="http://schemas.microsoft.com/office/drawing/2014/main" val="1074776448"/>
                    </a:ext>
                  </a:extLst>
                </a:gridCol>
                <a:gridCol w="846540">
                  <a:extLst>
                    <a:ext uri="{9D8B030D-6E8A-4147-A177-3AD203B41FA5}">
                      <a16:colId xmlns:a16="http://schemas.microsoft.com/office/drawing/2014/main" val="1177284202"/>
                    </a:ext>
                  </a:extLst>
                </a:gridCol>
                <a:gridCol w="846540">
                  <a:extLst>
                    <a:ext uri="{9D8B030D-6E8A-4147-A177-3AD203B41FA5}">
                      <a16:colId xmlns:a16="http://schemas.microsoft.com/office/drawing/2014/main" val="3024063798"/>
                    </a:ext>
                  </a:extLst>
                </a:gridCol>
                <a:gridCol w="846540">
                  <a:extLst>
                    <a:ext uri="{9D8B030D-6E8A-4147-A177-3AD203B41FA5}">
                      <a16:colId xmlns:a16="http://schemas.microsoft.com/office/drawing/2014/main" val="2423808900"/>
                    </a:ext>
                  </a:extLst>
                </a:gridCol>
                <a:gridCol w="1033540">
                  <a:extLst>
                    <a:ext uri="{9D8B030D-6E8A-4147-A177-3AD203B41FA5}">
                      <a16:colId xmlns:a16="http://schemas.microsoft.com/office/drawing/2014/main" val="1268303571"/>
                    </a:ext>
                  </a:extLst>
                </a:gridCol>
                <a:gridCol w="1033540">
                  <a:extLst>
                    <a:ext uri="{9D8B030D-6E8A-4147-A177-3AD203B41FA5}">
                      <a16:colId xmlns:a16="http://schemas.microsoft.com/office/drawing/2014/main" val="1892762629"/>
                    </a:ext>
                  </a:extLst>
                </a:gridCol>
                <a:gridCol w="903648">
                  <a:extLst>
                    <a:ext uri="{9D8B030D-6E8A-4147-A177-3AD203B41FA5}">
                      <a16:colId xmlns:a16="http://schemas.microsoft.com/office/drawing/2014/main" val="1398819626"/>
                    </a:ext>
                  </a:extLst>
                </a:gridCol>
                <a:gridCol w="949558">
                  <a:extLst>
                    <a:ext uri="{9D8B030D-6E8A-4147-A177-3AD203B41FA5}">
                      <a16:colId xmlns:a16="http://schemas.microsoft.com/office/drawing/2014/main" val="665673713"/>
                    </a:ext>
                  </a:extLst>
                </a:gridCol>
              </a:tblGrid>
              <a:tr h="1025161">
                <a:tc>
                  <a:txBody>
                    <a:bodyPr/>
                    <a:lstStyle/>
                    <a:p>
                      <a:pPr algn="ctr">
                        <a:buNone/>
                      </a:pPr>
                      <a:r>
                        <a:rPr lang="en-IE" sz="1600" kern="100" dirty="0">
                          <a:effectLst/>
                        </a:rPr>
                        <a:t>Solute concentration (M)</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Immersion time (minutes)</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Initial mass (g)</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Final mass 1 (g)</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Final mass 2 (g) </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Final mass 3 (g) </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Average final mass (g)</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Average change in mass (g) </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a:effectLst/>
                        </a:rPr>
                        <a:t>% change in mass </a:t>
                      </a:r>
                      <a:endParaRPr lang="en-IE" sz="24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600" kern="100" dirty="0">
                          <a:effectLst/>
                        </a:rPr>
                        <a:t>Rate of osmosis (g/min)</a:t>
                      </a:r>
                      <a:endParaRPr lang="en-IE" sz="24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64389766"/>
                  </a:ext>
                </a:extLst>
              </a:tr>
              <a:tr h="170860">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dirty="0">
                          <a:effectLst/>
                        </a:rPr>
                        <a:t> </a:t>
                      </a:r>
                      <a:endParaRPr lang="en-IE"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dirty="0">
                          <a:effectLst/>
                        </a:rPr>
                        <a:t> </a:t>
                      </a:r>
                      <a:endParaRPr lang="en-IE" sz="1200" kern="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02934032"/>
                  </a:ext>
                </a:extLst>
              </a:tr>
              <a:tr h="170860">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519930980"/>
                  </a:ext>
                </a:extLst>
              </a:tr>
              <a:tr h="170860">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9207669"/>
                  </a:ext>
                </a:extLst>
              </a:tr>
              <a:tr h="170860">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30336296"/>
                  </a:ext>
                </a:extLst>
              </a:tr>
              <a:tr h="962712">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dirty="0">
                          <a:effectLst/>
                        </a:rPr>
                        <a:t> </a:t>
                      </a:r>
                      <a:endParaRPr lang="en-IE"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43411229"/>
                  </a:ext>
                </a:extLst>
              </a:tr>
            </a:tbl>
          </a:graphicData>
        </a:graphic>
      </p:graphicFrame>
    </p:spTree>
    <p:extLst>
      <p:ext uri="{BB962C8B-B14F-4D97-AF65-F5344CB8AC3E}">
        <p14:creationId xmlns:p14="http://schemas.microsoft.com/office/powerpoint/2010/main" val="824042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55D0-FD59-F844-DAC1-A7D465C6D105}"/>
              </a:ext>
            </a:extLst>
          </p:cNvPr>
          <p:cNvSpPr>
            <a:spLocks noGrp="1"/>
          </p:cNvSpPr>
          <p:nvPr>
            <p:ph type="title"/>
          </p:nvPr>
        </p:nvSpPr>
        <p:spPr/>
        <p:txBody>
          <a:bodyPr>
            <a:normAutofit fontScale="90000"/>
          </a:bodyPr>
          <a:lstStyle/>
          <a:p>
            <a:pPr algn="ctr"/>
            <a:br>
              <a:rPr lang="en-IE" sz="3100" b="1" dirty="0">
                <a:solidFill>
                  <a:schemeClr val="accent1"/>
                </a:solidFill>
              </a:rPr>
            </a:br>
            <a:br>
              <a:rPr lang="en-IE" sz="3100" b="1" dirty="0">
                <a:solidFill>
                  <a:schemeClr val="accent1"/>
                </a:solidFill>
              </a:rPr>
            </a:br>
            <a:br>
              <a:rPr lang="en-IE" sz="3100" b="1" dirty="0">
                <a:solidFill>
                  <a:schemeClr val="accent1"/>
                </a:solidFill>
              </a:rPr>
            </a:br>
            <a:r>
              <a:rPr lang="en-US" sz="3100" b="1" dirty="0">
                <a:solidFill>
                  <a:schemeClr val="accent1"/>
                </a:solidFill>
              </a:rPr>
              <a:t>Table 3 - Effect of temperature on the rate of osmosis (0.4M solution)</a:t>
            </a:r>
            <a:endParaRPr lang="en-US" dirty="0">
              <a:solidFill>
                <a:schemeClr val="accent1"/>
              </a:solidFill>
            </a:endParaRPr>
          </a:p>
        </p:txBody>
      </p:sp>
      <p:graphicFrame>
        <p:nvGraphicFramePr>
          <p:cNvPr id="6" name="Content Placeholder 5">
            <a:extLst>
              <a:ext uri="{FF2B5EF4-FFF2-40B4-BE49-F238E27FC236}">
                <a16:creationId xmlns:a16="http://schemas.microsoft.com/office/drawing/2014/main" id="{5A474420-F391-273A-602B-5842BF2FCEE9}"/>
              </a:ext>
            </a:extLst>
          </p:cNvPr>
          <p:cNvGraphicFramePr>
            <a:graphicFrameLocks noGrp="1"/>
          </p:cNvGraphicFramePr>
          <p:nvPr>
            <p:ph idx="1"/>
            <p:extLst>
              <p:ext uri="{D42A27DB-BD31-4B8C-83A1-F6EECF244321}">
                <p14:modId xmlns:p14="http://schemas.microsoft.com/office/powerpoint/2010/main" val="4178491932"/>
              </p:ext>
            </p:extLst>
          </p:nvPr>
        </p:nvGraphicFramePr>
        <p:xfrm>
          <a:off x="1542794" y="2268634"/>
          <a:ext cx="8820465" cy="2868490"/>
        </p:xfrm>
        <a:graphic>
          <a:graphicData uri="http://schemas.openxmlformats.org/drawingml/2006/table">
            <a:tbl>
              <a:tblPr firstRow="1" firstCol="1" bandRow="1">
                <a:tableStyleId>{5C22544A-7EE6-4342-B048-85BDC9FD1C3A}</a:tableStyleId>
              </a:tblPr>
              <a:tblGrid>
                <a:gridCol w="1489039">
                  <a:extLst>
                    <a:ext uri="{9D8B030D-6E8A-4147-A177-3AD203B41FA5}">
                      <a16:colId xmlns:a16="http://schemas.microsoft.com/office/drawing/2014/main" val="2290881907"/>
                    </a:ext>
                  </a:extLst>
                </a:gridCol>
                <a:gridCol w="878923">
                  <a:extLst>
                    <a:ext uri="{9D8B030D-6E8A-4147-A177-3AD203B41FA5}">
                      <a16:colId xmlns:a16="http://schemas.microsoft.com/office/drawing/2014/main" val="2783514559"/>
                    </a:ext>
                  </a:extLst>
                </a:gridCol>
                <a:gridCol w="837654">
                  <a:extLst>
                    <a:ext uri="{9D8B030D-6E8A-4147-A177-3AD203B41FA5}">
                      <a16:colId xmlns:a16="http://schemas.microsoft.com/office/drawing/2014/main" val="2830996207"/>
                    </a:ext>
                  </a:extLst>
                </a:gridCol>
                <a:gridCol w="837654">
                  <a:extLst>
                    <a:ext uri="{9D8B030D-6E8A-4147-A177-3AD203B41FA5}">
                      <a16:colId xmlns:a16="http://schemas.microsoft.com/office/drawing/2014/main" val="1003697248"/>
                    </a:ext>
                  </a:extLst>
                </a:gridCol>
                <a:gridCol w="837654">
                  <a:extLst>
                    <a:ext uri="{9D8B030D-6E8A-4147-A177-3AD203B41FA5}">
                      <a16:colId xmlns:a16="http://schemas.microsoft.com/office/drawing/2014/main" val="1373154519"/>
                    </a:ext>
                  </a:extLst>
                </a:gridCol>
                <a:gridCol w="1027270">
                  <a:extLst>
                    <a:ext uri="{9D8B030D-6E8A-4147-A177-3AD203B41FA5}">
                      <a16:colId xmlns:a16="http://schemas.microsoft.com/office/drawing/2014/main" val="2144777208"/>
                    </a:ext>
                  </a:extLst>
                </a:gridCol>
                <a:gridCol w="1027270">
                  <a:extLst>
                    <a:ext uri="{9D8B030D-6E8A-4147-A177-3AD203B41FA5}">
                      <a16:colId xmlns:a16="http://schemas.microsoft.com/office/drawing/2014/main" val="922624789"/>
                    </a:ext>
                  </a:extLst>
                </a:gridCol>
                <a:gridCol w="900116">
                  <a:extLst>
                    <a:ext uri="{9D8B030D-6E8A-4147-A177-3AD203B41FA5}">
                      <a16:colId xmlns:a16="http://schemas.microsoft.com/office/drawing/2014/main" val="653844690"/>
                    </a:ext>
                  </a:extLst>
                </a:gridCol>
                <a:gridCol w="984885">
                  <a:extLst>
                    <a:ext uri="{9D8B030D-6E8A-4147-A177-3AD203B41FA5}">
                      <a16:colId xmlns:a16="http://schemas.microsoft.com/office/drawing/2014/main" val="20674806"/>
                    </a:ext>
                  </a:extLst>
                </a:gridCol>
              </a:tblGrid>
              <a:tr h="1434245">
                <a:tc>
                  <a:txBody>
                    <a:bodyPr/>
                    <a:lstStyle/>
                    <a:p>
                      <a:pPr algn="ctr">
                        <a:buNone/>
                      </a:pPr>
                      <a:r>
                        <a:rPr lang="en-IE" sz="1600" b="1" kern="100" dirty="0">
                          <a:solidFill>
                            <a:schemeClr val="bg1"/>
                          </a:solidFill>
                          <a:effectLst/>
                          <a:latin typeface="+mn-lt"/>
                          <a:ea typeface="Times New Roman" panose="02020603050405020304" pitchFamily="18" charset="0"/>
                        </a:rPr>
                        <a:t>Temperature (</a:t>
                      </a:r>
                      <a:r>
                        <a:rPr lang="en-IE" sz="1600" b="1" kern="100" baseline="30000" dirty="0" err="1">
                          <a:solidFill>
                            <a:schemeClr val="bg1"/>
                          </a:solidFill>
                          <a:effectLst/>
                          <a:latin typeface="+mn-lt"/>
                          <a:ea typeface="Times New Roman" panose="02020603050405020304" pitchFamily="18" charset="0"/>
                        </a:rPr>
                        <a:t>o</a:t>
                      </a:r>
                      <a:r>
                        <a:rPr lang="en-IE" sz="1600" b="1" kern="100" dirty="0" err="1">
                          <a:solidFill>
                            <a:schemeClr val="bg1"/>
                          </a:solidFill>
                          <a:effectLst/>
                          <a:latin typeface="+mn-lt"/>
                          <a:ea typeface="Times New Roman" panose="02020603050405020304" pitchFamily="18" charset="0"/>
                        </a:rPr>
                        <a:t>C</a:t>
                      </a:r>
                      <a:r>
                        <a:rPr lang="en-IE" sz="1600" b="1" kern="100" dirty="0">
                          <a:solidFill>
                            <a:schemeClr val="bg1"/>
                          </a:solidFill>
                          <a:effectLst/>
                          <a:latin typeface="+mn-lt"/>
                          <a:ea typeface="Times New Roman" panose="02020603050405020304" pitchFamily="18" charset="0"/>
                        </a:rPr>
                        <a:t>) </a:t>
                      </a:r>
                      <a:endParaRPr lang="en-IE" sz="16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dirty="0">
                          <a:solidFill>
                            <a:schemeClr val="bg1"/>
                          </a:solidFill>
                          <a:effectLst/>
                          <a:latin typeface="+mn-lt"/>
                          <a:ea typeface="Times New Roman" panose="02020603050405020304" pitchFamily="18" charset="0"/>
                        </a:rPr>
                        <a:t>Initial mass (g)</a:t>
                      </a:r>
                      <a:endParaRPr lang="en-IE" sz="16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a:solidFill>
                            <a:schemeClr val="bg1"/>
                          </a:solidFill>
                          <a:effectLst/>
                          <a:latin typeface="+mn-lt"/>
                          <a:ea typeface="Times New Roman" panose="02020603050405020304" pitchFamily="18" charset="0"/>
                        </a:rPr>
                        <a:t>Final mass 1 (g)</a:t>
                      </a:r>
                      <a:endParaRPr lang="en-IE" sz="1600" kern="10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dirty="0">
                          <a:solidFill>
                            <a:schemeClr val="bg1"/>
                          </a:solidFill>
                          <a:effectLst/>
                          <a:latin typeface="+mn-lt"/>
                          <a:ea typeface="Times New Roman" panose="02020603050405020304" pitchFamily="18" charset="0"/>
                        </a:rPr>
                        <a:t>Final mass 2 (g) </a:t>
                      </a:r>
                      <a:endParaRPr lang="en-IE" sz="16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a:solidFill>
                            <a:schemeClr val="bg1"/>
                          </a:solidFill>
                          <a:effectLst/>
                          <a:latin typeface="+mn-lt"/>
                          <a:ea typeface="Times New Roman" panose="02020603050405020304" pitchFamily="18" charset="0"/>
                        </a:rPr>
                        <a:t>Final mass 3 (g) </a:t>
                      </a:r>
                      <a:endParaRPr lang="en-IE" sz="1600" kern="10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dirty="0">
                          <a:solidFill>
                            <a:schemeClr val="bg1"/>
                          </a:solidFill>
                          <a:effectLst/>
                          <a:latin typeface="+mn-lt"/>
                          <a:ea typeface="Times New Roman" panose="02020603050405020304" pitchFamily="18" charset="0"/>
                        </a:rPr>
                        <a:t>Average final mass (g)</a:t>
                      </a:r>
                      <a:endParaRPr lang="en-IE" sz="16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a:solidFill>
                            <a:schemeClr val="bg1"/>
                          </a:solidFill>
                          <a:effectLst/>
                          <a:latin typeface="+mn-lt"/>
                          <a:ea typeface="Times New Roman" panose="02020603050405020304" pitchFamily="18" charset="0"/>
                        </a:rPr>
                        <a:t>Average change in mass (g) </a:t>
                      </a:r>
                      <a:endParaRPr lang="en-IE" sz="1600" kern="10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dirty="0">
                          <a:solidFill>
                            <a:schemeClr val="bg1"/>
                          </a:solidFill>
                          <a:effectLst/>
                          <a:latin typeface="+mn-lt"/>
                          <a:ea typeface="Times New Roman" panose="02020603050405020304" pitchFamily="18" charset="0"/>
                        </a:rPr>
                        <a:t>% change in mass </a:t>
                      </a:r>
                      <a:endParaRPr lang="en-IE" sz="1600" kern="100" dirty="0">
                        <a:solidFill>
                          <a:schemeClr val="bg1"/>
                        </a:solidFill>
                        <a:effectLst/>
                        <a:latin typeface="+mn-lt"/>
                        <a:ea typeface="Times New Roman" panose="02020603050405020304" pitchFamily="18" charset="0"/>
                      </a:endParaRPr>
                    </a:p>
                  </a:txBody>
                  <a:tcPr marL="68580" marR="68580" marT="0" marB="0"/>
                </a:tc>
                <a:tc>
                  <a:txBody>
                    <a:bodyPr/>
                    <a:lstStyle/>
                    <a:p>
                      <a:pPr algn="ctr">
                        <a:buNone/>
                      </a:pPr>
                      <a:r>
                        <a:rPr lang="en-IE" sz="1600" b="1" kern="100" dirty="0">
                          <a:solidFill>
                            <a:schemeClr val="bg1"/>
                          </a:solidFill>
                          <a:effectLst/>
                          <a:latin typeface="+mn-lt"/>
                          <a:ea typeface="Times New Roman" panose="02020603050405020304" pitchFamily="18" charset="0"/>
                        </a:rPr>
                        <a:t>Rate of osmosis (g/min)</a:t>
                      </a:r>
                      <a:endParaRPr lang="en-IE" sz="1600" kern="100" dirty="0">
                        <a:solidFill>
                          <a:schemeClr val="bg1"/>
                        </a:solidFill>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838716711"/>
                  </a:ext>
                </a:extLst>
              </a:tr>
              <a:tr h="286849">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88852362"/>
                  </a:ext>
                </a:extLst>
              </a:tr>
              <a:tr h="286849">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6190802"/>
                  </a:ext>
                </a:extLst>
              </a:tr>
              <a:tr h="286849">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62076396"/>
                  </a:ext>
                </a:extLst>
              </a:tr>
              <a:tr h="286849">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87246764"/>
                  </a:ext>
                </a:extLst>
              </a:tr>
              <a:tr h="286849">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a:effectLst/>
                        </a:rPr>
                        <a:t> </a:t>
                      </a:r>
                      <a:endParaRPr lang="en-IE" sz="1200" kern="1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buNone/>
                      </a:pPr>
                      <a:r>
                        <a:rPr lang="en-IE" sz="1000" kern="100" dirty="0">
                          <a:effectLst/>
                        </a:rPr>
                        <a:t> </a:t>
                      </a:r>
                      <a:endParaRPr lang="en-IE" sz="1200" kern="1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1724252"/>
                  </a:ext>
                </a:extLst>
              </a:tr>
            </a:tbl>
          </a:graphicData>
        </a:graphic>
      </p:graphicFrame>
    </p:spTree>
    <p:extLst>
      <p:ext uri="{BB962C8B-B14F-4D97-AF65-F5344CB8AC3E}">
        <p14:creationId xmlns:p14="http://schemas.microsoft.com/office/powerpoint/2010/main" val="3310974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A311-03EE-1122-D89C-94E288D597CB}"/>
              </a:ext>
            </a:extLst>
          </p:cNvPr>
          <p:cNvSpPr>
            <a:spLocks noGrp="1"/>
          </p:cNvSpPr>
          <p:nvPr>
            <p:ph type="title"/>
          </p:nvPr>
        </p:nvSpPr>
        <p:spPr>
          <a:xfrm>
            <a:off x="838200" y="1307123"/>
            <a:ext cx="10515600" cy="635611"/>
          </a:xfrm>
        </p:spPr>
        <p:txBody>
          <a:bodyPr>
            <a:normAutofit fontScale="90000"/>
          </a:bodyPr>
          <a:lstStyle/>
          <a:p>
            <a:pPr algn="ctr"/>
            <a:r>
              <a:rPr lang="en-IE" sz="4000" b="1" u="sng" dirty="0">
                <a:solidFill>
                  <a:schemeClr val="accent1"/>
                </a:solidFill>
              </a:rPr>
              <a:t>Subheading - Calculations </a:t>
            </a:r>
            <a:endParaRPr lang="en-US" sz="4000" dirty="0">
              <a:solidFill>
                <a:schemeClr val="accent1"/>
              </a:solidFill>
            </a:endParaRPr>
          </a:p>
        </p:txBody>
      </p:sp>
      <p:sp>
        <p:nvSpPr>
          <p:cNvPr id="3" name="Content Placeholder 2">
            <a:extLst>
              <a:ext uri="{FF2B5EF4-FFF2-40B4-BE49-F238E27FC236}">
                <a16:creationId xmlns:a16="http://schemas.microsoft.com/office/drawing/2014/main" id="{1832D968-5B64-AF05-E04F-5D4115454AB8}"/>
              </a:ext>
            </a:extLst>
          </p:cNvPr>
          <p:cNvSpPr>
            <a:spLocks noGrp="1"/>
          </p:cNvSpPr>
          <p:nvPr>
            <p:ph idx="1"/>
          </p:nvPr>
        </p:nvSpPr>
        <p:spPr>
          <a:xfrm>
            <a:off x="838200" y="2206626"/>
            <a:ext cx="10515600" cy="4351338"/>
          </a:xfrm>
        </p:spPr>
        <p:txBody>
          <a:bodyPr>
            <a:normAutofit fontScale="55000" lnSpcReduction="20000"/>
          </a:bodyPr>
          <a:lstStyle/>
          <a:p>
            <a:pPr marL="0" indent="0">
              <a:buNone/>
            </a:pPr>
            <a:r>
              <a:rPr lang="en-IE" b="1" dirty="0"/>
              <a:t>Below are some possible calculations you may decide to carry out. </a:t>
            </a:r>
          </a:p>
          <a:p>
            <a:pPr marL="0" indent="0">
              <a:buNone/>
            </a:pPr>
            <a:endParaRPr lang="en-IE" dirty="0"/>
          </a:p>
          <a:p>
            <a:pPr marL="0" indent="0">
              <a:buNone/>
            </a:pPr>
            <a:r>
              <a:rPr lang="en-IE" b="1" dirty="0"/>
              <a:t>Calculations 1 – How to calculate the average (or mean) final mass?</a:t>
            </a:r>
            <a:endParaRPr lang="en-IE" dirty="0"/>
          </a:p>
          <a:p>
            <a:pPr lvl="0"/>
            <a:r>
              <a:rPr lang="en-IE" dirty="0"/>
              <a:t>Add the three final mass results and divide by three</a:t>
            </a:r>
            <a:r>
              <a:rPr lang="en-IE" b="1" dirty="0"/>
              <a:t> </a:t>
            </a:r>
          </a:p>
          <a:p>
            <a:pPr marL="0" lvl="0" indent="0">
              <a:buNone/>
            </a:pPr>
            <a:endParaRPr lang="en-IE" dirty="0"/>
          </a:p>
          <a:p>
            <a:pPr marL="0" indent="0">
              <a:buNone/>
            </a:pPr>
            <a:r>
              <a:rPr lang="en-IE" b="1" dirty="0"/>
              <a:t>Calculation 2 – average change in mass </a:t>
            </a:r>
            <a:endParaRPr lang="en-IE" dirty="0"/>
          </a:p>
          <a:p>
            <a:r>
              <a:rPr lang="en-IE" dirty="0"/>
              <a:t>Average change in mass = Final mass – initial mass </a:t>
            </a:r>
          </a:p>
          <a:p>
            <a:pPr marL="0" indent="0">
              <a:buNone/>
            </a:pPr>
            <a:endParaRPr lang="en-IE" dirty="0"/>
          </a:p>
          <a:p>
            <a:pPr marL="0" indent="0">
              <a:buNone/>
            </a:pPr>
            <a:r>
              <a:rPr lang="en-IE" b="1" dirty="0"/>
              <a:t>Calculation 3 – Percentage change in mass </a:t>
            </a:r>
            <a:endParaRPr lang="en-IE" dirty="0"/>
          </a:p>
          <a:p>
            <a:endParaRPr lang="en-IE" dirty="0"/>
          </a:p>
          <a:p>
            <a:r>
              <a:rPr lang="en-IE" dirty="0"/>
              <a:t>Percentage change in mass = (Change in mass ÷ Initial mass) × 100</a:t>
            </a:r>
          </a:p>
          <a:p>
            <a:endParaRPr lang="en-IE" dirty="0"/>
          </a:p>
          <a:p>
            <a:pPr marL="0" indent="0">
              <a:buNone/>
            </a:pPr>
            <a:r>
              <a:rPr lang="en-IE" b="1" dirty="0"/>
              <a:t>Calculation 4 – Rate of osmosis</a:t>
            </a:r>
            <a:endParaRPr lang="en-IE" dirty="0"/>
          </a:p>
          <a:p>
            <a:r>
              <a:rPr lang="en-IE" dirty="0"/>
              <a:t>Rate of osmosis = Change in mass ÷ Immersion Time</a:t>
            </a:r>
          </a:p>
          <a:p>
            <a:endParaRPr lang="en-US" dirty="0"/>
          </a:p>
        </p:txBody>
      </p:sp>
    </p:spTree>
    <p:extLst>
      <p:ext uri="{BB962C8B-B14F-4D97-AF65-F5344CB8AC3E}">
        <p14:creationId xmlns:p14="http://schemas.microsoft.com/office/powerpoint/2010/main" val="3750381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FF795-71AD-51D3-7645-0BF605A90A2D}"/>
              </a:ext>
            </a:extLst>
          </p:cNvPr>
          <p:cNvSpPr>
            <a:spLocks noGrp="1"/>
          </p:cNvSpPr>
          <p:nvPr>
            <p:ph type="title"/>
          </p:nvPr>
        </p:nvSpPr>
        <p:spPr>
          <a:xfrm>
            <a:off x="838200" y="879231"/>
            <a:ext cx="10515600" cy="811457"/>
          </a:xfrm>
        </p:spPr>
        <p:txBody>
          <a:bodyPr>
            <a:normAutofit/>
          </a:bodyPr>
          <a:lstStyle/>
          <a:p>
            <a:pPr algn="ctr"/>
            <a:r>
              <a:rPr lang="en-IE" b="1" u="sng" dirty="0">
                <a:solidFill>
                  <a:schemeClr val="accent1"/>
                </a:solidFill>
              </a:rPr>
              <a:t>Subheading - Data Presentations </a:t>
            </a:r>
            <a:endParaRPr lang="en-US" dirty="0">
              <a:solidFill>
                <a:schemeClr val="accent1"/>
              </a:solidFill>
            </a:endParaRPr>
          </a:p>
        </p:txBody>
      </p:sp>
      <p:sp>
        <p:nvSpPr>
          <p:cNvPr id="3" name="Content Placeholder 2">
            <a:extLst>
              <a:ext uri="{FF2B5EF4-FFF2-40B4-BE49-F238E27FC236}">
                <a16:creationId xmlns:a16="http://schemas.microsoft.com/office/drawing/2014/main" id="{E2B9FD1F-DB75-C18A-B950-1ECC6B71C2EA}"/>
              </a:ext>
            </a:extLst>
          </p:cNvPr>
          <p:cNvSpPr>
            <a:spLocks noGrp="1"/>
          </p:cNvSpPr>
          <p:nvPr>
            <p:ph idx="1"/>
          </p:nvPr>
        </p:nvSpPr>
        <p:spPr>
          <a:xfrm>
            <a:off x="838200" y="1825625"/>
            <a:ext cx="10515600" cy="4667250"/>
          </a:xfrm>
        </p:spPr>
        <p:txBody>
          <a:bodyPr>
            <a:normAutofit lnSpcReduction="10000"/>
          </a:bodyPr>
          <a:lstStyle/>
          <a:p>
            <a:pPr marL="0" indent="0">
              <a:buNone/>
            </a:pPr>
            <a:r>
              <a:rPr lang="en-IE" b="1" dirty="0"/>
              <a:t>Graphs (generated by excel, GeoGebra or hand drawn)</a:t>
            </a:r>
            <a:endParaRPr lang="en-IE" dirty="0"/>
          </a:p>
          <a:p>
            <a:pPr lvl="1"/>
            <a:r>
              <a:rPr lang="en-IE" sz="2000" dirty="0"/>
              <a:t>Have you drawn the correct type of graph? Line graph, bar chart, scatter plot, histogram </a:t>
            </a:r>
          </a:p>
          <a:p>
            <a:pPr lvl="1"/>
            <a:endParaRPr lang="en-IE" sz="2000" dirty="0"/>
          </a:p>
          <a:p>
            <a:pPr lvl="1"/>
            <a:r>
              <a:rPr lang="en-IE" sz="2000" dirty="0"/>
              <a:t>Have you put the independent variable on the horizontal x‐axis and the dependent variable on the vertical y‐axis?</a:t>
            </a:r>
          </a:p>
          <a:p>
            <a:pPr lvl="1"/>
            <a:endParaRPr lang="en-IE" sz="2000" dirty="0"/>
          </a:p>
          <a:p>
            <a:pPr lvl="1"/>
            <a:r>
              <a:rPr lang="en-IE" sz="2000" dirty="0"/>
              <a:t>Have you used appropriate regular scales so that your graph fills at least half of your graph paper?</a:t>
            </a:r>
          </a:p>
          <a:p>
            <a:pPr lvl="1"/>
            <a:endParaRPr lang="en-IE" sz="2000" dirty="0"/>
          </a:p>
          <a:p>
            <a:pPr lvl="1"/>
            <a:r>
              <a:rPr lang="en-IE" sz="2000" dirty="0"/>
              <a:t>Have you labelled each axis with the variable and the units?</a:t>
            </a:r>
          </a:p>
          <a:p>
            <a:pPr lvl="1"/>
            <a:endParaRPr lang="en-IE" sz="2000" dirty="0"/>
          </a:p>
          <a:p>
            <a:pPr lvl="1"/>
            <a:r>
              <a:rPr lang="en-IE" sz="2000" dirty="0"/>
              <a:t>Have you plotted your points or bars accurately?</a:t>
            </a:r>
          </a:p>
          <a:p>
            <a:pPr marL="457200" lvl="1" indent="0">
              <a:buNone/>
            </a:pPr>
            <a:endParaRPr lang="en-IE" sz="2000" dirty="0"/>
          </a:p>
          <a:p>
            <a:pPr lvl="1"/>
            <a:r>
              <a:rPr lang="en-IE" sz="2000" dirty="0"/>
              <a:t>If you have drawn a line graph, have you drawn a line of best fit that ignores any anomalous results and goes through as many of your points as possible?</a:t>
            </a:r>
          </a:p>
          <a:p>
            <a:pPr marL="0" indent="0">
              <a:buNone/>
            </a:pPr>
            <a:endParaRPr lang="en-US" dirty="0"/>
          </a:p>
        </p:txBody>
      </p:sp>
    </p:spTree>
    <p:extLst>
      <p:ext uri="{BB962C8B-B14F-4D97-AF65-F5344CB8AC3E}">
        <p14:creationId xmlns:p14="http://schemas.microsoft.com/office/powerpoint/2010/main" val="3635282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B8F2A-0C88-6EB7-1F11-005256287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6BA00-8B41-91B0-71F4-7D18BCD6CC2C}"/>
              </a:ext>
            </a:extLst>
          </p:cNvPr>
          <p:cNvSpPr>
            <a:spLocks noGrp="1"/>
          </p:cNvSpPr>
          <p:nvPr>
            <p:ph type="title"/>
          </p:nvPr>
        </p:nvSpPr>
        <p:spPr>
          <a:xfrm>
            <a:off x="838200" y="1143000"/>
            <a:ext cx="10515600" cy="811457"/>
          </a:xfrm>
        </p:spPr>
        <p:txBody>
          <a:bodyPr>
            <a:normAutofit/>
          </a:bodyPr>
          <a:lstStyle/>
          <a:p>
            <a:pPr algn="ctr"/>
            <a:r>
              <a:rPr lang="en-IE" b="1" u="sng" dirty="0">
                <a:solidFill>
                  <a:schemeClr val="accent1"/>
                </a:solidFill>
              </a:rPr>
              <a:t>Subheading - Data Presentations </a:t>
            </a:r>
            <a:endParaRPr lang="en-US" dirty="0">
              <a:solidFill>
                <a:schemeClr val="accent1"/>
              </a:solidFill>
            </a:endParaRPr>
          </a:p>
        </p:txBody>
      </p:sp>
      <p:sp>
        <p:nvSpPr>
          <p:cNvPr id="3" name="Content Placeholder 2">
            <a:extLst>
              <a:ext uri="{FF2B5EF4-FFF2-40B4-BE49-F238E27FC236}">
                <a16:creationId xmlns:a16="http://schemas.microsoft.com/office/drawing/2014/main" id="{E514A46F-F803-F6B1-B60F-A7B82EC61AB1}"/>
              </a:ext>
            </a:extLst>
          </p:cNvPr>
          <p:cNvSpPr>
            <a:spLocks noGrp="1"/>
          </p:cNvSpPr>
          <p:nvPr>
            <p:ph idx="1"/>
          </p:nvPr>
        </p:nvSpPr>
        <p:spPr>
          <a:xfrm>
            <a:off x="838200" y="2364886"/>
            <a:ext cx="10515600" cy="4237933"/>
          </a:xfrm>
        </p:spPr>
        <p:txBody>
          <a:bodyPr>
            <a:normAutofit/>
          </a:bodyPr>
          <a:lstStyle/>
          <a:p>
            <a:pPr marL="0" indent="0">
              <a:buNone/>
            </a:pPr>
            <a:r>
              <a:rPr lang="en-US" sz="2400" b="1" dirty="0"/>
              <a:t>For the following factors, </a:t>
            </a:r>
            <a:r>
              <a:rPr lang="en-US" sz="2400" dirty="0"/>
              <a:t>what type of graph would you draw to represent results on rate of osmosis on plant tissue:</a:t>
            </a:r>
          </a:p>
          <a:p>
            <a:pPr lvl="1"/>
            <a:r>
              <a:rPr lang="en-US" sz="2000" dirty="0"/>
              <a:t>Temperature – line graph </a:t>
            </a:r>
          </a:p>
          <a:p>
            <a:pPr lvl="1"/>
            <a:endParaRPr lang="en-US" sz="2000" dirty="0"/>
          </a:p>
          <a:p>
            <a:pPr lvl="1"/>
            <a:r>
              <a:rPr lang="en-US" sz="2000" dirty="0"/>
              <a:t>Concentration gradient - line graph </a:t>
            </a:r>
          </a:p>
          <a:p>
            <a:pPr lvl="1"/>
            <a:endParaRPr lang="en-US" sz="2000" dirty="0"/>
          </a:p>
          <a:p>
            <a:pPr lvl="1"/>
            <a:r>
              <a:rPr lang="en-US" sz="2000" dirty="0"/>
              <a:t>Surface area – line graph </a:t>
            </a:r>
          </a:p>
          <a:p>
            <a:pPr lvl="1"/>
            <a:endParaRPr lang="en-US" sz="2000" dirty="0"/>
          </a:p>
          <a:p>
            <a:pPr lvl="1"/>
            <a:r>
              <a:rPr lang="en-US" sz="2000" dirty="0"/>
              <a:t>Immersion time – line graph </a:t>
            </a:r>
          </a:p>
          <a:p>
            <a:pPr marL="457200" lvl="1" indent="0">
              <a:buNone/>
            </a:pPr>
            <a:endParaRPr lang="en-US" sz="2000" dirty="0"/>
          </a:p>
          <a:p>
            <a:pPr lvl="1"/>
            <a:r>
              <a:rPr lang="en-US" sz="2000" dirty="0"/>
              <a:t>Type of solute – bar chart (since solute type is a category, not a numerical scale, you compare discrete groups)</a:t>
            </a:r>
          </a:p>
        </p:txBody>
      </p:sp>
    </p:spTree>
    <p:extLst>
      <p:ext uri="{BB962C8B-B14F-4D97-AF65-F5344CB8AC3E}">
        <p14:creationId xmlns:p14="http://schemas.microsoft.com/office/powerpoint/2010/main" val="1153850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993A-0A94-0DDD-80E8-A3C8534476F7}"/>
              </a:ext>
            </a:extLst>
          </p:cNvPr>
          <p:cNvSpPr>
            <a:spLocks noGrp="1"/>
          </p:cNvSpPr>
          <p:nvPr>
            <p:ph type="title"/>
          </p:nvPr>
        </p:nvSpPr>
        <p:spPr>
          <a:xfrm>
            <a:off x="838200" y="1049215"/>
            <a:ext cx="10515600" cy="641473"/>
          </a:xfrm>
        </p:spPr>
        <p:txBody>
          <a:bodyPr>
            <a:normAutofit/>
          </a:bodyPr>
          <a:lstStyle/>
          <a:p>
            <a:pPr algn="ctr"/>
            <a:r>
              <a:rPr lang="en-US" sz="3200" b="1" u="sng" dirty="0">
                <a:solidFill>
                  <a:schemeClr val="accent1"/>
                </a:solidFill>
              </a:rPr>
              <a:t>Subheading - Data Analysis: trends and patterns in the data</a:t>
            </a:r>
            <a:endParaRPr lang="en-US" sz="3200" dirty="0">
              <a:solidFill>
                <a:schemeClr val="accent1"/>
              </a:solidFill>
            </a:endParaRPr>
          </a:p>
        </p:txBody>
      </p:sp>
      <p:sp>
        <p:nvSpPr>
          <p:cNvPr id="3" name="Content Placeholder 2">
            <a:extLst>
              <a:ext uri="{FF2B5EF4-FFF2-40B4-BE49-F238E27FC236}">
                <a16:creationId xmlns:a16="http://schemas.microsoft.com/office/drawing/2014/main" id="{05F5E438-EAE5-C80E-40DD-CC03BA7DAD89}"/>
              </a:ext>
            </a:extLst>
          </p:cNvPr>
          <p:cNvSpPr>
            <a:spLocks noGrp="1"/>
          </p:cNvSpPr>
          <p:nvPr>
            <p:ph idx="1"/>
          </p:nvPr>
        </p:nvSpPr>
        <p:spPr>
          <a:xfrm>
            <a:off x="838200" y="1825624"/>
            <a:ext cx="10515600" cy="4704129"/>
          </a:xfrm>
        </p:spPr>
        <p:txBody>
          <a:bodyPr>
            <a:normAutofit fontScale="47500" lnSpcReduction="20000"/>
          </a:bodyPr>
          <a:lstStyle/>
          <a:p>
            <a:pPr marL="0" indent="0">
              <a:buNone/>
            </a:pPr>
            <a:r>
              <a:rPr lang="en-IE" b="1" dirty="0"/>
              <a:t>Data analysis should include:</a:t>
            </a:r>
            <a:endParaRPr lang="en-IE" dirty="0"/>
          </a:p>
          <a:p>
            <a:pPr marL="0" lvl="0" indent="0">
              <a:buNone/>
            </a:pPr>
            <a:r>
              <a:rPr lang="en-US" b="1" dirty="0"/>
              <a:t>Note: </a:t>
            </a:r>
            <a:r>
              <a:rPr lang="en-US" dirty="0"/>
              <a:t>Make it very clear to the examiner what you discovered.</a:t>
            </a:r>
          </a:p>
          <a:p>
            <a:pPr lvl="0"/>
            <a:r>
              <a:rPr lang="en-US" dirty="0"/>
              <a:t>Explain </a:t>
            </a:r>
            <a:r>
              <a:rPr lang="en-US" b="1" dirty="0"/>
              <a:t>WHAT</a:t>
            </a:r>
            <a:r>
              <a:rPr lang="en-US" dirty="0"/>
              <a:t> the results show </a:t>
            </a:r>
          </a:p>
          <a:p>
            <a:pPr marL="0" lvl="0" indent="0">
              <a:buNone/>
            </a:pPr>
            <a:r>
              <a:rPr lang="en-US" dirty="0"/>
              <a:t>	</a:t>
            </a:r>
            <a:r>
              <a:rPr lang="en-US" b="1" dirty="0"/>
              <a:t>Example</a:t>
            </a:r>
            <a:r>
              <a:rPr lang="en-US" dirty="0"/>
              <a:t> - “As temperature increased, the rate of osmosis increased”</a:t>
            </a:r>
          </a:p>
          <a:p>
            <a:pPr marL="0" lvl="0" indent="0">
              <a:buNone/>
            </a:pPr>
            <a:r>
              <a:rPr lang="en-US" dirty="0"/>
              <a:t>	</a:t>
            </a:r>
            <a:r>
              <a:rPr lang="en-US" b="1" dirty="0"/>
              <a:t>Example</a:t>
            </a:r>
            <a:r>
              <a:rPr lang="en-US" dirty="0"/>
              <a:t> - “Higher solute concentration caused greater mass loss”</a:t>
            </a:r>
          </a:p>
          <a:p>
            <a:pPr marL="0" lvl="0" indent="0">
              <a:buNone/>
            </a:pPr>
            <a:endParaRPr lang="en-US" dirty="0"/>
          </a:p>
          <a:p>
            <a:pPr lvl="0"/>
            <a:r>
              <a:rPr lang="en-US" b="1" dirty="0"/>
              <a:t>Clear description of the trend/pattern</a:t>
            </a:r>
          </a:p>
          <a:p>
            <a:pPr lvl="0"/>
            <a:r>
              <a:rPr lang="en-US" dirty="0"/>
              <a:t>Compare variables - Explain the </a:t>
            </a:r>
            <a:r>
              <a:rPr lang="en-US" b="1" dirty="0"/>
              <a:t>relationship between the variables </a:t>
            </a:r>
            <a:r>
              <a:rPr lang="en-US" dirty="0"/>
              <a:t>(e.g. how solute concentration affected the rate of osmosis)</a:t>
            </a:r>
          </a:p>
          <a:p>
            <a:pPr marL="0" lvl="0" indent="0">
              <a:buNone/>
            </a:pPr>
            <a:r>
              <a:rPr lang="en-US" dirty="0"/>
              <a:t>	</a:t>
            </a:r>
            <a:r>
              <a:rPr lang="en-US" b="1" dirty="0"/>
              <a:t>Example</a:t>
            </a:r>
            <a:r>
              <a:rPr lang="en-US" dirty="0"/>
              <a:t>: As solute concentration increased from 5% to 20%, the percentage mass loss also increased. </a:t>
            </a:r>
          </a:p>
          <a:p>
            <a:pPr lvl="0"/>
            <a:r>
              <a:rPr lang="en-US" dirty="0"/>
              <a:t>State </a:t>
            </a:r>
            <a:r>
              <a:rPr lang="en-US" b="1" dirty="0"/>
              <a:t>what</a:t>
            </a:r>
            <a:r>
              <a:rPr lang="en-US" dirty="0"/>
              <a:t> the data shows in words, describe the overall trend (increase, decrease, plateau, optimum, etc.) </a:t>
            </a:r>
          </a:p>
          <a:p>
            <a:pPr lvl="0"/>
            <a:r>
              <a:rPr lang="en-US" dirty="0"/>
              <a:t>Reference specific numerical values from your results/graphs, not just a vague trend (e.g. % change in mass decreased from +12% at 10°C to -22% at 30°C </a:t>
            </a:r>
          </a:p>
          <a:p>
            <a:pPr lvl="0"/>
            <a:r>
              <a:rPr lang="en-US" dirty="0"/>
              <a:t>Identify </a:t>
            </a:r>
            <a:r>
              <a:rPr lang="en-US" b="1" dirty="0"/>
              <a:t>any anomalies </a:t>
            </a:r>
            <a:r>
              <a:rPr lang="en-US" dirty="0"/>
              <a:t>in the data and acknowledge them (Explain possible reasons for them (e.g. measurement error, contamination)</a:t>
            </a:r>
          </a:p>
          <a:p>
            <a:pPr marL="0" lvl="0" indent="0">
              <a:buNone/>
            </a:pPr>
            <a:r>
              <a:rPr lang="en-US" b="1" dirty="0"/>
              <a:t>Note:</a:t>
            </a:r>
            <a:r>
              <a:rPr lang="en-US" dirty="0"/>
              <a:t> Anomalous results are caused by random error such as wrongly recording a measurement, spilling some of the reaction mixture etc. Writing that an anomalous result is caused by ‘human error’ is too vague and will not gain marks.</a:t>
            </a:r>
          </a:p>
          <a:p>
            <a:pPr marL="0" lvl="0" indent="0">
              <a:buNone/>
            </a:pPr>
            <a:r>
              <a:rPr lang="en-US" dirty="0"/>
              <a:t> </a:t>
            </a:r>
          </a:p>
          <a:p>
            <a:pPr lvl="0"/>
            <a:r>
              <a:rPr lang="en-US" b="1" dirty="0"/>
              <a:t>Comment on consistency</a:t>
            </a:r>
          </a:p>
          <a:p>
            <a:pPr marL="0" lvl="0" indent="0">
              <a:buNone/>
            </a:pPr>
            <a:r>
              <a:rPr lang="en-US" dirty="0"/>
              <a:t>	Mention </a:t>
            </a:r>
            <a:r>
              <a:rPr lang="en-US" b="1" dirty="0"/>
              <a:t>repeated trials and averages </a:t>
            </a:r>
            <a:r>
              <a:rPr lang="en-US" dirty="0"/>
              <a:t>to show reliability</a:t>
            </a:r>
          </a:p>
        </p:txBody>
      </p:sp>
    </p:spTree>
    <p:extLst>
      <p:ext uri="{BB962C8B-B14F-4D97-AF65-F5344CB8AC3E}">
        <p14:creationId xmlns:p14="http://schemas.microsoft.com/office/powerpoint/2010/main" val="905689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BF397-2CA6-65D6-DE0C-D0AE2709E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08EC5-2923-251C-C528-8CB8A2F9D5DB}"/>
              </a:ext>
            </a:extLst>
          </p:cNvPr>
          <p:cNvSpPr>
            <a:spLocks noGrp="1"/>
          </p:cNvSpPr>
          <p:nvPr>
            <p:ph type="title"/>
          </p:nvPr>
        </p:nvSpPr>
        <p:spPr>
          <a:xfrm>
            <a:off x="838200" y="1049215"/>
            <a:ext cx="10515600" cy="641473"/>
          </a:xfrm>
        </p:spPr>
        <p:txBody>
          <a:bodyPr>
            <a:normAutofit/>
          </a:bodyPr>
          <a:lstStyle/>
          <a:p>
            <a:pPr algn="ctr"/>
            <a:r>
              <a:rPr lang="en-US" sz="3200" b="1" u="sng" dirty="0">
                <a:solidFill>
                  <a:schemeClr val="accent1"/>
                </a:solidFill>
              </a:rPr>
              <a:t>Subheading - Data Analysis: trends and patterns in the data</a:t>
            </a:r>
            <a:endParaRPr lang="en-US" sz="3200" dirty="0">
              <a:solidFill>
                <a:schemeClr val="accent1"/>
              </a:solidFill>
            </a:endParaRPr>
          </a:p>
        </p:txBody>
      </p:sp>
      <p:sp>
        <p:nvSpPr>
          <p:cNvPr id="3" name="Content Placeholder 2">
            <a:extLst>
              <a:ext uri="{FF2B5EF4-FFF2-40B4-BE49-F238E27FC236}">
                <a16:creationId xmlns:a16="http://schemas.microsoft.com/office/drawing/2014/main" id="{7DA6AD25-EC26-9AA0-E44D-FB7CFD4FAC9D}"/>
              </a:ext>
            </a:extLst>
          </p:cNvPr>
          <p:cNvSpPr>
            <a:spLocks noGrp="1"/>
          </p:cNvSpPr>
          <p:nvPr>
            <p:ph idx="1"/>
          </p:nvPr>
        </p:nvSpPr>
        <p:spPr>
          <a:xfrm>
            <a:off x="838200" y="1825624"/>
            <a:ext cx="10515600" cy="4704129"/>
          </a:xfrm>
        </p:spPr>
        <p:txBody>
          <a:bodyPr>
            <a:normAutofit/>
          </a:bodyPr>
          <a:lstStyle/>
          <a:p>
            <a:pPr marL="0" indent="0">
              <a:buNone/>
            </a:pPr>
            <a:r>
              <a:rPr lang="en-IE" sz="2400" b="1" dirty="0"/>
              <a:t>Some possible phrases to use – Describing the trend</a:t>
            </a:r>
            <a:endParaRPr lang="en-IE" sz="2400" dirty="0"/>
          </a:p>
          <a:p>
            <a:pPr lvl="1"/>
            <a:r>
              <a:rPr lang="en-IE" sz="2000" dirty="0"/>
              <a:t>"As temperature increased..."</a:t>
            </a:r>
          </a:p>
          <a:p>
            <a:pPr lvl="1"/>
            <a:r>
              <a:rPr lang="en-IE" sz="2000" dirty="0"/>
              <a:t>"The results show that..."</a:t>
            </a:r>
          </a:p>
          <a:p>
            <a:pPr lvl="1"/>
            <a:r>
              <a:rPr lang="en-IE" sz="2000" dirty="0"/>
              <a:t>"There was a clear increase/decrease in..."</a:t>
            </a:r>
          </a:p>
          <a:p>
            <a:pPr lvl="1"/>
            <a:r>
              <a:rPr lang="en-IE" sz="2000" dirty="0"/>
              <a:t>"Percentage change in mass rose from... to..."</a:t>
            </a:r>
          </a:p>
          <a:p>
            <a:pPr lvl="1"/>
            <a:r>
              <a:rPr lang="en-IE" sz="2000" dirty="0"/>
              <a:t>"A positive/negative correlation was observed between..."</a:t>
            </a:r>
          </a:p>
          <a:p>
            <a:pPr lvl="1"/>
            <a:r>
              <a:rPr lang="en-IE" sz="2000" dirty="0"/>
              <a:t>"The data indicates a steady increase up until...“</a:t>
            </a:r>
          </a:p>
          <a:p>
            <a:pPr lvl="1"/>
            <a:r>
              <a:rPr lang="en-IE" sz="2000" dirty="0"/>
              <a:t>"The graph shows a peak at..."</a:t>
            </a:r>
            <a:endParaRPr lang="en-IE" dirty="0"/>
          </a:p>
          <a:p>
            <a:pPr lvl="1"/>
            <a:r>
              <a:rPr lang="en-IE" sz="2000" dirty="0"/>
              <a:t>"The data collected indicates that…"</a:t>
            </a:r>
            <a:endParaRPr lang="en-IE" dirty="0"/>
          </a:p>
          <a:p>
            <a:pPr lvl="1"/>
            <a:r>
              <a:rPr lang="en-IE" sz="2000" dirty="0"/>
              <a:t>"The data collected confirms that…"</a:t>
            </a:r>
            <a:endParaRPr lang="en-IE" dirty="0"/>
          </a:p>
          <a:p>
            <a:pPr lvl="1"/>
            <a:r>
              <a:rPr lang="en-IE" sz="2000" dirty="0"/>
              <a:t>"It is obvious from the data that there is a relationship between the independent variable (name it) and the dependent variable (name it) as…"</a:t>
            </a:r>
            <a:endParaRPr lang="en-IE" dirty="0"/>
          </a:p>
          <a:p>
            <a:pPr lvl="1"/>
            <a:endParaRPr lang="en-US" dirty="0"/>
          </a:p>
        </p:txBody>
      </p:sp>
    </p:spTree>
    <p:extLst>
      <p:ext uri="{BB962C8B-B14F-4D97-AF65-F5344CB8AC3E}">
        <p14:creationId xmlns:p14="http://schemas.microsoft.com/office/powerpoint/2010/main" val="2017023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21565-98B8-3151-C745-D5EEE77FF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C57906-7369-489F-891F-40C5A784525E}"/>
              </a:ext>
            </a:extLst>
          </p:cNvPr>
          <p:cNvSpPr>
            <a:spLocks noGrp="1"/>
          </p:cNvSpPr>
          <p:nvPr>
            <p:ph type="title"/>
          </p:nvPr>
        </p:nvSpPr>
        <p:spPr>
          <a:xfrm>
            <a:off x="838200" y="1049215"/>
            <a:ext cx="10515600" cy="641473"/>
          </a:xfrm>
        </p:spPr>
        <p:txBody>
          <a:bodyPr>
            <a:normAutofit/>
          </a:bodyPr>
          <a:lstStyle/>
          <a:p>
            <a:pPr algn="ctr"/>
            <a:r>
              <a:rPr lang="en-US" sz="3200" b="1" u="sng" dirty="0">
                <a:solidFill>
                  <a:schemeClr val="accent1"/>
                </a:solidFill>
              </a:rPr>
              <a:t>Subheading - Data Analysis: trends and patterns in the data</a:t>
            </a:r>
            <a:endParaRPr lang="en-US" sz="3200" dirty="0">
              <a:solidFill>
                <a:schemeClr val="accent1"/>
              </a:solidFill>
            </a:endParaRPr>
          </a:p>
        </p:txBody>
      </p:sp>
      <p:sp>
        <p:nvSpPr>
          <p:cNvPr id="3" name="Content Placeholder 2">
            <a:extLst>
              <a:ext uri="{FF2B5EF4-FFF2-40B4-BE49-F238E27FC236}">
                <a16:creationId xmlns:a16="http://schemas.microsoft.com/office/drawing/2014/main" id="{7FB498B7-1291-9BFB-ECAF-C90919EB2358}"/>
              </a:ext>
            </a:extLst>
          </p:cNvPr>
          <p:cNvSpPr>
            <a:spLocks noGrp="1"/>
          </p:cNvSpPr>
          <p:nvPr>
            <p:ph idx="1"/>
          </p:nvPr>
        </p:nvSpPr>
        <p:spPr>
          <a:xfrm>
            <a:off x="838200" y="1767009"/>
            <a:ext cx="10515600" cy="2910499"/>
          </a:xfrm>
        </p:spPr>
        <p:txBody>
          <a:bodyPr>
            <a:normAutofit/>
          </a:bodyPr>
          <a:lstStyle/>
          <a:p>
            <a:pPr marL="0" indent="0">
              <a:buNone/>
            </a:pPr>
            <a:r>
              <a:rPr lang="en-IE" b="1" dirty="0"/>
              <a:t>Explaining scientifically</a:t>
            </a:r>
          </a:p>
          <a:p>
            <a:pPr lvl="1"/>
            <a:r>
              <a:rPr lang="en-US" dirty="0"/>
              <a:t>"This can be explained by..."</a:t>
            </a:r>
          </a:p>
          <a:p>
            <a:pPr lvl="1"/>
            <a:r>
              <a:rPr lang="en-US" dirty="0"/>
              <a:t>"This is likely due to..."</a:t>
            </a:r>
          </a:p>
          <a:p>
            <a:pPr lvl="1"/>
            <a:r>
              <a:rPr lang="en-US" dirty="0"/>
              <a:t>"This occurs because..."</a:t>
            </a:r>
          </a:p>
          <a:p>
            <a:pPr lvl="1"/>
            <a:r>
              <a:rPr lang="en-US" dirty="0"/>
              <a:t>"A possible reason for this is..."</a:t>
            </a:r>
          </a:p>
          <a:p>
            <a:pPr lvl="1"/>
            <a:r>
              <a:rPr lang="en-US" dirty="0"/>
              <a:t>"This suggests that..."</a:t>
            </a:r>
          </a:p>
          <a:p>
            <a:pPr lvl="1"/>
            <a:r>
              <a:rPr lang="en-US" dirty="0"/>
              <a:t>"This is consistent with the theory that..."</a:t>
            </a:r>
          </a:p>
        </p:txBody>
      </p:sp>
      <p:sp>
        <p:nvSpPr>
          <p:cNvPr id="4" name="Content Placeholder 2">
            <a:extLst>
              <a:ext uri="{FF2B5EF4-FFF2-40B4-BE49-F238E27FC236}">
                <a16:creationId xmlns:a16="http://schemas.microsoft.com/office/drawing/2014/main" id="{3C8D3861-BBE9-FC67-24B3-49108D42FF5D}"/>
              </a:ext>
            </a:extLst>
          </p:cNvPr>
          <p:cNvSpPr txBox="1">
            <a:spLocks/>
          </p:cNvSpPr>
          <p:nvPr/>
        </p:nvSpPr>
        <p:spPr>
          <a:xfrm>
            <a:off x="838200" y="4753830"/>
            <a:ext cx="10591800" cy="19166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b="1" dirty="0"/>
              <a:t>Referring to anomalies</a:t>
            </a:r>
          </a:p>
          <a:p>
            <a:pPr lvl="1"/>
            <a:r>
              <a:rPr lang="en-IE" dirty="0"/>
              <a:t>"One result did not fit the overall trend..."</a:t>
            </a:r>
            <a:endParaRPr lang="en-IE" sz="2800" dirty="0"/>
          </a:p>
          <a:p>
            <a:pPr lvl="1"/>
            <a:r>
              <a:rPr lang="en-IE" dirty="0"/>
              <a:t>"The reading at [X]°C appeared anomalous, possibly because..."</a:t>
            </a:r>
            <a:endParaRPr lang="en-IE" sz="2800" dirty="0"/>
          </a:p>
          <a:p>
            <a:pPr lvl="1"/>
            <a:r>
              <a:rPr lang="en-IE" dirty="0"/>
              <a:t>"This unexpected result may be due to..."</a:t>
            </a:r>
            <a:endParaRPr lang="en-IE" sz="2800" dirty="0"/>
          </a:p>
        </p:txBody>
      </p:sp>
    </p:spTree>
    <p:extLst>
      <p:ext uri="{BB962C8B-B14F-4D97-AF65-F5344CB8AC3E}">
        <p14:creationId xmlns:p14="http://schemas.microsoft.com/office/powerpoint/2010/main" val="26730081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D091-70B5-598A-469B-2AA027394BFA}"/>
              </a:ext>
            </a:extLst>
          </p:cNvPr>
          <p:cNvSpPr>
            <a:spLocks noGrp="1"/>
          </p:cNvSpPr>
          <p:nvPr>
            <p:ph type="title"/>
          </p:nvPr>
        </p:nvSpPr>
        <p:spPr>
          <a:xfrm>
            <a:off x="838200" y="1119675"/>
            <a:ext cx="10515600" cy="705950"/>
          </a:xfrm>
        </p:spPr>
        <p:txBody>
          <a:bodyPr>
            <a:noAutofit/>
          </a:bodyPr>
          <a:lstStyle/>
          <a:p>
            <a:pPr algn="ctr"/>
            <a:r>
              <a:rPr lang="en-IE" sz="3200" b="1" u="sng" dirty="0">
                <a:solidFill>
                  <a:schemeClr val="accent1"/>
                </a:solidFill>
              </a:rPr>
              <a:t>Subheading - Evaluating Results</a:t>
            </a:r>
            <a:br>
              <a:rPr lang="en-IE" sz="3200" b="1" u="sng" dirty="0">
                <a:solidFill>
                  <a:schemeClr val="accent1"/>
                </a:solidFill>
              </a:rPr>
            </a:br>
            <a:r>
              <a:rPr lang="en-IE" sz="3200" dirty="0"/>
              <a:t>(How good was the experiment?)</a:t>
            </a:r>
            <a:endParaRPr lang="en-IE" sz="3200" b="1" u="sng" dirty="0">
              <a:solidFill>
                <a:schemeClr val="accent1"/>
              </a:solidFill>
            </a:endParaRPr>
          </a:p>
        </p:txBody>
      </p:sp>
      <p:sp>
        <p:nvSpPr>
          <p:cNvPr id="3" name="Content Placeholder 2">
            <a:extLst>
              <a:ext uri="{FF2B5EF4-FFF2-40B4-BE49-F238E27FC236}">
                <a16:creationId xmlns:a16="http://schemas.microsoft.com/office/drawing/2014/main" id="{7DBD20E9-C9B9-08A1-3D47-EE2B56F57F44}"/>
              </a:ext>
            </a:extLst>
          </p:cNvPr>
          <p:cNvSpPr>
            <a:spLocks noGrp="1"/>
          </p:cNvSpPr>
          <p:nvPr>
            <p:ph idx="1"/>
          </p:nvPr>
        </p:nvSpPr>
        <p:spPr>
          <a:xfrm>
            <a:off x="838200" y="1825625"/>
            <a:ext cx="10515600" cy="4839126"/>
          </a:xfrm>
        </p:spPr>
        <p:txBody>
          <a:bodyPr>
            <a:normAutofit fontScale="62500" lnSpcReduction="20000"/>
          </a:bodyPr>
          <a:lstStyle/>
          <a:p>
            <a:endParaRPr lang="en-IE" dirty="0"/>
          </a:p>
          <a:p>
            <a:r>
              <a:rPr lang="en-IE" b="1" dirty="0"/>
              <a:t>Limitations</a:t>
            </a:r>
            <a:r>
              <a:rPr lang="en-IE" dirty="0"/>
              <a:t> - What </a:t>
            </a:r>
            <a:r>
              <a:rPr lang="en-IE" b="1" u="sng" dirty="0"/>
              <a:t>limitations </a:t>
            </a:r>
            <a:r>
              <a:rPr lang="en-IE" dirty="0"/>
              <a:t>have you recognised in the experiment?</a:t>
            </a:r>
            <a:endParaRPr lang="en-IE" b="1" dirty="0"/>
          </a:p>
          <a:p>
            <a:pPr lvl="0"/>
            <a:r>
              <a:rPr lang="en-IE" b="1" dirty="0"/>
              <a:t>Sources of error</a:t>
            </a:r>
          </a:p>
          <a:p>
            <a:pPr marL="457200" lvl="1" indent="0">
              <a:buNone/>
            </a:pPr>
            <a:r>
              <a:rPr lang="en-US" b="1" dirty="0"/>
              <a:t>Example</a:t>
            </a:r>
            <a:r>
              <a:rPr lang="en-US" dirty="0"/>
              <a:t>: </a:t>
            </a:r>
          </a:p>
          <a:p>
            <a:pPr lvl="1"/>
            <a:r>
              <a:rPr lang="en-US" dirty="0"/>
              <a:t>Incorrect measurement of mass — balance not zeroed or readings taken too quickly.</a:t>
            </a:r>
          </a:p>
          <a:p>
            <a:pPr lvl="0"/>
            <a:r>
              <a:rPr lang="en-US" b="1" dirty="0"/>
              <a:t>Strengths of the investigation</a:t>
            </a:r>
          </a:p>
          <a:p>
            <a:pPr lvl="1"/>
            <a:r>
              <a:rPr lang="en-US" dirty="0"/>
              <a:t>Repetition increased reliability</a:t>
            </a:r>
          </a:p>
          <a:p>
            <a:pPr lvl="1"/>
            <a:r>
              <a:rPr lang="en-US" dirty="0"/>
              <a:t>Control used? </a:t>
            </a:r>
          </a:p>
          <a:p>
            <a:pPr lvl="0"/>
            <a:r>
              <a:rPr lang="en-US" b="1" dirty="0"/>
              <a:t>Extensions </a:t>
            </a:r>
            <a:r>
              <a:rPr lang="en-US" dirty="0"/>
              <a:t>(Extensions are </a:t>
            </a:r>
            <a:r>
              <a:rPr lang="en-US" b="1" dirty="0"/>
              <a:t>new directions or additional investigations </a:t>
            </a:r>
            <a:r>
              <a:rPr lang="en-US" dirty="0"/>
              <a:t>that go </a:t>
            </a:r>
            <a:r>
              <a:rPr lang="en-US" b="1" dirty="0"/>
              <a:t>beyond the scope of your original investigation </a:t>
            </a:r>
            <a:r>
              <a:rPr lang="en-US" dirty="0"/>
              <a:t>— new questions, variables, or areas you didn't originally test, but which would build on/complement your findings)</a:t>
            </a:r>
          </a:p>
          <a:p>
            <a:pPr marL="0" lvl="0" indent="0">
              <a:buNone/>
            </a:pPr>
            <a:r>
              <a:rPr lang="en-US" dirty="0"/>
              <a:t>	"To extend this investigation further, I could also investigate..."</a:t>
            </a:r>
          </a:p>
          <a:p>
            <a:pPr lvl="0"/>
            <a:r>
              <a:rPr lang="en-US" b="1" dirty="0"/>
              <a:t>Refinements (improvements to the existing investigation)</a:t>
            </a:r>
          </a:p>
          <a:p>
            <a:pPr lvl="1"/>
            <a:r>
              <a:rPr lang="en-US" dirty="0"/>
              <a:t>Use a cork borer to ensure uniform size and diameter of tissue samples.</a:t>
            </a:r>
          </a:p>
          <a:p>
            <a:pPr lvl="1"/>
            <a:r>
              <a:rPr lang="en-US" dirty="0"/>
              <a:t>Use a more precise digital balance (±0.001 g)</a:t>
            </a:r>
          </a:p>
          <a:p>
            <a:pPr lvl="0"/>
            <a:endParaRPr lang="en-US" dirty="0"/>
          </a:p>
          <a:p>
            <a:pPr marL="0" lvl="0" indent="0">
              <a:buNone/>
            </a:pPr>
            <a:r>
              <a:rPr lang="en-US" dirty="0"/>
              <a:t>	"To improve this investigation, I would..."</a:t>
            </a:r>
          </a:p>
        </p:txBody>
      </p:sp>
    </p:spTree>
    <p:extLst>
      <p:ext uri="{BB962C8B-B14F-4D97-AF65-F5344CB8AC3E}">
        <p14:creationId xmlns:p14="http://schemas.microsoft.com/office/powerpoint/2010/main" val="3666507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EDDF8-8478-8EF2-BB39-D1F2D7E346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9A869-94F2-F2B3-D112-7B753EFACB63}"/>
              </a:ext>
            </a:extLst>
          </p:cNvPr>
          <p:cNvSpPr>
            <a:spLocks noGrp="1"/>
          </p:cNvSpPr>
          <p:nvPr>
            <p:ph type="title"/>
          </p:nvPr>
        </p:nvSpPr>
        <p:spPr>
          <a:xfrm>
            <a:off x="838200" y="1119675"/>
            <a:ext cx="10515600" cy="705950"/>
          </a:xfrm>
        </p:spPr>
        <p:txBody>
          <a:bodyPr>
            <a:noAutofit/>
          </a:bodyPr>
          <a:lstStyle/>
          <a:p>
            <a:pPr algn="ctr"/>
            <a:r>
              <a:rPr lang="en-IE" sz="3200" b="1" u="sng" dirty="0">
                <a:solidFill>
                  <a:schemeClr val="accent1"/>
                </a:solidFill>
              </a:rPr>
              <a:t>Subheading - Reflections</a:t>
            </a:r>
          </a:p>
        </p:txBody>
      </p:sp>
      <p:sp>
        <p:nvSpPr>
          <p:cNvPr id="3" name="Content Placeholder 2">
            <a:extLst>
              <a:ext uri="{FF2B5EF4-FFF2-40B4-BE49-F238E27FC236}">
                <a16:creationId xmlns:a16="http://schemas.microsoft.com/office/drawing/2014/main" id="{67F482F1-D4A1-2B46-1DFE-933A5973D13F}"/>
              </a:ext>
            </a:extLst>
          </p:cNvPr>
          <p:cNvSpPr>
            <a:spLocks noGrp="1"/>
          </p:cNvSpPr>
          <p:nvPr>
            <p:ph idx="1"/>
          </p:nvPr>
        </p:nvSpPr>
        <p:spPr>
          <a:xfrm>
            <a:off x="838200" y="1825625"/>
            <a:ext cx="10515600" cy="4839126"/>
          </a:xfrm>
        </p:spPr>
        <p:txBody>
          <a:bodyPr>
            <a:normAutofit/>
          </a:bodyPr>
          <a:lstStyle/>
          <a:p>
            <a:endParaRPr lang="en-IE" dirty="0"/>
          </a:p>
          <a:p>
            <a:r>
              <a:rPr lang="en-US" b="1" dirty="0"/>
              <a:t>What you found challenging</a:t>
            </a:r>
          </a:p>
          <a:p>
            <a:r>
              <a:rPr lang="en-US" b="1" dirty="0"/>
              <a:t>What you learned</a:t>
            </a:r>
          </a:p>
          <a:p>
            <a:r>
              <a:rPr lang="en-US" b="1" dirty="0"/>
              <a:t>What you enjoyed</a:t>
            </a:r>
          </a:p>
          <a:p>
            <a:r>
              <a:rPr lang="en-US" b="1" dirty="0"/>
              <a:t>What surprised you</a:t>
            </a:r>
          </a:p>
        </p:txBody>
      </p:sp>
    </p:spTree>
    <p:extLst>
      <p:ext uri="{BB962C8B-B14F-4D97-AF65-F5344CB8AC3E}">
        <p14:creationId xmlns:p14="http://schemas.microsoft.com/office/powerpoint/2010/main" val="4245098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60099-5218-19AD-49FF-DE855B0AC870}"/>
              </a:ext>
            </a:extLst>
          </p:cNvPr>
          <p:cNvSpPr>
            <a:spLocks noGrp="1"/>
          </p:cNvSpPr>
          <p:nvPr>
            <p:ph type="title"/>
          </p:nvPr>
        </p:nvSpPr>
        <p:spPr/>
        <p:txBody>
          <a:bodyPr/>
          <a:lstStyle/>
          <a:p>
            <a:pPr algn="ctr"/>
            <a:br>
              <a:rPr lang="en-IE" b="1" dirty="0">
                <a:solidFill>
                  <a:schemeClr val="accent1"/>
                </a:solidFill>
              </a:rPr>
            </a:br>
            <a:r>
              <a:rPr lang="en-IE" b="1" u="sng" dirty="0">
                <a:solidFill>
                  <a:schemeClr val="accent1"/>
                </a:solidFill>
              </a:rPr>
              <a:t>Part C - Main Heading – Conclusion </a:t>
            </a:r>
            <a:endParaRPr lang="en-US" u="sng" dirty="0">
              <a:solidFill>
                <a:schemeClr val="accent1"/>
              </a:solidFill>
            </a:endParaRPr>
          </a:p>
        </p:txBody>
      </p:sp>
      <p:sp>
        <p:nvSpPr>
          <p:cNvPr id="3" name="Content Placeholder 2">
            <a:extLst>
              <a:ext uri="{FF2B5EF4-FFF2-40B4-BE49-F238E27FC236}">
                <a16:creationId xmlns:a16="http://schemas.microsoft.com/office/drawing/2014/main" id="{D0EEDA00-1661-93EB-D9CB-F567FEEE2599}"/>
              </a:ext>
            </a:extLst>
          </p:cNvPr>
          <p:cNvSpPr>
            <a:spLocks noGrp="1"/>
          </p:cNvSpPr>
          <p:nvPr>
            <p:ph idx="1"/>
          </p:nvPr>
        </p:nvSpPr>
        <p:spPr>
          <a:xfrm>
            <a:off x="725864" y="1825625"/>
            <a:ext cx="10627936" cy="4667250"/>
          </a:xfrm>
        </p:spPr>
        <p:txBody>
          <a:bodyPr>
            <a:normAutofit fontScale="55000" lnSpcReduction="20000"/>
          </a:bodyPr>
          <a:lstStyle/>
          <a:p>
            <a:pPr marL="0" indent="0">
              <a:buNone/>
            </a:pPr>
            <a:r>
              <a:rPr lang="en-IE" dirty="0"/>
              <a:t>A conclusion in a </a:t>
            </a:r>
            <a:r>
              <a:rPr lang="en-IE" b="1" dirty="0"/>
              <a:t>biology investigation</a:t>
            </a:r>
            <a:r>
              <a:rPr lang="en-IE" dirty="0"/>
              <a:t> should clearly summarise your findings and reflect on their significance. A conclusion should try to include the following: </a:t>
            </a:r>
          </a:p>
          <a:p>
            <a:endParaRPr lang="en-IE" dirty="0"/>
          </a:p>
          <a:p>
            <a:pPr lvl="0"/>
            <a:r>
              <a:rPr lang="en-IE" b="1" dirty="0"/>
              <a:t>Restate the hypothesis (or aim) of the investigation</a:t>
            </a:r>
          </a:p>
          <a:p>
            <a:pPr marL="0" indent="0">
              <a:buNone/>
            </a:pPr>
            <a:r>
              <a:rPr lang="en-IE" b="1" dirty="0"/>
              <a:t>	</a:t>
            </a:r>
            <a:r>
              <a:rPr lang="en-IE" dirty="0"/>
              <a:t>Briefly remind the reader what the investigation was trying to find out.</a:t>
            </a:r>
          </a:p>
          <a:p>
            <a:r>
              <a:rPr lang="en-IE" b="1" dirty="0"/>
              <a:t>Summary of key results by highlighting most important findings from data.</a:t>
            </a:r>
          </a:p>
          <a:p>
            <a:pPr lvl="0"/>
            <a:r>
              <a:rPr lang="en-IE" b="1" dirty="0"/>
              <a:t>Link to hypothesis </a:t>
            </a:r>
            <a:r>
              <a:rPr lang="en-IE" dirty="0"/>
              <a:t>- State whether your hypothesis was supported or not, and explain briefly why.</a:t>
            </a:r>
          </a:p>
          <a:p>
            <a:r>
              <a:rPr lang="en-IE" b="1" dirty="0"/>
              <a:t>Explain what the results mean in a biological context, using scientific reasoning. </a:t>
            </a:r>
            <a:r>
              <a:rPr lang="en-IE" dirty="0"/>
              <a:t>(osmosis, membranes, food preservation). Explain </a:t>
            </a:r>
            <a:r>
              <a:rPr lang="en-IE" b="1" dirty="0"/>
              <a:t>why</a:t>
            </a:r>
            <a:r>
              <a:rPr lang="en-IE" dirty="0"/>
              <a:t> this trend occurred, using relevant scientific theory.</a:t>
            </a:r>
          </a:p>
          <a:p>
            <a:r>
              <a:rPr lang="en-IE" b="1" dirty="0"/>
              <a:t>Can you link your findings back to your initial background research?  </a:t>
            </a:r>
            <a:endParaRPr lang="en-IE" dirty="0"/>
          </a:p>
          <a:p>
            <a:pPr lvl="0"/>
            <a:r>
              <a:rPr lang="en-IE" b="1" dirty="0"/>
              <a:t>Compare your primary data (from experiment) to secondary data you might have found during your research </a:t>
            </a:r>
            <a:r>
              <a:rPr lang="en-IE" dirty="0"/>
              <a:t>(helping make your results valid)</a:t>
            </a:r>
            <a:r>
              <a:rPr lang="en-IE" b="1" dirty="0"/>
              <a:t> </a:t>
            </a:r>
            <a:endParaRPr lang="en-IE" dirty="0"/>
          </a:p>
          <a:p>
            <a:pPr lvl="0"/>
            <a:r>
              <a:rPr lang="en-IE" b="1" dirty="0"/>
              <a:t>Relate findings to food preservation:</a:t>
            </a:r>
            <a:endParaRPr lang="en-IE" dirty="0"/>
          </a:p>
          <a:p>
            <a:pPr lvl="1"/>
            <a:r>
              <a:rPr lang="en-IE" dirty="0"/>
              <a:t>Link</a:t>
            </a:r>
            <a:r>
              <a:rPr lang="en-IE" b="1" dirty="0"/>
              <a:t> findings to the real-world context</a:t>
            </a:r>
            <a:r>
              <a:rPr lang="en-IE" dirty="0"/>
              <a:t> of food preservation</a:t>
            </a:r>
          </a:p>
          <a:p>
            <a:pPr lvl="1"/>
            <a:r>
              <a:rPr lang="en-IE" b="1" dirty="0"/>
              <a:t>State a specific, practical recommendation</a:t>
            </a:r>
            <a:r>
              <a:rPr lang="en-IE" dirty="0"/>
              <a:t> based on the findings (e.g., Explain how controlling temperature slows osmosis and helps maintain food quality)</a:t>
            </a:r>
          </a:p>
          <a:p>
            <a:pPr lvl="0"/>
            <a:r>
              <a:rPr lang="en-IE" b="1" dirty="0"/>
              <a:t>Have you stated how this investigation relates to science in society. Have you stated how your investigation relates to the cross-cutting themes (health</a:t>
            </a:r>
            <a:r>
              <a:rPr lang="en-IE" b="1"/>
              <a:t>, sustainability </a:t>
            </a:r>
            <a:r>
              <a:rPr lang="en-IE" b="1" dirty="0"/>
              <a:t>and technology).</a:t>
            </a:r>
            <a:endParaRPr lang="en-IE" dirty="0"/>
          </a:p>
          <a:p>
            <a:pPr marL="0" indent="0">
              <a:buNone/>
            </a:pPr>
            <a:endParaRPr lang="en-IE" dirty="0"/>
          </a:p>
          <a:p>
            <a:endParaRPr lang="en-US" dirty="0"/>
          </a:p>
        </p:txBody>
      </p:sp>
    </p:spTree>
    <p:extLst>
      <p:ext uri="{BB962C8B-B14F-4D97-AF65-F5344CB8AC3E}">
        <p14:creationId xmlns:p14="http://schemas.microsoft.com/office/powerpoint/2010/main" val="2223317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EF0B6-A59E-CC40-35BA-F4609DAE4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CF0E08-EC48-A50A-D083-5679E3DABF55}"/>
              </a:ext>
            </a:extLst>
          </p:cNvPr>
          <p:cNvSpPr>
            <a:spLocks noGrp="1"/>
          </p:cNvSpPr>
          <p:nvPr>
            <p:ph type="title"/>
          </p:nvPr>
        </p:nvSpPr>
        <p:spPr/>
        <p:txBody>
          <a:bodyPr/>
          <a:lstStyle/>
          <a:p>
            <a:pPr algn="ctr"/>
            <a:br>
              <a:rPr lang="en-IE" b="1" dirty="0">
                <a:solidFill>
                  <a:schemeClr val="accent1"/>
                </a:solidFill>
              </a:rPr>
            </a:br>
            <a:r>
              <a:rPr lang="en-IE" b="1" u="sng" dirty="0">
                <a:solidFill>
                  <a:schemeClr val="accent1"/>
                </a:solidFill>
              </a:rPr>
              <a:t>Part C - Main Heading – Conclusion </a:t>
            </a:r>
            <a:endParaRPr lang="en-US" u="sng" dirty="0">
              <a:solidFill>
                <a:schemeClr val="accent1"/>
              </a:solidFill>
            </a:endParaRPr>
          </a:p>
        </p:txBody>
      </p:sp>
      <p:sp>
        <p:nvSpPr>
          <p:cNvPr id="3" name="Content Placeholder 2">
            <a:extLst>
              <a:ext uri="{FF2B5EF4-FFF2-40B4-BE49-F238E27FC236}">
                <a16:creationId xmlns:a16="http://schemas.microsoft.com/office/drawing/2014/main" id="{5D37C06E-B5E9-2552-C607-E54655287436}"/>
              </a:ext>
            </a:extLst>
          </p:cNvPr>
          <p:cNvSpPr>
            <a:spLocks noGrp="1"/>
          </p:cNvSpPr>
          <p:nvPr>
            <p:ph idx="1"/>
          </p:nvPr>
        </p:nvSpPr>
        <p:spPr>
          <a:xfrm>
            <a:off x="725864" y="1825625"/>
            <a:ext cx="10627936" cy="4667250"/>
          </a:xfrm>
        </p:spPr>
        <p:txBody>
          <a:bodyPr>
            <a:normAutofit/>
          </a:bodyPr>
          <a:lstStyle/>
          <a:p>
            <a:pPr marL="0" indent="0">
              <a:buNone/>
            </a:pPr>
            <a:r>
              <a:rPr lang="en-IE" b="1" dirty="0"/>
              <a:t>Some possible phrases to use –  </a:t>
            </a:r>
            <a:endParaRPr lang="en-IE" dirty="0"/>
          </a:p>
          <a:p>
            <a:pPr marL="0" indent="0">
              <a:buNone/>
            </a:pPr>
            <a:r>
              <a:rPr lang="en-IE" b="1" dirty="0"/>
              <a:t>Linking to hypothesis</a:t>
            </a:r>
          </a:p>
          <a:p>
            <a:pPr lvl="1"/>
            <a:r>
              <a:rPr lang="en-IE" dirty="0"/>
              <a:t>"These findings support/do not support the hypothesis, as..."</a:t>
            </a:r>
          </a:p>
          <a:p>
            <a:pPr lvl="1"/>
            <a:r>
              <a:rPr lang="en-IE" dirty="0"/>
              <a:t>"This confirms the prediction that..."</a:t>
            </a:r>
          </a:p>
          <a:p>
            <a:pPr lvl="1"/>
            <a:r>
              <a:rPr lang="en-IE" dirty="0"/>
              <a:t>"This partially supports the original hypothesis because..."</a:t>
            </a:r>
          </a:p>
          <a:p>
            <a:pPr marL="0" indent="0">
              <a:buNone/>
            </a:pPr>
            <a:endParaRPr lang="en-IE" dirty="0"/>
          </a:p>
          <a:p>
            <a:pPr marL="0" indent="0">
              <a:buNone/>
            </a:pPr>
            <a:r>
              <a:rPr lang="en-IE" b="1" dirty="0"/>
              <a:t>Linking to food preservation</a:t>
            </a:r>
          </a:p>
          <a:p>
            <a:pPr lvl="1"/>
            <a:r>
              <a:rPr lang="en-IE" dirty="0"/>
              <a:t>"This has significance for food preservation because..."</a:t>
            </a:r>
          </a:p>
          <a:p>
            <a:pPr lvl="1"/>
            <a:r>
              <a:rPr lang="en-IE" dirty="0"/>
              <a:t>"These results suggest that..."</a:t>
            </a:r>
          </a:p>
          <a:p>
            <a:pPr lvl="1"/>
            <a:r>
              <a:rPr lang="en-IE" dirty="0"/>
              <a:t>"In terms of real-world application, this indicates that..."</a:t>
            </a:r>
          </a:p>
        </p:txBody>
      </p:sp>
    </p:spTree>
    <p:extLst>
      <p:ext uri="{BB962C8B-B14F-4D97-AF65-F5344CB8AC3E}">
        <p14:creationId xmlns:p14="http://schemas.microsoft.com/office/powerpoint/2010/main" val="29734643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8984-BC50-5B33-4ABB-15F0E737FE22}"/>
              </a:ext>
            </a:extLst>
          </p:cNvPr>
          <p:cNvSpPr>
            <a:spLocks noGrp="1"/>
          </p:cNvSpPr>
          <p:nvPr>
            <p:ph type="title"/>
          </p:nvPr>
        </p:nvSpPr>
        <p:spPr/>
        <p:txBody>
          <a:bodyPr/>
          <a:lstStyle/>
          <a:p>
            <a:pPr algn="ctr"/>
            <a:br>
              <a:rPr lang="en-IE" b="1" u="sng" dirty="0">
                <a:solidFill>
                  <a:schemeClr val="accent1"/>
                </a:solidFill>
              </a:rPr>
            </a:br>
            <a:r>
              <a:rPr lang="en-IE" b="1" u="sng" dirty="0">
                <a:solidFill>
                  <a:schemeClr val="accent1"/>
                </a:solidFill>
              </a:rPr>
              <a:t>Part A - Main Heading - References</a:t>
            </a:r>
            <a:endParaRPr lang="en-US" dirty="0">
              <a:solidFill>
                <a:schemeClr val="accent1"/>
              </a:solidFill>
            </a:endParaRPr>
          </a:p>
        </p:txBody>
      </p:sp>
      <p:sp>
        <p:nvSpPr>
          <p:cNvPr id="3" name="Content Placeholder 2">
            <a:extLst>
              <a:ext uri="{FF2B5EF4-FFF2-40B4-BE49-F238E27FC236}">
                <a16:creationId xmlns:a16="http://schemas.microsoft.com/office/drawing/2014/main" id="{B13B4764-6C3D-869D-61A9-5EC3A5F4DEB4}"/>
              </a:ext>
            </a:extLst>
          </p:cNvPr>
          <p:cNvSpPr>
            <a:spLocks noGrp="1"/>
          </p:cNvSpPr>
          <p:nvPr>
            <p:ph idx="1"/>
          </p:nvPr>
        </p:nvSpPr>
        <p:spPr>
          <a:xfrm>
            <a:off x="838200" y="1825624"/>
            <a:ext cx="10515600" cy="4756883"/>
          </a:xfrm>
        </p:spPr>
        <p:txBody>
          <a:bodyPr>
            <a:normAutofit fontScale="62500" lnSpcReduction="20000"/>
          </a:bodyPr>
          <a:lstStyle/>
          <a:p>
            <a:pPr marL="0" indent="0" algn="ctr">
              <a:buNone/>
            </a:pPr>
            <a:r>
              <a:rPr lang="en-IE" b="1" dirty="0"/>
              <a:t>Referencing</a:t>
            </a:r>
            <a:endParaRPr lang="en-IE" dirty="0"/>
          </a:p>
          <a:p>
            <a:pPr marL="0" indent="0">
              <a:buNone/>
            </a:pPr>
            <a:r>
              <a:rPr lang="en-IE" dirty="0"/>
              <a:t>Referencing is one of the sections that makes up the first 50 marks in the brief. Poor referencing or references that are missing will result in loss of marks in section A and may also lower the coherence or communication marks in section D for the marks allocation. </a:t>
            </a:r>
          </a:p>
          <a:p>
            <a:pPr marL="0" indent="0">
              <a:buNone/>
            </a:pPr>
            <a:endParaRPr lang="en-IE" b="1" dirty="0"/>
          </a:p>
          <a:p>
            <a:pPr marL="0" indent="0">
              <a:buNone/>
            </a:pPr>
            <a:r>
              <a:rPr lang="en-IE" b="1" dirty="0"/>
              <a:t>What style of referencing is used mostly in Ireland?</a:t>
            </a:r>
            <a:r>
              <a:rPr lang="en-IE" dirty="0"/>
              <a:t> Harvard style of referencing. </a:t>
            </a:r>
          </a:p>
          <a:p>
            <a:endParaRPr lang="en-US" dirty="0"/>
          </a:p>
          <a:p>
            <a:pPr marL="0" indent="0">
              <a:buNone/>
            </a:pPr>
            <a:r>
              <a:rPr lang="en-IE" b="1" dirty="0"/>
              <a:t>Important guidelines for the referencing process</a:t>
            </a:r>
            <a:endParaRPr lang="en-IE" dirty="0"/>
          </a:p>
          <a:p>
            <a:pPr lvl="1"/>
            <a:r>
              <a:rPr lang="en-IE" dirty="0"/>
              <a:t>You need to reference both within the report (in-text citation) and in the reference section at the end of the report.</a:t>
            </a:r>
          </a:p>
          <a:p>
            <a:pPr lvl="1"/>
            <a:r>
              <a:rPr lang="en-IE" dirty="0"/>
              <a:t>You should use an in-text citation whenever you use statistics, or wherever you quote, paraphrase or summarise research and ideas that are not your own.</a:t>
            </a:r>
          </a:p>
          <a:p>
            <a:pPr marL="0" indent="0">
              <a:buNone/>
            </a:pPr>
            <a:endParaRPr lang="en-US" dirty="0"/>
          </a:p>
          <a:p>
            <a:pPr marL="0" indent="0">
              <a:buNone/>
            </a:pPr>
            <a:r>
              <a:rPr lang="en-IE" b="1" dirty="0"/>
              <a:t>Note:</a:t>
            </a:r>
            <a:r>
              <a:rPr lang="en-IE" dirty="0"/>
              <a:t> Remember for every in-text citation in your report, you must have a corresponding reference in the list of references section at the end of report.</a:t>
            </a:r>
          </a:p>
          <a:p>
            <a:pPr marL="0" indent="0">
              <a:buNone/>
            </a:pPr>
            <a:endParaRPr lang="en-IE" b="1" u="sng" dirty="0"/>
          </a:p>
          <a:p>
            <a:pPr marL="0" indent="0">
              <a:buNone/>
            </a:pPr>
            <a:r>
              <a:rPr lang="en-IE" b="1" dirty="0"/>
              <a:t>Bibliography</a:t>
            </a:r>
            <a:endParaRPr lang="en-IE" dirty="0"/>
          </a:p>
          <a:p>
            <a:pPr marL="0" lvl="0" indent="0">
              <a:buNone/>
            </a:pPr>
            <a:r>
              <a:rPr lang="en-IE" dirty="0"/>
              <a:t>References should be put into </a:t>
            </a:r>
            <a:r>
              <a:rPr lang="en-IE" b="1" dirty="0"/>
              <a:t>alphabetical order</a:t>
            </a:r>
            <a:r>
              <a:rPr lang="en-IE" dirty="0"/>
              <a:t>.</a:t>
            </a:r>
          </a:p>
          <a:p>
            <a:pPr marL="0" indent="0">
              <a:buNone/>
            </a:pPr>
            <a:endParaRPr lang="en-IE" dirty="0"/>
          </a:p>
          <a:p>
            <a:pPr marL="0" indent="0">
              <a:buNone/>
            </a:pPr>
            <a:endParaRPr lang="en-US" dirty="0"/>
          </a:p>
        </p:txBody>
      </p:sp>
    </p:spTree>
    <p:extLst>
      <p:ext uri="{BB962C8B-B14F-4D97-AF65-F5344CB8AC3E}">
        <p14:creationId xmlns:p14="http://schemas.microsoft.com/office/powerpoint/2010/main" val="32019676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73D142-5CCE-386D-C114-C774B809727A}"/>
              </a:ext>
            </a:extLst>
          </p:cNvPr>
          <p:cNvSpPr>
            <a:spLocks noGrp="1"/>
          </p:cNvSpPr>
          <p:nvPr>
            <p:ph idx="1"/>
          </p:nvPr>
        </p:nvSpPr>
        <p:spPr>
          <a:xfrm>
            <a:off x="961292" y="3824410"/>
            <a:ext cx="10515600" cy="2904637"/>
          </a:xfrm>
        </p:spPr>
        <p:txBody>
          <a:bodyPr/>
          <a:lstStyle/>
          <a:p>
            <a:pPr marL="0" indent="0">
              <a:buNone/>
            </a:pPr>
            <a:endParaRPr lang="en-IE" sz="2400" b="1" dirty="0"/>
          </a:p>
          <a:p>
            <a:pPr marL="0" indent="0">
              <a:buNone/>
            </a:pPr>
            <a:r>
              <a:rPr lang="en-IE" sz="2400" b="1" dirty="0"/>
              <a:t>Scientific literacy</a:t>
            </a:r>
            <a:r>
              <a:rPr lang="en-IE" sz="2400" dirty="0"/>
              <a:t> will be a very important aspect in your written investigation report. It is essential you structure your writing and reflect on how clearly you communicate scientific ideas. The key features (</a:t>
            </a:r>
            <a:r>
              <a:rPr lang="en-IE" sz="2400" b="1" dirty="0"/>
              <a:t>communication, coherence, relevance and reflective approach</a:t>
            </a:r>
            <a:r>
              <a:rPr lang="en-IE" sz="2400" dirty="0"/>
              <a:t>) have to be incorporated throughout the entire written report. </a:t>
            </a:r>
          </a:p>
          <a:p>
            <a:endParaRPr lang="en-US" dirty="0"/>
          </a:p>
        </p:txBody>
      </p:sp>
      <p:pic>
        <p:nvPicPr>
          <p:cNvPr id="7" name="Picture 6" descr="A white background with black text&#10;&#10;AI-generated content may be incorrect.">
            <a:extLst>
              <a:ext uri="{FF2B5EF4-FFF2-40B4-BE49-F238E27FC236}">
                <a16:creationId xmlns:a16="http://schemas.microsoft.com/office/drawing/2014/main" id="{67C38CCA-6284-195C-3A9B-B3F3DB681019}"/>
              </a:ext>
            </a:extLst>
          </p:cNvPr>
          <p:cNvPicPr>
            <a:picLocks noChangeAspect="1"/>
          </p:cNvPicPr>
          <p:nvPr/>
        </p:nvPicPr>
        <p:blipFill>
          <a:blip r:embed="rId2"/>
          <a:stretch>
            <a:fillRect/>
          </a:stretch>
        </p:blipFill>
        <p:spPr>
          <a:xfrm>
            <a:off x="2148399" y="1620045"/>
            <a:ext cx="7772400" cy="1882468"/>
          </a:xfrm>
          <a:prstGeom prst="rect">
            <a:avLst/>
          </a:prstGeom>
        </p:spPr>
      </p:pic>
      <p:sp>
        <p:nvSpPr>
          <p:cNvPr id="6" name="Title 1">
            <a:extLst>
              <a:ext uri="{FF2B5EF4-FFF2-40B4-BE49-F238E27FC236}">
                <a16:creationId xmlns:a16="http://schemas.microsoft.com/office/drawing/2014/main" id="{B09E4AF5-46F8-22CC-99D7-ADFECF50DF71}"/>
              </a:ext>
            </a:extLst>
          </p:cNvPr>
          <p:cNvSpPr>
            <a:spLocks noGrp="1"/>
          </p:cNvSpPr>
          <p:nvPr>
            <p:ph type="title"/>
          </p:nvPr>
        </p:nvSpPr>
        <p:spPr>
          <a:xfrm>
            <a:off x="838200" y="365125"/>
            <a:ext cx="10515600" cy="1325563"/>
          </a:xfrm>
        </p:spPr>
        <p:txBody>
          <a:bodyPr/>
          <a:lstStyle/>
          <a:p>
            <a:pPr algn="ctr"/>
            <a:br>
              <a:rPr lang="en-IE" b="1" u="sng" dirty="0">
                <a:solidFill>
                  <a:schemeClr val="accent1"/>
                </a:solidFill>
              </a:rPr>
            </a:br>
            <a:r>
              <a:rPr lang="en-IE" b="1" u="sng" dirty="0">
                <a:solidFill>
                  <a:schemeClr val="accent1"/>
                </a:solidFill>
              </a:rPr>
              <a:t>Part D - Main Heading – Scientific Literacy</a:t>
            </a:r>
            <a:endParaRPr lang="en-US" dirty="0">
              <a:solidFill>
                <a:schemeClr val="accent1"/>
              </a:solidFill>
            </a:endParaRPr>
          </a:p>
        </p:txBody>
      </p:sp>
    </p:spTree>
    <p:extLst>
      <p:ext uri="{BB962C8B-B14F-4D97-AF65-F5344CB8AC3E}">
        <p14:creationId xmlns:p14="http://schemas.microsoft.com/office/powerpoint/2010/main" val="1043170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3C77C-B861-96F3-2F39-17CBD779DB58}"/>
              </a:ext>
            </a:extLst>
          </p:cNvPr>
          <p:cNvSpPr>
            <a:spLocks noGrp="1"/>
          </p:cNvSpPr>
          <p:nvPr>
            <p:ph type="title"/>
          </p:nvPr>
        </p:nvSpPr>
        <p:spPr/>
        <p:txBody>
          <a:bodyPr/>
          <a:lstStyle/>
          <a:p>
            <a:pPr algn="ctr"/>
            <a:br>
              <a:rPr lang="en-IE" b="1" u="sng" dirty="0">
                <a:solidFill>
                  <a:schemeClr val="accent1"/>
                </a:solidFill>
              </a:rPr>
            </a:br>
            <a:r>
              <a:rPr lang="en-IE" b="1" u="sng" dirty="0">
                <a:solidFill>
                  <a:schemeClr val="accent1"/>
                </a:solidFill>
              </a:rPr>
              <a:t>Communication</a:t>
            </a:r>
            <a:endParaRPr lang="en-US" dirty="0">
              <a:solidFill>
                <a:schemeClr val="accent1"/>
              </a:solidFill>
            </a:endParaRPr>
          </a:p>
        </p:txBody>
      </p:sp>
      <p:sp>
        <p:nvSpPr>
          <p:cNvPr id="3" name="Content Placeholder 2">
            <a:extLst>
              <a:ext uri="{FF2B5EF4-FFF2-40B4-BE49-F238E27FC236}">
                <a16:creationId xmlns:a16="http://schemas.microsoft.com/office/drawing/2014/main" id="{D1598D9C-B8DD-1856-19EE-D12B9006A748}"/>
              </a:ext>
            </a:extLst>
          </p:cNvPr>
          <p:cNvSpPr>
            <a:spLocks noGrp="1"/>
          </p:cNvSpPr>
          <p:nvPr>
            <p:ph idx="1"/>
          </p:nvPr>
        </p:nvSpPr>
        <p:spPr>
          <a:xfrm>
            <a:off x="838200" y="1690688"/>
            <a:ext cx="10515600" cy="5030623"/>
          </a:xfrm>
        </p:spPr>
        <p:txBody>
          <a:bodyPr>
            <a:normAutofit/>
          </a:bodyPr>
          <a:lstStyle/>
          <a:p>
            <a:pPr lvl="0"/>
            <a:r>
              <a:rPr lang="en-IE" sz="2400" dirty="0"/>
              <a:t>To achieve high marks for communication, scientific ideas must be clearly and accurately expressed. </a:t>
            </a:r>
          </a:p>
          <a:p>
            <a:pPr marL="0" lvl="0" indent="0">
              <a:buNone/>
            </a:pPr>
            <a:endParaRPr lang="en-IE" dirty="0"/>
          </a:p>
          <a:p>
            <a:pPr marL="0" indent="0">
              <a:buNone/>
            </a:pPr>
            <a:r>
              <a:rPr lang="en-IE" b="1" dirty="0"/>
              <a:t>How to achieve good communication throughout the report? </a:t>
            </a:r>
            <a:endParaRPr lang="en-IE" sz="2400" dirty="0"/>
          </a:p>
          <a:p>
            <a:pPr lvl="1"/>
            <a:r>
              <a:rPr lang="en-IE" sz="2000" dirty="0"/>
              <a:t>Use language that is clear and concise (make sure to avoid unnecessary complexity).</a:t>
            </a:r>
          </a:p>
          <a:p>
            <a:pPr marL="457200" lvl="1" indent="0">
              <a:buNone/>
            </a:pPr>
            <a:endParaRPr lang="en-IE" sz="2000" dirty="0"/>
          </a:p>
          <a:p>
            <a:pPr lvl="1"/>
            <a:r>
              <a:rPr lang="en-IE" sz="2000" dirty="0"/>
              <a:t>Use essential scientific terminology that is required to explain your investigation. Examples may include - osmosis, solute, solvent concentration gradient, water potential, selectively permeable membrane, cell membrane, microbial growth. </a:t>
            </a:r>
          </a:p>
          <a:p>
            <a:pPr marL="457200" lvl="1" indent="0">
              <a:buNone/>
            </a:pPr>
            <a:endParaRPr lang="en-IE" sz="2000" dirty="0"/>
          </a:p>
          <a:p>
            <a:pPr lvl="1"/>
            <a:r>
              <a:rPr lang="en-IE" sz="2000" dirty="0"/>
              <a:t>Present all of your data in clear graphs, tables and images that are titled and well laid out. </a:t>
            </a:r>
          </a:p>
          <a:p>
            <a:pPr lvl="1"/>
            <a:r>
              <a:rPr lang="en-IE" sz="2000" dirty="0"/>
              <a:t>Use diagrams that are clearly labelled. </a:t>
            </a:r>
          </a:p>
          <a:p>
            <a:pPr lvl="1"/>
            <a:r>
              <a:rPr lang="en-IE" sz="2000" dirty="0"/>
              <a:t>Use correct units and symbols</a:t>
            </a:r>
          </a:p>
          <a:p>
            <a:endParaRPr lang="en-US" dirty="0"/>
          </a:p>
        </p:txBody>
      </p:sp>
    </p:spTree>
    <p:extLst>
      <p:ext uri="{BB962C8B-B14F-4D97-AF65-F5344CB8AC3E}">
        <p14:creationId xmlns:p14="http://schemas.microsoft.com/office/powerpoint/2010/main" val="216941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16CC0-ACB0-851A-BE6B-A7845DF26402}"/>
              </a:ext>
            </a:extLst>
          </p:cNvPr>
          <p:cNvSpPr>
            <a:spLocks noGrp="1"/>
          </p:cNvSpPr>
          <p:nvPr>
            <p:ph type="title"/>
          </p:nvPr>
        </p:nvSpPr>
        <p:spPr>
          <a:xfrm>
            <a:off x="603933" y="1407996"/>
            <a:ext cx="10515600" cy="1153836"/>
          </a:xfrm>
        </p:spPr>
        <p:txBody>
          <a:bodyPr>
            <a:normAutofit fontScale="90000"/>
          </a:bodyPr>
          <a:lstStyle/>
          <a:p>
            <a:pPr algn="ctr"/>
            <a:r>
              <a:rPr lang="en-IE" sz="4900" b="1" u="sng" dirty="0">
                <a:solidFill>
                  <a:schemeClr val="accent1"/>
                </a:solidFill>
              </a:rPr>
              <a:t>Coherence</a:t>
            </a:r>
            <a:br>
              <a:rPr lang="en-IE" sz="2700" b="1" u="sng" dirty="0"/>
            </a:br>
            <a:r>
              <a:rPr lang="en-IE" sz="2700" dirty="0"/>
              <a:t>To achieve marks for coherence, your written investigative report should follow a logical flow so the examiner can easily follow the investigation. </a:t>
            </a:r>
            <a:br>
              <a:rPr lang="en-IE" dirty="0"/>
            </a:br>
            <a:endParaRPr lang="en-US" dirty="0"/>
          </a:p>
        </p:txBody>
      </p:sp>
      <p:sp>
        <p:nvSpPr>
          <p:cNvPr id="3" name="Content Placeholder 2">
            <a:extLst>
              <a:ext uri="{FF2B5EF4-FFF2-40B4-BE49-F238E27FC236}">
                <a16:creationId xmlns:a16="http://schemas.microsoft.com/office/drawing/2014/main" id="{18D78224-6737-59A7-C6EB-B17C838ED923}"/>
              </a:ext>
            </a:extLst>
          </p:cNvPr>
          <p:cNvSpPr>
            <a:spLocks noGrp="1"/>
          </p:cNvSpPr>
          <p:nvPr>
            <p:ph idx="1"/>
          </p:nvPr>
        </p:nvSpPr>
        <p:spPr>
          <a:xfrm>
            <a:off x="785301" y="2561832"/>
            <a:ext cx="10515600" cy="4351338"/>
          </a:xfrm>
        </p:spPr>
        <p:txBody>
          <a:bodyPr>
            <a:normAutofit fontScale="85000" lnSpcReduction="20000"/>
          </a:bodyPr>
          <a:lstStyle/>
          <a:p>
            <a:pPr marL="0" indent="0">
              <a:buNone/>
            </a:pPr>
            <a:r>
              <a:rPr lang="en-IE" b="1" dirty="0"/>
              <a:t>How to achieve coherence throughout the report?</a:t>
            </a:r>
            <a:endParaRPr lang="en-IE" sz="3200" dirty="0"/>
          </a:p>
          <a:p>
            <a:pPr lvl="0"/>
            <a:r>
              <a:rPr lang="en-IE" dirty="0"/>
              <a:t>Your written report needs to follow a certain scientific structure: </a:t>
            </a:r>
            <a:endParaRPr lang="en-IE" sz="3200" dirty="0"/>
          </a:p>
          <a:p>
            <a:pPr marL="914400" lvl="1" indent="-457200">
              <a:buFont typeface="+mj-lt"/>
              <a:buAutoNum type="arabicPeriod"/>
            </a:pPr>
            <a:r>
              <a:rPr lang="en-IE" dirty="0"/>
              <a:t>Title </a:t>
            </a:r>
            <a:endParaRPr lang="en-IE" sz="2800" dirty="0"/>
          </a:p>
          <a:p>
            <a:pPr marL="914400" lvl="1" indent="-457200">
              <a:buFont typeface="+mj-lt"/>
              <a:buAutoNum type="arabicPeriod"/>
            </a:pPr>
            <a:r>
              <a:rPr lang="en-IE" dirty="0"/>
              <a:t>Introduction</a:t>
            </a:r>
            <a:endParaRPr lang="en-IE" sz="2800" dirty="0"/>
          </a:p>
          <a:p>
            <a:pPr marL="914400" lvl="1" indent="-457200">
              <a:buFont typeface="+mj-lt"/>
              <a:buAutoNum type="arabicPeriod"/>
            </a:pPr>
            <a:r>
              <a:rPr lang="en-IE" dirty="0"/>
              <a:t>Research Question </a:t>
            </a:r>
            <a:endParaRPr lang="en-IE" sz="2800" dirty="0"/>
          </a:p>
          <a:p>
            <a:pPr marL="914400" lvl="1" indent="-457200">
              <a:buFont typeface="+mj-lt"/>
              <a:buAutoNum type="arabicPeriod"/>
            </a:pPr>
            <a:r>
              <a:rPr lang="en-IE" dirty="0"/>
              <a:t>Background research and evaluation of this research</a:t>
            </a:r>
            <a:endParaRPr lang="en-IE" sz="2800" dirty="0"/>
          </a:p>
          <a:p>
            <a:pPr marL="914400" lvl="1" indent="-457200">
              <a:buFont typeface="+mj-lt"/>
              <a:buAutoNum type="arabicPeriod"/>
            </a:pPr>
            <a:r>
              <a:rPr lang="en-IE" dirty="0"/>
              <a:t>Hypothesis </a:t>
            </a:r>
            <a:endParaRPr lang="en-IE" sz="2800" dirty="0"/>
          </a:p>
          <a:p>
            <a:pPr marL="914400" lvl="1" indent="-457200">
              <a:buFont typeface="+mj-lt"/>
              <a:buAutoNum type="arabicPeriod"/>
            </a:pPr>
            <a:r>
              <a:rPr lang="en-IE" dirty="0"/>
              <a:t>Experimental design (</a:t>
            </a:r>
            <a:r>
              <a:rPr lang="en-IE" dirty="0" err="1"/>
              <a:t>e.g</a:t>
            </a:r>
            <a:r>
              <a:rPr lang="en-IE" dirty="0"/>
              <a:t> variables, safety, selection of equipment) </a:t>
            </a:r>
            <a:endParaRPr lang="en-IE" sz="2800" dirty="0"/>
          </a:p>
          <a:p>
            <a:pPr marL="914400" lvl="1" indent="-457200">
              <a:buFont typeface="+mj-lt"/>
              <a:buAutoNum type="arabicPeriod"/>
            </a:pPr>
            <a:r>
              <a:rPr lang="en-IE" dirty="0"/>
              <a:t>Experimental method</a:t>
            </a:r>
            <a:endParaRPr lang="en-IE" sz="2800" dirty="0"/>
          </a:p>
          <a:p>
            <a:pPr marL="914400" lvl="1" indent="-457200">
              <a:buFont typeface="+mj-lt"/>
              <a:buAutoNum type="arabicPeriod"/>
            </a:pPr>
            <a:r>
              <a:rPr lang="en-IE" dirty="0"/>
              <a:t>Results (primary data) </a:t>
            </a:r>
            <a:endParaRPr lang="en-IE" sz="2800" dirty="0"/>
          </a:p>
          <a:p>
            <a:pPr marL="914400" lvl="1" indent="-457200">
              <a:buFont typeface="+mj-lt"/>
              <a:buAutoNum type="arabicPeriod"/>
            </a:pPr>
            <a:r>
              <a:rPr lang="en-IE" dirty="0"/>
              <a:t>Data analysis</a:t>
            </a:r>
            <a:endParaRPr lang="en-IE" sz="2800" dirty="0"/>
          </a:p>
          <a:p>
            <a:pPr marL="914400" lvl="1" indent="-457200">
              <a:buFont typeface="+mj-lt"/>
              <a:buAutoNum type="arabicPeriod"/>
            </a:pPr>
            <a:r>
              <a:rPr lang="en-IE" dirty="0"/>
              <a:t>Conclusion </a:t>
            </a:r>
            <a:endParaRPr lang="en-IE" sz="2800" dirty="0"/>
          </a:p>
          <a:p>
            <a:pPr marL="914400" lvl="1" indent="-457200">
              <a:buFont typeface="+mj-lt"/>
              <a:buAutoNum type="arabicPeriod"/>
            </a:pPr>
            <a:r>
              <a:rPr lang="en-IE" dirty="0"/>
              <a:t>Evaluation </a:t>
            </a:r>
            <a:endParaRPr lang="en-IE" sz="2800" dirty="0"/>
          </a:p>
          <a:p>
            <a:pPr marL="914400" lvl="1" indent="-457200">
              <a:buFont typeface="+mj-lt"/>
              <a:buAutoNum type="arabicPeriod"/>
            </a:pPr>
            <a:r>
              <a:rPr lang="en-IE" dirty="0"/>
              <a:t>References</a:t>
            </a:r>
            <a:endParaRPr lang="en-IE" sz="2800" dirty="0"/>
          </a:p>
          <a:p>
            <a:endParaRPr lang="en-US" dirty="0"/>
          </a:p>
        </p:txBody>
      </p:sp>
    </p:spTree>
    <p:extLst>
      <p:ext uri="{BB962C8B-B14F-4D97-AF65-F5344CB8AC3E}">
        <p14:creationId xmlns:p14="http://schemas.microsoft.com/office/powerpoint/2010/main" val="35301200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269B2-84D3-2B0E-DA2B-9A7826BA8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15B-695E-470A-1327-C4916C31BDC3}"/>
              </a:ext>
            </a:extLst>
          </p:cNvPr>
          <p:cNvSpPr>
            <a:spLocks noGrp="1"/>
          </p:cNvSpPr>
          <p:nvPr>
            <p:ph type="title"/>
          </p:nvPr>
        </p:nvSpPr>
        <p:spPr>
          <a:xfrm>
            <a:off x="838200" y="921361"/>
            <a:ext cx="10515600" cy="520578"/>
          </a:xfrm>
        </p:spPr>
        <p:txBody>
          <a:bodyPr>
            <a:noAutofit/>
          </a:bodyPr>
          <a:lstStyle/>
          <a:p>
            <a:pPr algn="ctr"/>
            <a:r>
              <a:rPr lang="en-IE" sz="3200" b="1" dirty="0">
                <a:solidFill>
                  <a:schemeClr val="accent1"/>
                </a:solidFill>
              </a:rPr>
              <a:t>Headings and Subheadings </a:t>
            </a:r>
            <a:endParaRPr lang="en-IE" sz="3200" dirty="0">
              <a:solidFill>
                <a:schemeClr val="accent1"/>
              </a:solidFill>
            </a:endParaRPr>
          </a:p>
        </p:txBody>
      </p:sp>
      <p:sp>
        <p:nvSpPr>
          <p:cNvPr id="7" name="TextBox 6">
            <a:extLst>
              <a:ext uri="{FF2B5EF4-FFF2-40B4-BE49-F238E27FC236}">
                <a16:creationId xmlns:a16="http://schemas.microsoft.com/office/drawing/2014/main" id="{DDD9EC00-C57E-97A6-B443-F1D9B8678EC6}"/>
              </a:ext>
            </a:extLst>
          </p:cNvPr>
          <p:cNvSpPr txBox="1"/>
          <p:nvPr/>
        </p:nvSpPr>
        <p:spPr>
          <a:xfrm>
            <a:off x="838200" y="1594339"/>
            <a:ext cx="10287000" cy="5001369"/>
          </a:xfrm>
          <a:prstGeom prst="rect">
            <a:avLst/>
          </a:prstGeom>
          <a:noFill/>
        </p:spPr>
        <p:txBody>
          <a:bodyPr wrap="square">
            <a:spAutoFit/>
          </a:bodyPr>
          <a:lstStyle/>
          <a:p>
            <a:pPr marL="342900" lvl="0" indent="-342900">
              <a:lnSpc>
                <a:spcPct val="100000"/>
              </a:lnSpc>
              <a:buSzPts val="1000"/>
              <a:buFont typeface="Symbol" panose="05050102010706020507" pitchFamily="18" charset="2"/>
              <a:buChar char=""/>
              <a:tabLst>
                <a:tab pos="457200" algn="l"/>
              </a:tabLst>
            </a:pPr>
            <a:r>
              <a:rPr lang="en-IE" sz="1100" kern="100" dirty="0">
                <a:effectLst/>
                <a:ea typeface="Aptos" panose="020B0004020202020204" pitchFamily="34" charset="0"/>
                <a:cs typeface="Times New Roman" panose="02020603050405020304" pitchFamily="18" charset="0"/>
              </a:rPr>
              <a:t>Use clear headings and subheadings</a:t>
            </a:r>
          </a:p>
          <a:p>
            <a:pPr lvl="0">
              <a:lnSpc>
                <a:spcPct val="100000"/>
              </a:lnSpc>
              <a:buSzPts val="1000"/>
              <a:tabLst>
                <a:tab pos="457200" algn="l"/>
              </a:tabLst>
            </a:pPr>
            <a:endParaRPr lang="en-IE" sz="1100" kern="100" dirty="0">
              <a:effectLst/>
              <a:ea typeface="Aptos" panose="020B0004020202020204" pitchFamily="34" charset="0"/>
              <a:cs typeface="Times New Roman" panose="02020603050405020304" pitchFamily="18" charset="0"/>
            </a:endParaRPr>
          </a:p>
          <a:p>
            <a:pPr lvl="0">
              <a:lnSpc>
                <a:spcPct val="100000"/>
              </a:lnSpc>
              <a:buSzPts val="1000"/>
              <a:tabLst>
                <a:tab pos="457200" algn="l"/>
              </a:tabLst>
            </a:pPr>
            <a:r>
              <a:rPr lang="en-IE" sz="1100" kern="100" dirty="0">
                <a:cs typeface="Times New Roman" panose="02020603050405020304" pitchFamily="18" charset="0"/>
              </a:rPr>
              <a:t>1.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Title and Introduction </a:t>
            </a:r>
          </a:p>
          <a:p>
            <a:r>
              <a:rPr lang="en-IE" sz="1100" dirty="0"/>
              <a:t>	</a:t>
            </a:r>
            <a:r>
              <a:rPr lang="en-IE" sz="1100" b="1" dirty="0">
                <a:solidFill>
                  <a:schemeClr val="tx2">
                    <a:lumMod val="75000"/>
                    <a:lumOff val="25000"/>
                  </a:schemeClr>
                </a:solidFill>
              </a:rPr>
              <a:t>Subheading</a:t>
            </a:r>
            <a:r>
              <a:rPr lang="en-IE" sz="1100" b="1" dirty="0"/>
              <a:t> </a:t>
            </a:r>
            <a:r>
              <a:rPr lang="en-IE" sz="1100" dirty="0"/>
              <a:t>– Title </a:t>
            </a:r>
          </a:p>
          <a:p>
            <a:r>
              <a:rPr lang="en-IE" sz="1100" dirty="0"/>
              <a:t>	</a:t>
            </a:r>
            <a:r>
              <a:rPr lang="en-IE" sz="1100" b="1" dirty="0">
                <a:solidFill>
                  <a:schemeClr val="tx2">
                    <a:lumMod val="75000"/>
                    <a:lumOff val="25000"/>
                  </a:schemeClr>
                </a:solidFill>
              </a:rPr>
              <a:t>Subheading</a:t>
            </a:r>
            <a:r>
              <a:rPr lang="en-IE" sz="1100" dirty="0"/>
              <a:t> – Introduction </a:t>
            </a:r>
          </a:p>
          <a:p>
            <a:endParaRPr lang="en-IE" sz="1100" dirty="0"/>
          </a:p>
          <a:p>
            <a:r>
              <a:rPr lang="en-IE" sz="1100" dirty="0"/>
              <a:t>2.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Background research </a:t>
            </a:r>
          </a:p>
          <a:p>
            <a:r>
              <a:rPr lang="en-IE" sz="1100" b="1" dirty="0"/>
              <a:t>	</a:t>
            </a:r>
            <a:r>
              <a:rPr lang="en-IE" sz="1100" b="1" dirty="0">
                <a:solidFill>
                  <a:schemeClr val="tx2">
                    <a:lumMod val="75000"/>
                    <a:lumOff val="25000"/>
                  </a:schemeClr>
                </a:solidFill>
              </a:rPr>
              <a:t>Subheading</a:t>
            </a:r>
            <a:r>
              <a:rPr lang="en-IE" sz="1100" dirty="0"/>
              <a:t> – Research question </a:t>
            </a:r>
          </a:p>
          <a:p>
            <a:r>
              <a:rPr lang="en-IE" sz="1100" dirty="0"/>
              <a:t>	</a:t>
            </a:r>
            <a:r>
              <a:rPr lang="en-IE" sz="1100" b="1" dirty="0">
                <a:solidFill>
                  <a:schemeClr val="tx2">
                    <a:lumMod val="75000"/>
                    <a:lumOff val="25000"/>
                  </a:schemeClr>
                </a:solidFill>
              </a:rPr>
              <a:t>Subheading</a:t>
            </a:r>
            <a:r>
              <a:rPr lang="en-IE" sz="1100" dirty="0"/>
              <a:t> – Hypothesis </a:t>
            </a:r>
          </a:p>
          <a:p>
            <a:endParaRPr lang="en-IE" sz="1100" dirty="0"/>
          </a:p>
          <a:p>
            <a:r>
              <a:rPr lang="en-IE" sz="1100" dirty="0"/>
              <a:t>3.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Designing and Planning</a:t>
            </a:r>
          </a:p>
          <a:p>
            <a:r>
              <a:rPr lang="en-IE" sz="1100" dirty="0"/>
              <a:t> 	</a:t>
            </a:r>
            <a:r>
              <a:rPr lang="en-IE" sz="1100" b="1" dirty="0">
                <a:solidFill>
                  <a:schemeClr val="tx2">
                    <a:lumMod val="75000"/>
                    <a:lumOff val="25000"/>
                  </a:schemeClr>
                </a:solidFill>
              </a:rPr>
              <a:t>Subheading</a:t>
            </a:r>
            <a:r>
              <a:rPr lang="en-IE" sz="1100" dirty="0"/>
              <a:t> – Aim </a:t>
            </a:r>
          </a:p>
          <a:p>
            <a:r>
              <a:rPr lang="en-IE" sz="1100" b="1" dirty="0"/>
              <a:t>	</a:t>
            </a:r>
            <a:r>
              <a:rPr lang="en-IE" sz="1100" b="1" dirty="0">
                <a:solidFill>
                  <a:schemeClr val="tx2">
                    <a:lumMod val="75000"/>
                    <a:lumOff val="25000"/>
                  </a:schemeClr>
                </a:solidFill>
              </a:rPr>
              <a:t>Subheading</a:t>
            </a:r>
            <a:r>
              <a:rPr lang="en-IE" sz="1100" dirty="0"/>
              <a:t> – Variables (independent, dependent and control variables) </a:t>
            </a:r>
          </a:p>
          <a:p>
            <a:r>
              <a:rPr lang="en-IE" sz="1100" b="1" dirty="0"/>
              <a:t>	</a:t>
            </a:r>
            <a:r>
              <a:rPr lang="en-IE" sz="1100" b="1" dirty="0">
                <a:solidFill>
                  <a:schemeClr val="tx2">
                    <a:lumMod val="75000"/>
                    <a:lumOff val="25000"/>
                  </a:schemeClr>
                </a:solidFill>
              </a:rPr>
              <a:t>Subheading </a:t>
            </a:r>
            <a:r>
              <a:rPr lang="en-IE" sz="1100" dirty="0"/>
              <a:t>– Materials and Equipment </a:t>
            </a:r>
          </a:p>
          <a:p>
            <a:r>
              <a:rPr lang="en-IE" sz="1100" b="1" dirty="0"/>
              <a:t>	</a:t>
            </a:r>
            <a:r>
              <a:rPr lang="en-IE" sz="1100" b="1" dirty="0">
                <a:solidFill>
                  <a:schemeClr val="tx2">
                    <a:lumMod val="75000"/>
                    <a:lumOff val="25000"/>
                  </a:schemeClr>
                </a:solidFill>
              </a:rPr>
              <a:t>Subheading</a:t>
            </a:r>
            <a:r>
              <a:rPr lang="en-IE" sz="1100" dirty="0"/>
              <a:t> – Safety </a:t>
            </a:r>
          </a:p>
          <a:p>
            <a:endParaRPr lang="en-IE" sz="1100" dirty="0"/>
          </a:p>
          <a:p>
            <a:r>
              <a:rPr lang="en-IE" sz="1100" dirty="0"/>
              <a:t>4.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Conducting the Experiment (include how reliability, accuracy and </a:t>
            </a:r>
            <a:r>
              <a:rPr lang="en-IE" sz="1100"/>
              <a:t>fairness were </a:t>
            </a:r>
            <a:r>
              <a:rPr lang="en-IE" sz="1100" dirty="0"/>
              <a:t>achieved also) </a:t>
            </a:r>
          </a:p>
          <a:p>
            <a:r>
              <a:rPr lang="en-IE" sz="1100" b="1" dirty="0"/>
              <a:t>	Include images for the method</a:t>
            </a:r>
            <a:r>
              <a:rPr lang="en-IE" sz="1100" dirty="0"/>
              <a:t> – make sure they’re clearly titled</a:t>
            </a:r>
          </a:p>
          <a:p>
            <a:endParaRPr lang="en-IE" sz="1100" dirty="0"/>
          </a:p>
          <a:p>
            <a:r>
              <a:rPr lang="en-IE" sz="1100" dirty="0"/>
              <a:t>5.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Data and Data Analysis</a:t>
            </a:r>
          </a:p>
          <a:p>
            <a:r>
              <a:rPr lang="en-IE" sz="1100" b="1" dirty="0"/>
              <a:t>	</a:t>
            </a:r>
            <a:r>
              <a:rPr lang="en-IE" sz="1100" b="1" dirty="0">
                <a:solidFill>
                  <a:schemeClr val="tx2">
                    <a:lumMod val="75000"/>
                    <a:lumOff val="25000"/>
                  </a:schemeClr>
                </a:solidFill>
              </a:rPr>
              <a:t>Subheading</a:t>
            </a:r>
            <a:r>
              <a:rPr lang="en-IE" sz="1100" dirty="0"/>
              <a:t> - Experiment observations (tables that include primary data)</a:t>
            </a:r>
          </a:p>
          <a:p>
            <a:r>
              <a:rPr lang="en-IE" sz="1100" dirty="0"/>
              <a:t>	</a:t>
            </a:r>
            <a:r>
              <a:rPr lang="en-IE" sz="1100" b="1" dirty="0">
                <a:solidFill>
                  <a:schemeClr val="tx2">
                    <a:lumMod val="75000"/>
                    <a:lumOff val="25000"/>
                  </a:schemeClr>
                </a:solidFill>
              </a:rPr>
              <a:t>Subheading</a:t>
            </a:r>
            <a:r>
              <a:rPr lang="en-IE" sz="1100" dirty="0"/>
              <a:t> - Data Presentations </a:t>
            </a:r>
          </a:p>
          <a:p>
            <a:r>
              <a:rPr lang="en-IE" sz="1100" dirty="0"/>
              <a:t>	</a:t>
            </a:r>
            <a:r>
              <a:rPr lang="en-IE" sz="1100" b="1" dirty="0">
                <a:solidFill>
                  <a:schemeClr val="tx2">
                    <a:lumMod val="75000"/>
                    <a:lumOff val="25000"/>
                  </a:schemeClr>
                </a:solidFill>
              </a:rPr>
              <a:t>Subheading</a:t>
            </a:r>
            <a:r>
              <a:rPr lang="en-IE" sz="1100" dirty="0"/>
              <a:t> - Data Analysis: Explanation of patterns in the data</a:t>
            </a:r>
          </a:p>
          <a:p>
            <a:r>
              <a:rPr lang="en-IE" sz="1100" dirty="0"/>
              <a:t>	</a:t>
            </a:r>
            <a:r>
              <a:rPr lang="en-IE" sz="1100" b="1" dirty="0">
                <a:solidFill>
                  <a:schemeClr val="tx2">
                    <a:lumMod val="75000"/>
                    <a:lumOff val="25000"/>
                  </a:schemeClr>
                </a:solidFill>
              </a:rPr>
              <a:t>Subheading</a:t>
            </a:r>
            <a:r>
              <a:rPr lang="en-IE" sz="1100" dirty="0"/>
              <a:t> - Evaluating Results</a:t>
            </a:r>
          </a:p>
          <a:p>
            <a:endParaRPr lang="en-IE" sz="1100" dirty="0"/>
          </a:p>
          <a:p>
            <a:r>
              <a:rPr lang="en-IE" sz="1100" dirty="0"/>
              <a:t>6. </a:t>
            </a:r>
            <a:r>
              <a:rPr lang="en-IE" sz="1100" b="1" dirty="0">
                <a:solidFill>
                  <a:schemeClr val="accent6">
                    <a:lumMod val="75000"/>
                  </a:schemeClr>
                </a:solidFill>
              </a:rPr>
              <a:t>Main Heading</a:t>
            </a:r>
            <a:r>
              <a:rPr lang="en-IE" sz="1100" dirty="0">
                <a:solidFill>
                  <a:schemeClr val="accent6">
                    <a:lumMod val="75000"/>
                  </a:schemeClr>
                </a:solidFill>
              </a:rPr>
              <a:t> </a:t>
            </a:r>
            <a:r>
              <a:rPr lang="en-IE" sz="1100" dirty="0"/>
              <a:t>– Conclusion</a:t>
            </a:r>
          </a:p>
          <a:p>
            <a:endParaRPr lang="en-IE" sz="1100" dirty="0"/>
          </a:p>
          <a:p>
            <a:r>
              <a:rPr lang="en-IE" sz="1100" dirty="0"/>
              <a:t>7. </a:t>
            </a:r>
            <a:r>
              <a:rPr lang="en-IE" sz="1100" b="1" dirty="0">
                <a:solidFill>
                  <a:schemeClr val="accent6">
                    <a:lumMod val="75000"/>
                  </a:schemeClr>
                </a:solidFill>
              </a:rPr>
              <a:t>Main Heading </a:t>
            </a:r>
            <a:r>
              <a:rPr lang="en-IE" sz="1100" dirty="0"/>
              <a:t>– References (Bibliography) </a:t>
            </a:r>
          </a:p>
          <a:p>
            <a:pPr lvl="0">
              <a:lnSpc>
                <a:spcPct val="100000"/>
              </a:lnSpc>
              <a:buSzPts val="1000"/>
              <a:tabLst>
                <a:tab pos="457200" algn="l"/>
              </a:tabLst>
            </a:pPr>
            <a:endParaRPr lang="en-IE" sz="1100" b="1" kern="100" dirty="0">
              <a:solidFill>
                <a:schemeClr val="tx2">
                  <a:lumMod val="50000"/>
                  <a:lumOff val="50000"/>
                </a:schemeClr>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355281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4BB6F-1615-9366-AA4E-C7439127424C}"/>
              </a:ext>
            </a:extLst>
          </p:cNvPr>
          <p:cNvSpPr>
            <a:spLocks noGrp="1"/>
          </p:cNvSpPr>
          <p:nvPr>
            <p:ph type="title"/>
          </p:nvPr>
        </p:nvSpPr>
        <p:spPr/>
        <p:txBody>
          <a:bodyPr/>
          <a:lstStyle/>
          <a:p>
            <a:pPr algn="ctr"/>
            <a:r>
              <a:rPr lang="en-IE" b="1" u="sng" dirty="0">
                <a:solidFill>
                  <a:schemeClr val="accent1"/>
                </a:solidFill>
              </a:rPr>
              <a:t>Relevance</a:t>
            </a:r>
            <a:endParaRPr lang="en-US" dirty="0">
              <a:solidFill>
                <a:schemeClr val="accent1"/>
              </a:solidFill>
            </a:endParaRPr>
          </a:p>
        </p:txBody>
      </p:sp>
      <p:sp>
        <p:nvSpPr>
          <p:cNvPr id="3" name="Content Placeholder 2">
            <a:extLst>
              <a:ext uri="{FF2B5EF4-FFF2-40B4-BE49-F238E27FC236}">
                <a16:creationId xmlns:a16="http://schemas.microsoft.com/office/drawing/2014/main" id="{CC71F35A-DE07-7D23-EC10-F2EBFD6BB371}"/>
              </a:ext>
            </a:extLst>
          </p:cNvPr>
          <p:cNvSpPr>
            <a:spLocks noGrp="1"/>
          </p:cNvSpPr>
          <p:nvPr>
            <p:ph idx="1"/>
          </p:nvPr>
        </p:nvSpPr>
        <p:spPr>
          <a:xfrm>
            <a:off x="838200" y="1825625"/>
            <a:ext cx="10515600" cy="4839126"/>
          </a:xfrm>
        </p:spPr>
        <p:txBody>
          <a:bodyPr>
            <a:normAutofit/>
          </a:bodyPr>
          <a:lstStyle/>
          <a:p>
            <a:pPr marL="0" indent="0">
              <a:buNone/>
            </a:pPr>
            <a:r>
              <a:rPr lang="en-IE" sz="2400" dirty="0"/>
              <a:t>To achieve high marks for relevance it is important you only include information that directly relates to your research question, hypothesis and the investigation. </a:t>
            </a:r>
          </a:p>
          <a:p>
            <a:endParaRPr lang="en-IE" sz="2400" dirty="0"/>
          </a:p>
          <a:p>
            <a:pPr marL="0" indent="0">
              <a:buNone/>
            </a:pPr>
            <a:r>
              <a:rPr lang="en-IE" sz="2400" b="1" dirty="0"/>
              <a:t>How to achieve relevance throughout the report?</a:t>
            </a:r>
            <a:endParaRPr lang="en-IE" sz="2400" dirty="0"/>
          </a:p>
          <a:p>
            <a:pPr lvl="1"/>
            <a:r>
              <a:rPr lang="en-IE" sz="2000" dirty="0"/>
              <a:t>Only include data that is related to the variables and link it back to the hypothesis</a:t>
            </a:r>
          </a:p>
          <a:p>
            <a:pPr marL="457200" lvl="1" indent="0">
              <a:buNone/>
            </a:pPr>
            <a:endParaRPr lang="en-IE" sz="2000" dirty="0"/>
          </a:p>
          <a:p>
            <a:pPr lvl="1"/>
            <a:r>
              <a:rPr lang="en-IE" sz="2000" dirty="0"/>
              <a:t>For data and analysis only include explanations related to the variables</a:t>
            </a:r>
          </a:p>
          <a:p>
            <a:pPr marL="457200" lvl="1" indent="0">
              <a:buNone/>
            </a:pPr>
            <a:endParaRPr lang="en-IE" sz="2000" dirty="0"/>
          </a:p>
          <a:p>
            <a:pPr lvl="1"/>
            <a:r>
              <a:rPr lang="en-IE" sz="2000" dirty="0"/>
              <a:t>When interpreting results, clearly link them back to the </a:t>
            </a:r>
            <a:r>
              <a:rPr lang="en-IE" sz="2000" b="1" dirty="0"/>
              <a:t>scientific concept being investigated</a:t>
            </a:r>
          </a:p>
          <a:p>
            <a:pPr marL="457200" lvl="1" indent="0">
              <a:buNone/>
            </a:pPr>
            <a:endParaRPr lang="en-IE" sz="2000" dirty="0"/>
          </a:p>
          <a:p>
            <a:pPr lvl="1"/>
            <a:r>
              <a:rPr lang="en-IE" sz="2000" dirty="0"/>
              <a:t>Avoid unnecessary background research information</a:t>
            </a:r>
          </a:p>
          <a:p>
            <a:endParaRPr lang="en-US" dirty="0"/>
          </a:p>
        </p:txBody>
      </p:sp>
    </p:spTree>
    <p:extLst>
      <p:ext uri="{BB962C8B-B14F-4D97-AF65-F5344CB8AC3E}">
        <p14:creationId xmlns:p14="http://schemas.microsoft.com/office/powerpoint/2010/main" val="479704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989CC-57B3-D8E8-B47C-AB85032C5AA1}"/>
              </a:ext>
            </a:extLst>
          </p:cNvPr>
          <p:cNvSpPr>
            <a:spLocks noGrp="1"/>
          </p:cNvSpPr>
          <p:nvPr>
            <p:ph type="title"/>
          </p:nvPr>
        </p:nvSpPr>
        <p:spPr>
          <a:xfrm>
            <a:off x="838200" y="1031631"/>
            <a:ext cx="10515600" cy="659057"/>
          </a:xfrm>
        </p:spPr>
        <p:txBody>
          <a:bodyPr>
            <a:normAutofit fontScale="90000"/>
          </a:bodyPr>
          <a:lstStyle/>
          <a:p>
            <a:pPr algn="ctr"/>
            <a:r>
              <a:rPr lang="en-IE" b="1" u="sng" dirty="0">
                <a:solidFill>
                  <a:schemeClr val="accent1"/>
                </a:solidFill>
              </a:rPr>
              <a:t>Reflective approach</a:t>
            </a:r>
            <a:endParaRPr lang="en-US" dirty="0">
              <a:solidFill>
                <a:schemeClr val="accent1"/>
              </a:solidFill>
            </a:endParaRPr>
          </a:p>
        </p:txBody>
      </p:sp>
      <p:sp>
        <p:nvSpPr>
          <p:cNvPr id="3" name="Content Placeholder 2">
            <a:extLst>
              <a:ext uri="{FF2B5EF4-FFF2-40B4-BE49-F238E27FC236}">
                <a16:creationId xmlns:a16="http://schemas.microsoft.com/office/drawing/2014/main" id="{CE349798-C8F8-94DA-EB1C-81F92E97BF20}"/>
              </a:ext>
            </a:extLst>
          </p:cNvPr>
          <p:cNvSpPr>
            <a:spLocks noGrp="1"/>
          </p:cNvSpPr>
          <p:nvPr>
            <p:ph idx="1"/>
          </p:nvPr>
        </p:nvSpPr>
        <p:spPr>
          <a:xfrm>
            <a:off x="838200" y="1825625"/>
            <a:ext cx="10515600" cy="4886260"/>
          </a:xfrm>
        </p:spPr>
        <p:txBody>
          <a:bodyPr>
            <a:normAutofit/>
          </a:bodyPr>
          <a:lstStyle/>
          <a:p>
            <a:pPr marL="0" indent="0">
              <a:buNone/>
            </a:pPr>
            <a:r>
              <a:rPr lang="en-IE" dirty="0"/>
              <a:t>It is important you demonstrate critical thinking throughout the written report. </a:t>
            </a:r>
          </a:p>
          <a:p>
            <a:pPr marL="0" indent="0">
              <a:buNone/>
            </a:pPr>
            <a:r>
              <a:rPr lang="en-IE" dirty="0"/>
              <a:t> </a:t>
            </a:r>
          </a:p>
          <a:p>
            <a:pPr marL="0" indent="0">
              <a:buNone/>
            </a:pPr>
            <a:r>
              <a:rPr lang="en-IE" b="1" dirty="0"/>
              <a:t>How might you achieve a reflective approach in your written investigation? </a:t>
            </a:r>
            <a:endParaRPr lang="en-IE" dirty="0"/>
          </a:p>
          <a:p>
            <a:pPr lvl="1"/>
            <a:r>
              <a:rPr lang="en-IE" dirty="0"/>
              <a:t>Try to evaluate the reliability and validity of the results. </a:t>
            </a:r>
          </a:p>
          <a:p>
            <a:pPr lvl="1"/>
            <a:r>
              <a:rPr lang="en-IE" dirty="0"/>
              <a:t>Suggest possible improvements (extensions) to the method</a:t>
            </a:r>
          </a:p>
          <a:p>
            <a:pPr lvl="1"/>
            <a:r>
              <a:rPr lang="en-IE" dirty="0"/>
              <a:t>Make it clear on whether the evidence supports or rejects the hypothesis and why.</a:t>
            </a:r>
          </a:p>
          <a:p>
            <a:pPr lvl="1"/>
            <a:r>
              <a:rPr lang="en-IE" dirty="0"/>
              <a:t>Try to identify sources of error or limitations in the investigation. </a:t>
            </a:r>
          </a:p>
          <a:p>
            <a:endParaRPr lang="en-US" dirty="0"/>
          </a:p>
        </p:txBody>
      </p:sp>
    </p:spTree>
    <p:extLst>
      <p:ext uri="{BB962C8B-B14F-4D97-AF65-F5344CB8AC3E}">
        <p14:creationId xmlns:p14="http://schemas.microsoft.com/office/powerpoint/2010/main" val="30140158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00701-5821-FF1F-79B2-B08E382CE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407FD-D389-9296-51C7-C16D90265B6C}"/>
              </a:ext>
            </a:extLst>
          </p:cNvPr>
          <p:cNvSpPr>
            <a:spLocks noGrp="1"/>
          </p:cNvSpPr>
          <p:nvPr>
            <p:ph type="title"/>
          </p:nvPr>
        </p:nvSpPr>
        <p:spPr>
          <a:xfrm>
            <a:off x="838200" y="1389185"/>
            <a:ext cx="10515600" cy="659057"/>
          </a:xfrm>
        </p:spPr>
        <p:txBody>
          <a:bodyPr>
            <a:normAutofit fontScale="90000"/>
          </a:bodyPr>
          <a:lstStyle/>
          <a:p>
            <a:pPr algn="ctr"/>
            <a:r>
              <a:rPr lang="en-IE" b="1" u="sng" dirty="0">
                <a:solidFill>
                  <a:schemeClr val="accent1"/>
                </a:solidFill>
              </a:rPr>
              <a:t>Final steps</a:t>
            </a:r>
            <a:endParaRPr lang="en-US" dirty="0">
              <a:solidFill>
                <a:schemeClr val="accent1"/>
              </a:solidFill>
            </a:endParaRPr>
          </a:p>
        </p:txBody>
      </p:sp>
      <p:sp>
        <p:nvSpPr>
          <p:cNvPr id="3" name="Content Placeholder 2">
            <a:extLst>
              <a:ext uri="{FF2B5EF4-FFF2-40B4-BE49-F238E27FC236}">
                <a16:creationId xmlns:a16="http://schemas.microsoft.com/office/drawing/2014/main" id="{9EF1B88C-C6D3-5658-A524-C5778BB7A453}"/>
              </a:ext>
            </a:extLst>
          </p:cNvPr>
          <p:cNvSpPr>
            <a:spLocks noGrp="1"/>
          </p:cNvSpPr>
          <p:nvPr>
            <p:ph idx="1"/>
          </p:nvPr>
        </p:nvSpPr>
        <p:spPr>
          <a:xfrm>
            <a:off x="943707" y="2851395"/>
            <a:ext cx="10515600" cy="2482606"/>
          </a:xfrm>
        </p:spPr>
        <p:txBody>
          <a:bodyPr>
            <a:normAutofit/>
          </a:bodyPr>
          <a:lstStyle/>
          <a:p>
            <a:pPr lvl="1">
              <a:buFont typeface="Wingdings" panose="05000000000000000000" pitchFamily="2" charset="2"/>
              <a:buChar char="q"/>
            </a:pPr>
            <a:r>
              <a:rPr lang="en-US" dirty="0"/>
              <a:t>Applied formatting rules to the document</a:t>
            </a:r>
          </a:p>
          <a:p>
            <a:pPr lvl="1">
              <a:buFont typeface="Wingdings" panose="05000000000000000000" pitchFamily="2" charset="2"/>
              <a:buChar char="q"/>
            </a:pPr>
            <a:r>
              <a:rPr lang="en-US" dirty="0"/>
              <a:t> Ensured the official SEC coursework page is completed and placed before the digital report</a:t>
            </a:r>
          </a:p>
          <a:p>
            <a:pPr lvl="1">
              <a:buFont typeface="Wingdings" panose="05000000000000000000" pitchFamily="2" charset="2"/>
              <a:buChar char="q"/>
            </a:pPr>
            <a:r>
              <a:rPr lang="en-US" dirty="0"/>
              <a:t>Converted the file to PDF format</a:t>
            </a:r>
          </a:p>
          <a:p>
            <a:pPr lvl="1">
              <a:buFont typeface="Wingdings" panose="05000000000000000000" pitchFamily="2" charset="2"/>
              <a:buChar char="q"/>
            </a:pPr>
            <a:r>
              <a:rPr lang="en-US" dirty="0"/>
              <a:t>Printed the report</a:t>
            </a:r>
          </a:p>
          <a:p>
            <a:pPr lvl="1">
              <a:buFont typeface="Wingdings" panose="05000000000000000000" pitchFamily="2" charset="2"/>
              <a:buChar char="q"/>
            </a:pPr>
            <a:r>
              <a:rPr lang="en-US" dirty="0"/>
              <a:t>Submitted the proofread digital file to the teacher</a:t>
            </a:r>
          </a:p>
        </p:txBody>
      </p:sp>
    </p:spTree>
    <p:extLst>
      <p:ext uri="{BB962C8B-B14F-4D97-AF65-F5344CB8AC3E}">
        <p14:creationId xmlns:p14="http://schemas.microsoft.com/office/powerpoint/2010/main" val="680022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and black checklist with black text&#10;&#10;AI-generated content may be incorrect.">
            <a:extLst>
              <a:ext uri="{FF2B5EF4-FFF2-40B4-BE49-F238E27FC236}">
                <a16:creationId xmlns:a16="http://schemas.microsoft.com/office/drawing/2014/main" id="{5AA2D1DB-3303-6836-AAC8-77F9F7BE30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4564" y="985875"/>
            <a:ext cx="8089408" cy="5872125"/>
          </a:xfrm>
          <a:prstGeom prst="rect">
            <a:avLst/>
          </a:prstGeom>
        </p:spPr>
      </p:pic>
    </p:spTree>
    <p:extLst>
      <p:ext uri="{BB962C8B-B14F-4D97-AF65-F5344CB8AC3E}">
        <p14:creationId xmlns:p14="http://schemas.microsoft.com/office/powerpoint/2010/main" val="11469659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353C2-AB31-CC4E-5995-D4F3A08A1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C1561-C1EC-F01F-48D1-383C4C15E9E4}"/>
              </a:ext>
            </a:extLst>
          </p:cNvPr>
          <p:cNvSpPr>
            <a:spLocks noGrp="1"/>
          </p:cNvSpPr>
          <p:nvPr>
            <p:ph type="title"/>
          </p:nvPr>
        </p:nvSpPr>
        <p:spPr>
          <a:xfrm>
            <a:off x="838200" y="1043356"/>
            <a:ext cx="10515600" cy="2508738"/>
          </a:xfrm>
        </p:spPr>
        <p:txBody>
          <a:bodyPr>
            <a:normAutofit/>
          </a:bodyPr>
          <a:lstStyle/>
          <a:p>
            <a:pPr algn="ctr"/>
            <a:r>
              <a:rPr lang="en-IE" sz="10300" b="1" dirty="0">
                <a:solidFill>
                  <a:schemeClr val="accent6"/>
                </a:solidFill>
              </a:rPr>
              <a:t>THANK YOU</a:t>
            </a:r>
            <a:endParaRPr lang="en-US" sz="10300" dirty="0">
              <a:solidFill>
                <a:schemeClr val="accent6"/>
              </a:solidFill>
            </a:endParaRPr>
          </a:p>
        </p:txBody>
      </p:sp>
      <p:sp>
        <p:nvSpPr>
          <p:cNvPr id="4" name="Title 1">
            <a:extLst>
              <a:ext uri="{FF2B5EF4-FFF2-40B4-BE49-F238E27FC236}">
                <a16:creationId xmlns:a16="http://schemas.microsoft.com/office/drawing/2014/main" id="{8CFF582B-74D4-2FD8-B374-00021DEFEAE6}"/>
              </a:ext>
            </a:extLst>
          </p:cNvPr>
          <p:cNvSpPr txBox="1">
            <a:spLocks/>
          </p:cNvSpPr>
          <p:nvPr/>
        </p:nvSpPr>
        <p:spPr>
          <a:xfrm>
            <a:off x="838200" y="3487615"/>
            <a:ext cx="10515600" cy="3124200"/>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E" sz="2800" dirty="0"/>
              <a:t>A link to this webinar will be uploaded to:</a:t>
            </a:r>
          </a:p>
          <a:p>
            <a:pPr algn="ctr"/>
            <a:r>
              <a:rPr lang="en-IE" sz="2800" b="1" dirty="0">
                <a:solidFill>
                  <a:schemeClr val="accent1"/>
                </a:solidFill>
                <a:hlinkClick r:id="rId2">
                  <a:extLst>
                    <a:ext uri="{A12FA001-AC4F-418D-AE19-62706E023703}">
                      <ahyp:hlinkClr xmlns:ahyp="http://schemas.microsoft.com/office/drawing/2018/hyperlinkcolor" val="tx"/>
                    </a:ext>
                  </a:extLst>
                </a:hlinkClick>
              </a:rPr>
              <a:t>https://edcopublications.ie/biologyplus</a:t>
            </a:r>
            <a:endParaRPr lang="en-IE" sz="2800" b="1" dirty="0">
              <a:solidFill>
                <a:schemeClr val="accent1"/>
              </a:solidFill>
            </a:endParaRPr>
          </a:p>
          <a:p>
            <a:pPr algn="ctr"/>
            <a:endParaRPr lang="en-IE" sz="2800" b="1" dirty="0"/>
          </a:p>
          <a:p>
            <a:pPr algn="ctr"/>
            <a:endParaRPr lang="en-IE" sz="2800" b="1" dirty="0"/>
          </a:p>
          <a:p>
            <a:pPr algn="ctr"/>
            <a:r>
              <a:rPr lang="en-IE" sz="2800" dirty="0"/>
              <a:t>If you have adopted </a:t>
            </a:r>
            <a:r>
              <a:rPr lang="en-IE" sz="2800" b="1" dirty="0">
                <a:solidFill>
                  <a:schemeClr val="accent1"/>
                </a:solidFill>
              </a:rPr>
              <a:t>Biology Plus </a:t>
            </a:r>
            <a:r>
              <a:rPr lang="en-IE" sz="2800" dirty="0"/>
              <a:t>in your school, you can access your </a:t>
            </a:r>
            <a:r>
              <a:rPr lang="en-IE" sz="2800" b="1" dirty="0">
                <a:solidFill>
                  <a:schemeClr val="accent1"/>
                </a:solidFill>
              </a:rPr>
              <a:t>Biology in Practice Investigation Guidelines Booklet</a:t>
            </a:r>
            <a:r>
              <a:rPr lang="en-IE" sz="2800" b="1" dirty="0"/>
              <a:t> PDF</a:t>
            </a:r>
            <a:r>
              <a:rPr lang="en-IE" sz="2800" dirty="0"/>
              <a:t> via your </a:t>
            </a:r>
            <a:r>
              <a:rPr lang="en-IE" sz="2800" b="1" dirty="0">
                <a:solidFill>
                  <a:schemeClr val="accent1"/>
                </a:solidFill>
              </a:rPr>
              <a:t>Edco Learning</a:t>
            </a:r>
            <a:r>
              <a:rPr lang="en-IE" sz="2800" dirty="0">
                <a:solidFill>
                  <a:schemeClr val="accent1"/>
                </a:solidFill>
              </a:rPr>
              <a:t> </a:t>
            </a:r>
            <a:r>
              <a:rPr lang="en-IE" sz="2800" dirty="0"/>
              <a:t>account.</a:t>
            </a:r>
          </a:p>
          <a:p>
            <a:pPr algn="ctr"/>
            <a:endParaRPr lang="en-IE" sz="2800" dirty="0"/>
          </a:p>
          <a:p>
            <a:pPr algn="ctr"/>
            <a:endParaRPr lang="en-IE" sz="2800" b="1" dirty="0"/>
          </a:p>
          <a:p>
            <a:pPr algn="ctr"/>
            <a:r>
              <a:rPr lang="en-US" sz="2800" b="1" dirty="0"/>
              <a:t>Your Certificate of Attendance for your CPD hours will be automatically delivered</a:t>
            </a:r>
          </a:p>
          <a:p>
            <a:pPr algn="ctr"/>
            <a:r>
              <a:rPr lang="en-US" sz="2800" dirty="0"/>
              <a:t>After this webinar, </a:t>
            </a:r>
            <a:r>
              <a:rPr lang="en-US" sz="2800" i="1" dirty="0"/>
              <a:t>eligible attendees </a:t>
            </a:r>
            <a:r>
              <a:rPr lang="en-US" sz="2800" dirty="0"/>
              <a:t>will automatically receive their certificate — no need to request it separately.</a:t>
            </a:r>
          </a:p>
          <a:p>
            <a:pPr algn="ctr"/>
            <a:endParaRPr lang="en-US" sz="2800" dirty="0"/>
          </a:p>
          <a:p>
            <a:pPr algn="ctr"/>
            <a:endParaRPr lang="en-US" sz="2800" dirty="0"/>
          </a:p>
          <a:p>
            <a:pPr algn="ctr"/>
            <a:r>
              <a:rPr lang="en-US" sz="2300" dirty="0"/>
              <a:t>For any other queries, you can email us at </a:t>
            </a:r>
            <a:r>
              <a:rPr lang="en-US" sz="2300" dirty="0">
                <a:hlinkClick r:id="rId3">
                  <a:extLst>
                    <a:ext uri="{A12FA001-AC4F-418D-AE19-62706E023703}">
                      <ahyp:hlinkClr xmlns:ahyp="http://schemas.microsoft.com/office/drawing/2018/hyperlinkcolor" val="tx"/>
                    </a:ext>
                  </a:extLst>
                </a:hlinkClick>
              </a:rPr>
              <a:t>info@edcolearning.ie</a:t>
            </a:r>
            <a:endParaRPr lang="en-US" sz="2300" dirty="0"/>
          </a:p>
          <a:p>
            <a:pPr algn="ctr"/>
            <a:endParaRPr lang="en-US" sz="2800" dirty="0">
              <a:solidFill>
                <a:schemeClr val="accent1"/>
              </a:solidFill>
            </a:endParaRPr>
          </a:p>
        </p:txBody>
      </p:sp>
    </p:spTree>
    <p:extLst>
      <p:ext uri="{BB962C8B-B14F-4D97-AF65-F5344CB8AC3E}">
        <p14:creationId xmlns:p14="http://schemas.microsoft.com/office/powerpoint/2010/main" val="1317056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4628</TotalTime>
  <Words>7408</Words>
  <Application>Microsoft Office PowerPoint</Application>
  <PresentationFormat>Widescreen</PresentationFormat>
  <Paragraphs>827</Paragraphs>
  <Slides>63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Aptos</vt:lpstr>
      <vt:lpstr>Aptos Display</vt:lpstr>
      <vt:lpstr>Arial</vt:lpstr>
      <vt:lpstr>Calibri</vt:lpstr>
      <vt:lpstr>Symbol</vt:lpstr>
      <vt:lpstr>Times New Roman</vt:lpstr>
      <vt:lpstr>Wingdings</vt:lpstr>
      <vt:lpstr>Office Theme</vt:lpstr>
      <vt:lpstr>Biology Plus Webinar: AAC Project Guide</vt:lpstr>
      <vt:lpstr>The assessment of Leaving Certificate Biology comprises of two components: </vt:lpstr>
      <vt:lpstr>PowerPoint Presentation</vt:lpstr>
      <vt:lpstr>PowerPoint Presentation</vt:lpstr>
      <vt:lpstr>Engaging with your Biology in Practice Investigation</vt:lpstr>
      <vt:lpstr>Stages</vt:lpstr>
      <vt:lpstr>Descriptors of quality for the Biology in Practice Investigation </vt:lpstr>
      <vt:lpstr>Report structure for your Biology in Practice Investigation</vt:lpstr>
      <vt:lpstr>Headings and Subheadings </vt:lpstr>
      <vt:lpstr>Suggestions for possible word count for each section</vt:lpstr>
      <vt:lpstr>Background knowledge</vt:lpstr>
      <vt:lpstr>Background knowledge</vt:lpstr>
      <vt:lpstr>Biology Investigation Brief</vt:lpstr>
      <vt:lpstr>Ideas for the Biology Investigation Brief</vt:lpstr>
      <vt:lpstr>Mark Allocation - Part A</vt:lpstr>
      <vt:lpstr> Part A - Main heading - Title and Introduction </vt:lpstr>
      <vt:lpstr>Subheading - Introduction: </vt:lpstr>
      <vt:lpstr>  Part A - Main heading - Background Research </vt:lpstr>
      <vt:lpstr>  Part A - Main heading - Background Research </vt:lpstr>
      <vt:lpstr> Part A  -Main heading - Background Research</vt:lpstr>
      <vt:lpstr> Part A - Main heading - Background Research</vt:lpstr>
      <vt:lpstr> Part A - Main heading - Background Research</vt:lpstr>
      <vt:lpstr> Suggestions for research:</vt:lpstr>
      <vt:lpstr>Some examples of Scientific Articles:</vt:lpstr>
      <vt:lpstr>  Part A - Main heading - References </vt:lpstr>
      <vt:lpstr> Suggestions for research:</vt:lpstr>
      <vt:lpstr> Suggestions for research:</vt:lpstr>
      <vt:lpstr>Subheading - Research Question </vt:lpstr>
      <vt:lpstr>Subheading - Aim </vt:lpstr>
      <vt:lpstr>Subheading - Hypothesis</vt:lpstr>
      <vt:lpstr> Mark Allocation - Part B</vt:lpstr>
      <vt:lpstr> Part B – Main Heading - Designing and Planning</vt:lpstr>
      <vt:lpstr>Subheading - Variables</vt:lpstr>
      <vt:lpstr>Subheading - Variables</vt:lpstr>
      <vt:lpstr>PowerPoint Presentation</vt:lpstr>
      <vt:lpstr>  Part B - Main Heading – Conducting the Experiment </vt:lpstr>
      <vt:lpstr>PowerPoint Presentation</vt:lpstr>
      <vt:lpstr>  Part C: Data and Data Analysis / Conclusions </vt:lpstr>
      <vt:lpstr>  Part C: Main Heading Data and Data Analysis/Conclusions </vt:lpstr>
      <vt:lpstr> Part C: Main Heading - Data and Data Analysis</vt:lpstr>
      <vt:lpstr>Subheading - Experiment observations (primary data) </vt:lpstr>
      <vt:lpstr>  Table 1 – Effect of solute concentration on the rate of osmosis  </vt:lpstr>
      <vt:lpstr>   Table 3 - Effect of temperature on the rate of osmosis (0.4M solution)</vt:lpstr>
      <vt:lpstr>Subheading - Calculations </vt:lpstr>
      <vt:lpstr>Subheading - Data Presentations </vt:lpstr>
      <vt:lpstr>Subheading - Data Presentations </vt:lpstr>
      <vt:lpstr>Subheading - Data Analysis: trends and patterns in the data</vt:lpstr>
      <vt:lpstr>Subheading - Data Analysis: trends and patterns in the data</vt:lpstr>
      <vt:lpstr>Subheading - Data Analysis: trends and patterns in the data</vt:lpstr>
      <vt:lpstr>Subheading - Evaluating Results (How good was the experiment?)</vt:lpstr>
      <vt:lpstr>Subheading - Reflections</vt:lpstr>
      <vt:lpstr> Part C - Main Heading – Conclusion </vt:lpstr>
      <vt:lpstr> Part C - Main Heading – Conclusion </vt:lpstr>
      <vt:lpstr> Part A - Main Heading - References</vt:lpstr>
      <vt:lpstr> Part D - Main Heading – Scientific Literacy</vt:lpstr>
      <vt:lpstr> Communication</vt:lpstr>
      <vt:lpstr>Coherence To achieve marks for coherence, your written investigative report should follow a logical flow so the examiner can easily follow the investigation.  </vt:lpstr>
      <vt:lpstr>Headings and Subheadings </vt:lpstr>
      <vt:lpstr>Relevance</vt:lpstr>
      <vt:lpstr>Reflective approach</vt:lpstr>
      <vt:lpstr>Final steps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Rochelle Lazaro</dc:creator>
  <cp:lastModifiedBy>Rochelle Lazaro</cp:lastModifiedBy>
  <cp:revision>35</cp:revision>
  <dcterms:created xsi:type="dcterms:W3CDTF">2025-08-31T19:57:01Z</dcterms:created>
  <dcterms:modified xsi:type="dcterms:W3CDTF">2026-09-22T14:00:51Z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1545299992</vt:i4>
  </property>
  <property fmtid="{D5CDD505-2E9C-101B-9397-08002B2CF9AE}" pid="3" name="_NewReviewCycle">
    <vt:lpwstr/>
  </property>
  <property fmtid="{D5CDD505-2E9C-101B-9397-08002B2CF9AE}" pid="4" name="_EmailSubject">
    <vt:lpwstr>Biology Plus AAC Presentation</vt:lpwstr>
  </property>
  <property fmtid="{D5CDD505-2E9C-101B-9397-08002B2CF9AE}" pid="5" name="_AuthorEmail">
    <vt:lpwstr>ddempsey@edco.ie</vt:lpwstr>
  </property>
  <property fmtid="{D5CDD505-2E9C-101B-9397-08002B2CF9AE}" pid="6" name="_AuthorEmailDisplayName">
    <vt:lpwstr>Declan Dempsey</vt:lpwstr>
  </property>
  <property fmtid="{D5CDD505-2E9C-101B-9397-08002B2CF9AE}" pid="7" name="_PreviousAdHocReviewCycleID">
    <vt:i4>1258623955</vt:i4>
  </property>
</Properties>
</file>